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notesMasterIdLst>
    <p:notesMasterId r:id="rId88"/>
  </p:notesMasterIdLst>
  <p:sldIdLst>
    <p:sldId id="256" r:id="rId2"/>
    <p:sldId id="319" r:id="rId3"/>
    <p:sldId id="270" r:id="rId4"/>
    <p:sldId id="352" r:id="rId5"/>
    <p:sldId id="323" r:id="rId6"/>
    <p:sldId id="321" r:id="rId7"/>
    <p:sldId id="329" r:id="rId8"/>
    <p:sldId id="370" r:id="rId9"/>
    <p:sldId id="366" r:id="rId10"/>
    <p:sldId id="330" r:id="rId11"/>
    <p:sldId id="356" r:id="rId12"/>
    <p:sldId id="351" r:id="rId13"/>
    <p:sldId id="322" r:id="rId14"/>
    <p:sldId id="331" r:id="rId15"/>
    <p:sldId id="353" r:id="rId16"/>
    <p:sldId id="324" r:id="rId17"/>
    <p:sldId id="325" r:id="rId18"/>
    <p:sldId id="326" r:id="rId19"/>
    <p:sldId id="328" r:id="rId20"/>
    <p:sldId id="327" r:id="rId21"/>
    <p:sldId id="312" r:id="rId22"/>
    <p:sldId id="271" r:id="rId23"/>
    <p:sldId id="274" r:id="rId24"/>
    <p:sldId id="276" r:id="rId25"/>
    <p:sldId id="273" r:id="rId26"/>
    <p:sldId id="272" r:id="rId27"/>
    <p:sldId id="277" r:id="rId28"/>
    <p:sldId id="278" r:id="rId29"/>
    <p:sldId id="279" r:id="rId30"/>
    <p:sldId id="280" r:id="rId31"/>
    <p:sldId id="281" r:id="rId32"/>
    <p:sldId id="282" r:id="rId33"/>
    <p:sldId id="376" r:id="rId34"/>
    <p:sldId id="365" r:id="rId35"/>
    <p:sldId id="284" r:id="rId36"/>
    <p:sldId id="285" r:id="rId37"/>
    <p:sldId id="286" r:id="rId38"/>
    <p:sldId id="287" r:id="rId39"/>
    <p:sldId id="288" r:id="rId40"/>
    <p:sldId id="289" r:id="rId41"/>
    <p:sldId id="290" r:id="rId42"/>
    <p:sldId id="291" r:id="rId43"/>
    <p:sldId id="357" r:id="rId44"/>
    <p:sldId id="293" r:id="rId45"/>
    <p:sldId id="295" r:id="rId46"/>
    <p:sldId id="297" r:id="rId47"/>
    <p:sldId id="298" r:id="rId48"/>
    <p:sldId id="358" r:id="rId49"/>
    <p:sldId id="299" r:id="rId50"/>
    <p:sldId id="300" r:id="rId51"/>
    <p:sldId id="361" r:id="rId52"/>
    <p:sldId id="371" r:id="rId53"/>
    <p:sldId id="301" r:id="rId54"/>
    <p:sldId id="302" r:id="rId55"/>
    <p:sldId id="359" r:id="rId56"/>
    <p:sldId id="303" r:id="rId57"/>
    <p:sldId id="304" r:id="rId58"/>
    <p:sldId id="360" r:id="rId59"/>
    <p:sldId id="373" r:id="rId60"/>
    <p:sldId id="305" r:id="rId61"/>
    <p:sldId id="306" r:id="rId62"/>
    <p:sldId id="307" r:id="rId63"/>
    <p:sldId id="308" r:id="rId64"/>
    <p:sldId id="309" r:id="rId65"/>
    <p:sldId id="348" r:id="rId66"/>
    <p:sldId id="332" r:id="rId67"/>
    <p:sldId id="333" r:id="rId68"/>
    <p:sldId id="334" r:id="rId69"/>
    <p:sldId id="335" r:id="rId70"/>
    <p:sldId id="363" r:id="rId71"/>
    <p:sldId id="336" r:id="rId72"/>
    <p:sldId id="337" r:id="rId73"/>
    <p:sldId id="338" r:id="rId74"/>
    <p:sldId id="339" r:id="rId75"/>
    <p:sldId id="340" r:id="rId76"/>
    <p:sldId id="364" r:id="rId77"/>
    <p:sldId id="369" r:id="rId78"/>
    <p:sldId id="341" r:id="rId79"/>
    <p:sldId id="362" r:id="rId80"/>
    <p:sldId id="342" r:id="rId81"/>
    <p:sldId id="343" r:id="rId82"/>
    <p:sldId id="313" r:id="rId83"/>
    <p:sldId id="314" r:id="rId84"/>
    <p:sldId id="372" r:id="rId85"/>
    <p:sldId id="344" r:id="rId86"/>
    <p:sldId id="316"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68" autoAdjust="0"/>
  </p:normalViewPr>
  <p:slideViewPr>
    <p:cSldViewPr>
      <p:cViewPr>
        <p:scale>
          <a:sx n="100" d="100"/>
          <a:sy n="100" d="100"/>
        </p:scale>
        <p:origin x="-1860" y="-234"/>
      </p:cViewPr>
      <p:guideLst>
        <p:guide orient="horz" pos="2160"/>
        <p:guide pos="2880"/>
      </p:guideLst>
    </p:cSldViewPr>
  </p:slideViewPr>
  <p:outlineViewPr>
    <p:cViewPr>
      <p:scale>
        <a:sx n="33" d="100"/>
        <a:sy n="33" d="100"/>
      </p:scale>
      <p:origin x="0" y="60396"/>
    </p:cViewPr>
  </p:outlineViewPr>
  <p:notesTextViewPr>
    <p:cViewPr>
      <p:scale>
        <a:sx n="1" d="1"/>
        <a:sy n="1" d="1"/>
      </p:scale>
      <p:origin x="0" y="0"/>
    </p:cViewPr>
  </p:notesTextViewPr>
  <p:sorterViewPr>
    <p:cViewPr>
      <p:scale>
        <a:sx n="66" d="100"/>
        <a:sy n="66" d="100"/>
      </p:scale>
      <p:origin x="0" y="31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A82828-83B9-4FA5-8E4F-392201866F4F}" type="datetimeFigureOut">
              <a:rPr lang="en-US" smtClean="0"/>
              <a:t>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F06130-32AD-40C0-AAD9-1FC29FC5C0F5}" type="slidenum">
              <a:rPr lang="en-US" smtClean="0"/>
              <a:t>‹#›</a:t>
            </a:fld>
            <a:endParaRPr lang="en-US"/>
          </a:p>
        </p:txBody>
      </p:sp>
    </p:spTree>
    <p:extLst>
      <p:ext uri="{BB962C8B-B14F-4D97-AF65-F5344CB8AC3E}">
        <p14:creationId xmlns:p14="http://schemas.microsoft.com/office/powerpoint/2010/main" val="2862335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06130-32AD-40C0-AAD9-1FC29FC5C0F5}" type="slidenum">
              <a:rPr lang="en-US" smtClean="0"/>
              <a:t>72</a:t>
            </a:fld>
            <a:endParaRPr lang="en-US"/>
          </a:p>
        </p:txBody>
      </p:sp>
    </p:spTree>
    <p:extLst>
      <p:ext uri="{BB962C8B-B14F-4D97-AF65-F5344CB8AC3E}">
        <p14:creationId xmlns:p14="http://schemas.microsoft.com/office/powerpoint/2010/main" val="3657599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14400"/>
          </a:xfrm>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304800" y="1066800"/>
            <a:ext cx="8305800" cy="5715000"/>
          </a:xfrm>
        </p:spPr>
        <p:txBody>
          <a:bodyPr/>
          <a:lstStyle>
            <a:lvl1pPr>
              <a:spcBef>
                <a:spcPts val="600"/>
              </a:spcBef>
              <a:defRPr/>
            </a:lvl1pPr>
            <a:lvl2pPr>
              <a:buClr>
                <a:schemeClr val="accent6"/>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0764E425-007B-4FD9-950A-35EAA50EEE21}" type="slidenum">
              <a:rPr lang="en-US" smtClean="0"/>
              <a:t>‹#›</a:t>
            </a:fld>
            <a:endParaRPr lang="en-US"/>
          </a:p>
        </p:txBody>
      </p:sp>
      <p:cxnSp>
        <p:nvCxnSpPr>
          <p:cNvPr id="8" name="Straight Connector 7"/>
          <p:cNvCxnSpPr/>
          <p:nvPr userDrawn="1"/>
        </p:nvCxnSpPr>
        <p:spPr>
          <a:xfrm>
            <a:off x="956129" y="914400"/>
            <a:ext cx="693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90600"/>
          </a:xfrm>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304800" y="1143000"/>
            <a:ext cx="8305800" cy="5638800"/>
          </a:xfrm>
        </p:spPr>
        <p:txBody>
          <a:bodyPr/>
          <a:lstStyle>
            <a:lvl2pPr>
              <a:buClr>
                <a:schemeClr val="accent6"/>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0764E425-007B-4FD9-950A-35EAA50EEE21}" type="slidenum">
              <a:rPr lang="en-US" smtClean="0"/>
              <a:t>‹#›</a:t>
            </a:fld>
            <a:endParaRPr lang="en-US"/>
          </a:p>
        </p:txBody>
      </p:sp>
    </p:spTree>
    <p:extLst>
      <p:ext uri="{BB962C8B-B14F-4D97-AF65-F5344CB8AC3E}">
        <p14:creationId xmlns:p14="http://schemas.microsoft.com/office/powerpoint/2010/main" val="406321974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81000" y="1219200"/>
            <a:ext cx="381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419600" y="1219200"/>
            <a:ext cx="4114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8763000" y="6553200"/>
            <a:ext cx="304800" cy="228600"/>
          </a:xfrm>
        </p:spPr>
        <p:txBody>
          <a:bodyPr/>
          <a:lstStyle/>
          <a:p>
            <a:fld id="{0764E425-007B-4FD9-950A-35EAA50EEE21}" type="slidenum">
              <a:rPr lang="en-US" smtClean="0"/>
              <a:t>‹#›</a:t>
            </a:fld>
            <a:endParaRPr lang="en-US" dirty="0"/>
          </a:p>
        </p:txBody>
      </p:sp>
      <p:sp>
        <p:nvSpPr>
          <p:cNvPr id="9" name="Content Placeholder 8"/>
          <p:cNvSpPr>
            <a:spLocks noGrp="1"/>
          </p:cNvSpPr>
          <p:nvPr>
            <p:ph sz="quarter" idx="13"/>
          </p:nvPr>
        </p:nvSpPr>
        <p:spPr>
          <a:xfrm>
            <a:off x="304800" y="381000"/>
            <a:ext cx="82296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791200"/>
            <a:ext cx="7772400" cy="533400"/>
          </a:xfrm>
        </p:spPr>
        <p:txBody>
          <a:bodyPr anchor="b"/>
          <a:lstStyle>
            <a:lvl1pPr algn="ctr">
              <a:defRPr sz="2200" b="1">
                <a:ln>
                  <a:noFill/>
                </a:ln>
                <a:solidFill>
                  <a:schemeClr val="tx2"/>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0" y="0"/>
            <a:ext cx="8686800" cy="5791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324600"/>
            <a:ext cx="7772400"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Slide Number Placeholder 8"/>
          <p:cNvSpPr>
            <a:spLocks noGrp="1"/>
          </p:cNvSpPr>
          <p:nvPr>
            <p:ph type="sldNum" sz="quarter" idx="11"/>
          </p:nvPr>
        </p:nvSpPr>
        <p:spPr>
          <a:xfrm>
            <a:off x="8763000" y="6553200"/>
            <a:ext cx="304800" cy="228600"/>
          </a:xfrm>
        </p:spPr>
        <p:txBody>
          <a:bodyPr/>
          <a:lstStyle/>
          <a:p>
            <a:fld id="{0764E425-007B-4FD9-950A-35EAA50EEE21}" type="slidenum">
              <a:rPr lang="en-US" smtClean="0"/>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8305800" cy="10668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143000"/>
            <a:ext cx="8305800" cy="5638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8686800" y="0"/>
            <a:ext cx="457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686800" y="5334000"/>
            <a:ext cx="4572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763000" y="6553200"/>
            <a:ext cx="304800" cy="228600"/>
          </a:xfrm>
          <a:prstGeom prst="bracketPair">
            <a:avLst>
              <a:gd name="adj" fmla="val 17949"/>
            </a:avLst>
          </a:prstGeom>
          <a:ln w="19050">
            <a:solidFill>
              <a:schemeClr val="tx1">
                <a:lumMod val="85000"/>
                <a:lumOff val="15000"/>
              </a:schemeClr>
            </a:solidFill>
          </a:ln>
        </p:spPr>
        <p:txBody>
          <a:bodyPr vert="horz" lIns="0" tIns="0" rIns="0" bIns="0" rtlCol="0" anchor="ctr"/>
          <a:lstStyle>
            <a:lvl1pPr algn="ctr">
              <a:defRPr sz="1800" b="0">
                <a:solidFill>
                  <a:schemeClr val="tx1">
                    <a:lumMod val="65000"/>
                    <a:lumOff val="35000"/>
                  </a:schemeClr>
                </a:solidFill>
              </a:defRPr>
            </a:lvl1pPr>
          </a:lstStyle>
          <a:p>
            <a:fld id="{0764E425-007B-4FD9-950A-35EAA50EEE2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76" r:id="rId3"/>
    <p:sldLayoutId id="2147483769" r:id="rId4"/>
    <p:sldLayoutId id="2147483770" r:id="rId5"/>
    <p:sldLayoutId id="2147483771" r:id="rId6"/>
    <p:sldLayoutId id="2147483772" r:id="rId7"/>
    <p:sldLayoutId id="2147483773" r:id="rId8"/>
    <p:sldLayoutId id="2147483774" r:id="rId9"/>
    <p:sldLayoutId id="2147483775" r:id="rId10"/>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3200" kern="1200">
          <a:solidFill>
            <a:schemeClr val="tx1"/>
          </a:solidFill>
          <a:latin typeface="Arial Narrow" panose="020B0606020202030204" pitchFamily="34" charset="0"/>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800" kern="1200">
          <a:solidFill>
            <a:schemeClr val="tx1"/>
          </a:solidFill>
          <a:latin typeface="Arial Narrow" panose="020B0606020202030204" pitchFamily="34" charset="0"/>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2400" kern="1200">
          <a:solidFill>
            <a:schemeClr val="tx1"/>
          </a:solidFill>
          <a:latin typeface="Arial Narrow" panose="020B0606020202030204" pitchFamily="34" charset="0"/>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2000" kern="1200">
          <a:solidFill>
            <a:schemeClr val="tx1"/>
          </a:solidFill>
          <a:latin typeface="Arial Narrow" panose="020B0606020202030204" pitchFamily="34" charset="0"/>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800" kern="1200" baseline="0">
          <a:solidFill>
            <a:schemeClr val="tx1"/>
          </a:solidFill>
          <a:latin typeface="Arial Narrow" panose="020B0606020202030204"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4.emf"/></Relationships>
</file>

<file path=ppt/slides/_rels/slide8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20000" cy="3581400"/>
          </a:xfrm>
        </p:spPr>
        <p:txBody>
          <a:bodyPr>
            <a:normAutofit fontScale="90000"/>
          </a:bodyPr>
          <a:lstStyle/>
          <a:p>
            <a:pPr algn="r"/>
            <a:r>
              <a:rPr lang="en-US" sz="6000" b="1" dirty="0">
                <a:effectLst/>
              </a:rPr>
              <a:t>St. </a:t>
            </a:r>
            <a:r>
              <a:rPr lang="en-US" sz="6000" b="1" dirty="0" smtClean="0">
                <a:effectLst/>
              </a:rPr>
              <a:t>Paul as Organizer </a:t>
            </a:r>
            <a:br>
              <a:rPr lang="en-US" sz="6000" b="1" dirty="0" smtClean="0">
                <a:effectLst/>
              </a:rPr>
            </a:br>
            <a:r>
              <a:rPr lang="en-US" sz="6000" b="1" dirty="0" smtClean="0">
                <a:effectLst/>
              </a:rPr>
              <a:t>of Missionary Disciples</a:t>
            </a:r>
            <a:r>
              <a:rPr lang="en-US" sz="4000" b="1" dirty="0" smtClean="0">
                <a:effectLst/>
              </a:rPr>
              <a:t/>
            </a:r>
            <a:br>
              <a:rPr lang="en-US" sz="4000" b="1" dirty="0" smtClean="0">
                <a:effectLst/>
              </a:rPr>
            </a:br>
            <a:r>
              <a:rPr lang="en-US" sz="3600" b="1" dirty="0">
                <a:effectLst/>
              </a:rPr>
              <a:t/>
            </a:r>
            <a:br>
              <a:rPr lang="en-US" sz="3600" b="1" dirty="0">
                <a:effectLst/>
              </a:rPr>
            </a:br>
            <a:r>
              <a:rPr lang="en-US" sz="3200" dirty="0" smtClean="0">
                <a:effectLst/>
              </a:rPr>
              <a:t>Religious Education Congress </a:t>
            </a:r>
            <a:br>
              <a:rPr lang="en-US" sz="3200" dirty="0" smtClean="0">
                <a:effectLst/>
              </a:rPr>
            </a:br>
            <a:r>
              <a:rPr lang="en-US" sz="3200" dirty="0" smtClean="0"/>
              <a:t>Archdiocese of Los Angeles</a:t>
            </a:r>
            <a:r>
              <a:rPr lang="en-US" sz="3200" dirty="0" smtClean="0">
                <a:effectLst/>
              </a:rPr>
              <a:t/>
            </a:r>
            <a:br>
              <a:rPr lang="en-US" sz="3200" dirty="0" smtClean="0">
                <a:effectLst/>
              </a:rPr>
            </a:br>
            <a:r>
              <a:rPr lang="en-US" sz="3200" b="1" dirty="0" smtClean="0">
                <a:effectLst/>
              </a:rPr>
              <a:t>Feb</a:t>
            </a:r>
            <a:r>
              <a:rPr lang="en-US" sz="3200" b="1" dirty="0">
                <a:effectLst/>
              </a:rPr>
              <a:t>. </a:t>
            </a:r>
            <a:r>
              <a:rPr lang="en-US" sz="3200" b="1" dirty="0" smtClean="0">
                <a:effectLst/>
              </a:rPr>
              <a:t>21, 2020 – Session 2.12</a:t>
            </a:r>
            <a:endParaRPr lang="en-US" sz="3200" b="1" dirty="0"/>
          </a:p>
        </p:txBody>
      </p:sp>
      <p:sp>
        <p:nvSpPr>
          <p:cNvPr id="3" name="Subtitle 2"/>
          <p:cNvSpPr>
            <a:spLocks noGrp="1"/>
          </p:cNvSpPr>
          <p:nvPr>
            <p:ph type="subTitle" idx="1"/>
          </p:nvPr>
        </p:nvSpPr>
        <p:spPr>
          <a:xfrm>
            <a:off x="3048000" y="5257800"/>
            <a:ext cx="5638800" cy="1219200"/>
          </a:xfrm>
        </p:spPr>
        <p:txBody>
          <a:bodyPr>
            <a:noAutofit/>
          </a:bodyPr>
          <a:lstStyle/>
          <a:p>
            <a:pPr algn="ctr"/>
            <a:r>
              <a:rPr lang="en-US" sz="4000" dirty="0" smtClean="0">
                <a:solidFill>
                  <a:schemeClr val="tx1">
                    <a:lumMod val="75000"/>
                    <a:lumOff val="25000"/>
                  </a:schemeClr>
                </a:solidFill>
              </a:rPr>
              <a:t>Fr. Felix Just, SJ, PhD</a:t>
            </a:r>
            <a:endParaRPr lang="en-US" sz="2800" dirty="0" smtClean="0">
              <a:solidFill>
                <a:schemeClr val="tx1">
                  <a:lumMod val="75000"/>
                  <a:lumOff val="25000"/>
                </a:schemeClr>
              </a:solidFill>
            </a:endParaRPr>
          </a:p>
          <a:p>
            <a:pPr algn="ctr"/>
            <a:r>
              <a:rPr lang="en-US" sz="3200" dirty="0" smtClean="0">
                <a:solidFill>
                  <a:schemeClr val="tx1">
                    <a:lumMod val="75000"/>
                    <a:lumOff val="25000"/>
                  </a:schemeClr>
                </a:solidFill>
              </a:rPr>
              <a:t>http://catholic-resources.org</a:t>
            </a:r>
            <a:endParaRPr lang="en-US" sz="3200" dirty="0">
              <a:solidFill>
                <a:schemeClr val="tx1">
                  <a:lumMod val="75000"/>
                  <a:lumOff val="25000"/>
                </a:schemeClr>
              </a:solidFill>
            </a:endParaRPr>
          </a:p>
        </p:txBody>
      </p:sp>
      <p:pic>
        <p:nvPicPr>
          <p:cNvPr id="4" name="Picture 7" descr="Saint_Pau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570933"/>
            <a:ext cx="3124200" cy="428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774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altLang="en-US" sz="6600" dirty="0" smtClean="0"/>
              <a:t>T H A N K     Y O U !</a:t>
            </a:r>
          </a:p>
        </p:txBody>
      </p:sp>
      <p:sp>
        <p:nvSpPr>
          <p:cNvPr id="3" name="Content Placeholder 2"/>
          <p:cNvSpPr>
            <a:spLocks noGrp="1"/>
          </p:cNvSpPr>
          <p:nvPr>
            <p:ph idx="1"/>
          </p:nvPr>
        </p:nvSpPr>
        <p:spPr/>
        <p:txBody>
          <a:bodyPr/>
          <a:lstStyle/>
          <a:p>
            <a:pPr>
              <a:spcBef>
                <a:spcPts val="0"/>
              </a:spcBef>
            </a:pPr>
            <a:r>
              <a:rPr lang="en-US" altLang="en-US" sz="3600" i="1" dirty="0" smtClean="0">
                <a:latin typeface="Arial" charset="0"/>
                <a:cs typeface="Arial" charset="0"/>
              </a:rPr>
              <a:t>For participating in R.E. Congress!</a:t>
            </a:r>
          </a:p>
          <a:p>
            <a:pPr>
              <a:spcBef>
                <a:spcPts val="0"/>
              </a:spcBef>
            </a:pPr>
            <a:r>
              <a:rPr lang="en-US" altLang="en-US" sz="3600" i="1" dirty="0" smtClean="0">
                <a:latin typeface="Arial" charset="0"/>
                <a:cs typeface="Arial" charset="0"/>
              </a:rPr>
              <a:t>For sharing our faith as catechists!</a:t>
            </a:r>
          </a:p>
          <a:p>
            <a:pPr>
              <a:spcBef>
                <a:spcPts val="0"/>
              </a:spcBef>
            </a:pPr>
            <a:r>
              <a:rPr lang="en-US" altLang="en-US" sz="3600" i="1" dirty="0" smtClean="0">
                <a:latin typeface="Arial" charset="0"/>
                <a:cs typeface="Arial" charset="0"/>
              </a:rPr>
              <a:t>For helping in many other ministries!</a:t>
            </a:r>
          </a:p>
          <a:p>
            <a:pPr>
              <a:spcBef>
                <a:spcPts val="0"/>
              </a:spcBef>
            </a:pPr>
            <a:r>
              <a:rPr lang="en-US" altLang="en-US" sz="3600" i="1" dirty="0" smtClean="0">
                <a:latin typeface="Arial" charset="0"/>
                <a:cs typeface="Arial" charset="0"/>
              </a:rPr>
              <a:t>For being a disciple of Jesus Christ!</a:t>
            </a:r>
          </a:p>
        </p:txBody>
      </p:sp>
      <p:pic>
        <p:nvPicPr>
          <p:cNvPr id="21506" name="Picture 2" descr="Image result for thank you"/>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52800"/>
            <a:ext cx="8686799" cy="364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2107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nodeType="afterGroup">
                            <p:stCondLst>
                              <p:cond delay="30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1506"/>
                                        </p:tgtEl>
                                        <p:attrNameLst>
                                          <p:attrName>style.visibility</p:attrName>
                                        </p:attrNameLst>
                                      </p:cBhvr>
                                      <p:to>
                                        <p:strVal val="visible"/>
                                      </p:to>
                                    </p:set>
                                    <p:anim calcmode="lin" valueType="num">
                                      <p:cBhvr>
                                        <p:cTn id="23" dur="2000" fill="hold"/>
                                        <p:tgtEl>
                                          <p:spTgt spid="21506"/>
                                        </p:tgtEl>
                                        <p:attrNameLst>
                                          <p:attrName>ppt_w</p:attrName>
                                        </p:attrNameLst>
                                      </p:cBhvr>
                                      <p:tavLst>
                                        <p:tav tm="0">
                                          <p:val>
                                            <p:fltVal val="0"/>
                                          </p:val>
                                        </p:tav>
                                        <p:tav tm="100000">
                                          <p:val>
                                            <p:strVal val="#ppt_w"/>
                                          </p:val>
                                        </p:tav>
                                      </p:tavLst>
                                    </p:anim>
                                    <p:anim calcmode="lin" valueType="num">
                                      <p:cBhvr>
                                        <p:cTn id="24" dur="2000" fill="hold"/>
                                        <p:tgtEl>
                                          <p:spTgt spid="21506"/>
                                        </p:tgtEl>
                                        <p:attrNameLst>
                                          <p:attrName>ppt_h</p:attrName>
                                        </p:attrNameLst>
                                      </p:cBhvr>
                                      <p:tavLst>
                                        <p:tav tm="0">
                                          <p:val>
                                            <p:fltVal val="0"/>
                                          </p:val>
                                        </p:tav>
                                        <p:tav tm="100000">
                                          <p:val>
                                            <p:strVal val="#ppt_h"/>
                                          </p:val>
                                        </p:tav>
                                      </p:tavLst>
                                    </p:anim>
                                    <p:animEffect transition="in" filter="fade">
                                      <p:cBhvr>
                                        <p:cTn id="25"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“Missionary Disciples”?</a:t>
            </a:r>
            <a:endParaRPr lang="en-US" dirty="0"/>
          </a:p>
        </p:txBody>
      </p:sp>
      <p:sp>
        <p:nvSpPr>
          <p:cNvPr id="3" name="Content Placeholder 2"/>
          <p:cNvSpPr>
            <a:spLocks noGrp="1"/>
          </p:cNvSpPr>
          <p:nvPr>
            <p:ph idx="1"/>
          </p:nvPr>
        </p:nvSpPr>
        <p:spPr>
          <a:xfrm>
            <a:off x="304800" y="1066800"/>
            <a:ext cx="8305800" cy="5715000"/>
          </a:xfrm>
        </p:spPr>
        <p:txBody>
          <a:bodyPr>
            <a:normAutofit/>
          </a:bodyPr>
          <a:lstStyle/>
          <a:p>
            <a:pPr>
              <a:spcBef>
                <a:spcPts val="1000"/>
              </a:spcBef>
            </a:pPr>
            <a:r>
              <a:rPr lang="en-US" b="1" dirty="0" smtClean="0"/>
              <a:t>Past / Traditional View:</a:t>
            </a:r>
          </a:p>
          <a:p>
            <a:pPr lvl="1">
              <a:spcBef>
                <a:spcPts val="1000"/>
              </a:spcBef>
            </a:pPr>
            <a:r>
              <a:rPr lang="en-US" sz="2900" dirty="0" smtClean="0"/>
              <a:t>Special “Missionaries” went to the (foreign) “missions”!</a:t>
            </a:r>
          </a:p>
          <a:p>
            <a:pPr lvl="1">
              <a:spcBef>
                <a:spcPts val="1000"/>
              </a:spcBef>
            </a:pPr>
            <a:r>
              <a:rPr lang="en-US" sz="2600" dirty="0" smtClean="0"/>
              <a:t>Other Christians just supported </a:t>
            </a:r>
            <a:br>
              <a:rPr lang="en-US" sz="2600" dirty="0" smtClean="0"/>
            </a:br>
            <a:r>
              <a:rPr lang="en-US" sz="2600" dirty="0" smtClean="0"/>
              <a:t>them with prayer and donations.</a:t>
            </a:r>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8014"/>
          <a:stretch/>
        </p:blipFill>
        <p:spPr bwMode="auto">
          <a:xfrm>
            <a:off x="228600" y="3252375"/>
            <a:ext cx="4953000" cy="3378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Image result for francis xavi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0" y="2338790"/>
            <a:ext cx="3181350" cy="4291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14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p:cTn id="19" dur="2000" fill="hold"/>
                                        <p:tgtEl>
                                          <p:spTgt spid="2050"/>
                                        </p:tgtEl>
                                        <p:attrNameLst>
                                          <p:attrName>ppt_w</p:attrName>
                                        </p:attrNameLst>
                                      </p:cBhvr>
                                      <p:tavLst>
                                        <p:tav tm="0">
                                          <p:val>
                                            <p:fltVal val="0"/>
                                          </p:val>
                                        </p:tav>
                                        <p:tav tm="100000">
                                          <p:val>
                                            <p:strVal val="#ppt_w"/>
                                          </p:val>
                                        </p:tav>
                                      </p:tavLst>
                                    </p:anim>
                                    <p:anim calcmode="lin" valueType="num">
                                      <p:cBhvr>
                                        <p:cTn id="20" dur="2000" fill="hold"/>
                                        <p:tgtEl>
                                          <p:spTgt spid="2050"/>
                                        </p:tgtEl>
                                        <p:attrNameLst>
                                          <p:attrName>ppt_h</p:attrName>
                                        </p:attrNameLst>
                                      </p:cBhvr>
                                      <p:tavLst>
                                        <p:tav tm="0">
                                          <p:val>
                                            <p:fltVal val="0"/>
                                          </p:val>
                                        </p:tav>
                                        <p:tav tm="100000">
                                          <p:val>
                                            <p:strVal val="#ppt_h"/>
                                          </p:val>
                                        </p:tav>
                                      </p:tavLst>
                                    </p:anim>
                                    <p:animEffect transition="in" filter="fade">
                                      <p:cBhvr>
                                        <p:cTn id="21" dur="2000"/>
                                        <p:tgtEl>
                                          <p:spTgt spid="2050"/>
                                        </p:tgtEl>
                                      </p:cBhvr>
                                    </p:animEffect>
                                  </p:childTnLst>
                                </p:cTn>
                              </p:par>
                            </p:childTnLst>
                          </p:cTn>
                        </p:par>
                        <p:par>
                          <p:cTn id="22" fill="hold">
                            <p:stCondLst>
                              <p:cond delay="3500"/>
                            </p:stCondLst>
                            <p:childTnLst>
                              <p:par>
                                <p:cTn id="23" presetID="53" presetClass="entr" presetSubtype="16" fill="hold" nodeType="after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p:cTn id="25" dur="2000" fill="hold"/>
                                        <p:tgtEl>
                                          <p:spTgt spid="2052"/>
                                        </p:tgtEl>
                                        <p:attrNameLst>
                                          <p:attrName>ppt_w</p:attrName>
                                        </p:attrNameLst>
                                      </p:cBhvr>
                                      <p:tavLst>
                                        <p:tav tm="0">
                                          <p:val>
                                            <p:fltVal val="0"/>
                                          </p:val>
                                        </p:tav>
                                        <p:tav tm="100000">
                                          <p:val>
                                            <p:strVal val="#ppt_w"/>
                                          </p:val>
                                        </p:tav>
                                      </p:tavLst>
                                    </p:anim>
                                    <p:anim calcmode="lin" valueType="num">
                                      <p:cBhvr>
                                        <p:cTn id="26" dur="2000" fill="hold"/>
                                        <p:tgtEl>
                                          <p:spTgt spid="2052"/>
                                        </p:tgtEl>
                                        <p:attrNameLst>
                                          <p:attrName>ppt_h</p:attrName>
                                        </p:attrNameLst>
                                      </p:cBhvr>
                                      <p:tavLst>
                                        <p:tav tm="0">
                                          <p:val>
                                            <p:fltVal val="0"/>
                                          </p:val>
                                        </p:tav>
                                        <p:tav tm="100000">
                                          <p:val>
                                            <p:strVal val="#ppt_h"/>
                                          </p:val>
                                        </p:tav>
                                      </p:tavLst>
                                    </p:anim>
                                    <p:animEffect transition="in" filter="fade">
                                      <p:cBhvr>
                                        <p:cTn id="2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“Missionary Disciples”?</a:t>
            </a:r>
            <a:endParaRPr lang="en-US" dirty="0"/>
          </a:p>
        </p:txBody>
      </p:sp>
      <p:sp>
        <p:nvSpPr>
          <p:cNvPr id="3" name="Content Placeholder 2"/>
          <p:cNvSpPr>
            <a:spLocks noGrp="1"/>
          </p:cNvSpPr>
          <p:nvPr>
            <p:ph idx="1"/>
          </p:nvPr>
        </p:nvSpPr>
        <p:spPr>
          <a:xfrm>
            <a:off x="304800" y="1066800"/>
            <a:ext cx="8305800" cy="5715000"/>
          </a:xfrm>
        </p:spPr>
        <p:txBody>
          <a:bodyPr>
            <a:normAutofit/>
          </a:bodyPr>
          <a:lstStyle/>
          <a:p>
            <a:pPr marL="342900" lvl="1">
              <a:spcBef>
                <a:spcPts val="600"/>
              </a:spcBef>
              <a:buClr>
                <a:schemeClr val="accent1"/>
              </a:buClr>
            </a:pPr>
            <a:r>
              <a:rPr lang="en-US" sz="3200" b="1" dirty="0" smtClean="0"/>
              <a:t>Pope Francis:  </a:t>
            </a:r>
            <a:r>
              <a:rPr lang="en-US" sz="3400" b="1" dirty="0" smtClean="0"/>
              <a:t>ALL</a:t>
            </a:r>
            <a:r>
              <a:rPr lang="en-US" sz="3400" dirty="0" smtClean="0"/>
              <a:t> Christians are called to be </a:t>
            </a:r>
            <a:br>
              <a:rPr lang="en-US" sz="3400" dirty="0" smtClean="0"/>
            </a:br>
            <a:r>
              <a:rPr lang="en-US" sz="3400" dirty="0" smtClean="0"/>
              <a:t>“missionary disciples”</a:t>
            </a:r>
            <a:r>
              <a:rPr lang="en-US" sz="3200" dirty="0" smtClean="0"/>
              <a:t>  (</a:t>
            </a:r>
            <a:r>
              <a:rPr lang="es-ES" sz="3200" i="1" dirty="0" smtClean="0"/>
              <a:t>discípulos misioneros</a:t>
            </a:r>
            <a:r>
              <a:rPr lang="en-US" sz="3200" dirty="0" smtClean="0"/>
              <a:t>)</a:t>
            </a:r>
            <a:endParaRPr lang="en-US" sz="3400" dirty="0" smtClean="0"/>
          </a:p>
        </p:txBody>
      </p:sp>
      <p:pic>
        <p:nvPicPr>
          <p:cNvPr id="655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399" y="2286000"/>
            <a:ext cx="6726621"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413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5538"/>
                                        </p:tgtEl>
                                        <p:attrNameLst>
                                          <p:attrName>style.visibility</p:attrName>
                                        </p:attrNameLst>
                                      </p:cBhvr>
                                      <p:to>
                                        <p:strVal val="visible"/>
                                      </p:to>
                                    </p:set>
                                    <p:anim calcmode="lin" valueType="num">
                                      <p:cBhvr>
                                        <p:cTn id="11" dur="2000" fill="hold"/>
                                        <p:tgtEl>
                                          <p:spTgt spid="65538"/>
                                        </p:tgtEl>
                                        <p:attrNameLst>
                                          <p:attrName>ppt_w</p:attrName>
                                        </p:attrNameLst>
                                      </p:cBhvr>
                                      <p:tavLst>
                                        <p:tav tm="0">
                                          <p:val>
                                            <p:fltVal val="0"/>
                                          </p:val>
                                        </p:tav>
                                        <p:tav tm="100000">
                                          <p:val>
                                            <p:strVal val="#ppt_w"/>
                                          </p:val>
                                        </p:tav>
                                      </p:tavLst>
                                    </p:anim>
                                    <p:anim calcmode="lin" valueType="num">
                                      <p:cBhvr>
                                        <p:cTn id="12" dur="2000" fill="hold"/>
                                        <p:tgtEl>
                                          <p:spTgt spid="65538"/>
                                        </p:tgtEl>
                                        <p:attrNameLst>
                                          <p:attrName>ppt_h</p:attrName>
                                        </p:attrNameLst>
                                      </p:cBhvr>
                                      <p:tavLst>
                                        <p:tav tm="0">
                                          <p:val>
                                            <p:fltVal val="0"/>
                                          </p:val>
                                        </p:tav>
                                        <p:tav tm="100000">
                                          <p:val>
                                            <p:strVal val="#ppt_h"/>
                                          </p:val>
                                        </p:tav>
                                      </p:tavLst>
                                    </p:anim>
                                    <p:animEffect transition="in" filter="fade">
                                      <p:cBhvr>
                                        <p:cTn id="13" dur="2000"/>
                                        <p:tgtEl>
                                          <p:spTgt spid="65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
            <a:ext cx="8305800" cy="2917493"/>
          </a:xfrm>
        </p:spPr>
        <p:txBody>
          <a:bodyPr/>
          <a:lstStyle/>
          <a:p>
            <a:pPr lvl="0">
              <a:spcBef>
                <a:spcPts val="1200"/>
              </a:spcBef>
            </a:pPr>
            <a:r>
              <a:rPr lang="en-US" sz="5400" b="1" dirty="0" smtClean="0">
                <a:latin typeface="Arial Narrow" panose="020B0606020202030204" pitchFamily="34" charset="0"/>
              </a:rPr>
              <a:t>The Joy of the Gospel:</a:t>
            </a:r>
            <a:r>
              <a:rPr lang="en-US" sz="6000" dirty="0" smtClean="0">
                <a:latin typeface="Arial Narrow" panose="020B0606020202030204" pitchFamily="34" charset="0"/>
              </a:rPr>
              <a:t/>
            </a:r>
            <a:br>
              <a:rPr lang="en-US" sz="6000" dirty="0" smtClean="0">
                <a:latin typeface="Arial Narrow" panose="020B0606020202030204" pitchFamily="34" charset="0"/>
              </a:rPr>
            </a:br>
            <a:r>
              <a:rPr lang="en-US" sz="3800" dirty="0" smtClean="0">
                <a:latin typeface="Arial Narrow" panose="020B0606020202030204" pitchFamily="34" charset="0"/>
              </a:rPr>
              <a:t>On the Proclamation of </a:t>
            </a:r>
            <a:r>
              <a:rPr lang="en-US" sz="3800" dirty="0">
                <a:latin typeface="Arial Narrow" panose="020B0606020202030204" pitchFamily="34" charset="0"/>
              </a:rPr>
              <a:t>the </a:t>
            </a:r>
            <a:r>
              <a:rPr lang="en-US" sz="3800" dirty="0" smtClean="0">
                <a:latin typeface="Arial Narrow" panose="020B0606020202030204" pitchFamily="34" charset="0"/>
              </a:rPr>
              <a:t>Gospel </a:t>
            </a:r>
            <a:br>
              <a:rPr lang="en-US" sz="3800" dirty="0" smtClean="0">
                <a:latin typeface="Arial Narrow" panose="020B0606020202030204" pitchFamily="34" charset="0"/>
              </a:rPr>
            </a:br>
            <a:r>
              <a:rPr lang="en-US" sz="3800" dirty="0" smtClean="0">
                <a:latin typeface="Arial Narrow" panose="020B0606020202030204" pitchFamily="34" charset="0"/>
              </a:rPr>
              <a:t>in </a:t>
            </a:r>
            <a:r>
              <a:rPr lang="en-US" sz="3800" dirty="0">
                <a:latin typeface="Arial Narrow" panose="020B0606020202030204" pitchFamily="34" charset="0"/>
              </a:rPr>
              <a:t>Today’s </a:t>
            </a:r>
            <a:r>
              <a:rPr lang="en-US" sz="3800" dirty="0" smtClean="0">
                <a:latin typeface="Arial Narrow" panose="020B0606020202030204" pitchFamily="34" charset="0"/>
              </a:rPr>
              <a:t>World</a:t>
            </a:r>
            <a:r>
              <a:rPr lang="en-US" sz="3200" dirty="0" smtClean="0">
                <a:latin typeface="Arial Narrow" panose="020B0606020202030204" pitchFamily="34" charset="0"/>
              </a:rPr>
              <a:t>   (</a:t>
            </a:r>
            <a:r>
              <a:rPr lang="en-US" sz="3200" i="1" dirty="0" err="1" smtClean="0">
                <a:latin typeface="Arial Narrow" panose="020B0606020202030204" pitchFamily="34" charset="0"/>
              </a:rPr>
              <a:t>Evangelii</a:t>
            </a:r>
            <a:r>
              <a:rPr lang="en-US" sz="3200" i="1" dirty="0" smtClean="0">
                <a:latin typeface="Arial Narrow" panose="020B0606020202030204" pitchFamily="34" charset="0"/>
              </a:rPr>
              <a:t> </a:t>
            </a:r>
            <a:r>
              <a:rPr lang="en-US" sz="3200" i="1" dirty="0" err="1" smtClean="0">
                <a:latin typeface="Arial Narrow" panose="020B0606020202030204" pitchFamily="34" charset="0"/>
              </a:rPr>
              <a:t>Gaudium</a:t>
            </a:r>
            <a:r>
              <a:rPr lang="en-US" sz="3200" i="1" dirty="0" smtClean="0">
                <a:latin typeface="Arial Narrow" panose="020B0606020202030204" pitchFamily="34" charset="0"/>
              </a:rPr>
              <a:t>)</a:t>
            </a:r>
            <a:r>
              <a:rPr lang="en-US" sz="3600" i="1" dirty="0" smtClean="0">
                <a:latin typeface="Arial Narrow" panose="020B0606020202030204" pitchFamily="34" charset="0"/>
              </a:rPr>
              <a:t/>
            </a:r>
            <a:br>
              <a:rPr lang="en-US" sz="3600" i="1" dirty="0" smtClean="0">
                <a:latin typeface="Arial Narrow" panose="020B0606020202030204" pitchFamily="34" charset="0"/>
              </a:rPr>
            </a:br>
            <a:r>
              <a:rPr lang="en-US" sz="1200" i="1" dirty="0" smtClean="0">
                <a:latin typeface="Arial Narrow" panose="020B0606020202030204" pitchFamily="34" charset="0"/>
              </a:rPr>
              <a:t/>
            </a:r>
            <a:br>
              <a:rPr lang="en-US" sz="1200" i="1" dirty="0" smtClean="0">
                <a:latin typeface="Arial Narrow" panose="020B0606020202030204" pitchFamily="34" charset="0"/>
              </a:rPr>
            </a:br>
            <a:r>
              <a:rPr lang="en-US" sz="2700" dirty="0" smtClean="0">
                <a:latin typeface="Arial Narrow" panose="020B0606020202030204" pitchFamily="34" charset="0"/>
              </a:rPr>
              <a:t>Pope </a:t>
            </a:r>
            <a:r>
              <a:rPr lang="en-US" sz="2700" dirty="0">
                <a:latin typeface="Arial Narrow" panose="020B0606020202030204" pitchFamily="34" charset="0"/>
              </a:rPr>
              <a:t>Francis: </a:t>
            </a:r>
            <a:r>
              <a:rPr lang="en-US" sz="2700" dirty="0" smtClean="0">
                <a:latin typeface="Arial Narrow" panose="020B0606020202030204" pitchFamily="34" charset="0"/>
              </a:rPr>
              <a:t>Apostolic Exhortation </a:t>
            </a:r>
            <a:r>
              <a:rPr lang="en-US" sz="2700" i="1" dirty="0" smtClean="0">
                <a:latin typeface="Arial Narrow" panose="020B0606020202030204" pitchFamily="34" charset="0"/>
              </a:rPr>
              <a:t> </a:t>
            </a:r>
            <a:r>
              <a:rPr lang="en-US" sz="2700" dirty="0" smtClean="0">
                <a:latin typeface="Arial Narrow" panose="020B0606020202030204" pitchFamily="34" charset="0"/>
              </a:rPr>
              <a:t>– Nov. 24, 2013</a:t>
            </a:r>
            <a:endParaRPr lang="en-US" sz="2700" dirty="0">
              <a:latin typeface="Arial Narrow" panose="020B0606020202030204" pitchFamily="34" charset="0"/>
            </a:endParaRPr>
          </a:p>
        </p:txBody>
      </p:sp>
      <p:sp>
        <p:nvSpPr>
          <p:cNvPr id="3" name="Content Placeholder 2"/>
          <p:cNvSpPr>
            <a:spLocks noGrp="1"/>
          </p:cNvSpPr>
          <p:nvPr>
            <p:ph idx="1"/>
          </p:nvPr>
        </p:nvSpPr>
        <p:spPr>
          <a:xfrm>
            <a:off x="304800" y="3276600"/>
            <a:ext cx="8305800" cy="3505200"/>
          </a:xfrm>
        </p:spPr>
        <p:txBody>
          <a:bodyPr>
            <a:normAutofit/>
          </a:bodyPr>
          <a:lstStyle/>
          <a:p>
            <a:r>
              <a:rPr lang="en-US" sz="3000" b="1" dirty="0" smtClean="0"/>
              <a:t>Intro</a:t>
            </a:r>
            <a:r>
              <a:rPr lang="en-US" sz="3000" dirty="0" smtClean="0"/>
              <a:t>: A joy ever new, </a:t>
            </a:r>
            <a:r>
              <a:rPr lang="en-US" sz="3000" b="1" dirty="0" smtClean="0"/>
              <a:t>a joy which is shared</a:t>
            </a:r>
          </a:p>
          <a:p>
            <a:r>
              <a:rPr lang="en-US" sz="3000" b="1" dirty="0" smtClean="0"/>
              <a:t>Ch. One </a:t>
            </a:r>
            <a:r>
              <a:rPr lang="en-US" sz="3000" dirty="0" smtClean="0"/>
              <a:t>– The Church’s Missionary Transformation</a:t>
            </a:r>
          </a:p>
          <a:p>
            <a:r>
              <a:rPr lang="en-US" sz="3000" b="1" dirty="0" smtClean="0"/>
              <a:t>Ch. Two </a:t>
            </a:r>
            <a:r>
              <a:rPr lang="en-US" sz="3000" dirty="0" smtClean="0"/>
              <a:t>– Amid the Crisis of Communal Commitment</a:t>
            </a:r>
          </a:p>
          <a:p>
            <a:r>
              <a:rPr lang="en-US" sz="3000" b="1" dirty="0" smtClean="0"/>
              <a:t>Ch. Three – The Proclamation of the Gospel</a:t>
            </a:r>
          </a:p>
          <a:p>
            <a:r>
              <a:rPr lang="en-US" sz="3000" b="1" dirty="0" smtClean="0"/>
              <a:t>Ch. Four </a:t>
            </a:r>
            <a:r>
              <a:rPr lang="en-US" sz="3000" dirty="0" smtClean="0"/>
              <a:t>– The Social Dimension of Evangelization</a:t>
            </a:r>
          </a:p>
          <a:p>
            <a:r>
              <a:rPr lang="en-US" sz="3000" b="1" dirty="0" smtClean="0"/>
              <a:t>Ch. Five </a:t>
            </a:r>
            <a:r>
              <a:rPr lang="en-US" sz="3000" dirty="0" smtClean="0"/>
              <a:t>– Spirit-Filled Evangelizers</a:t>
            </a:r>
            <a:endParaRPr lang="en-US" sz="3000" dirty="0"/>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29400" y="0"/>
            <a:ext cx="2057400" cy="2917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96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1000" fill="hold"/>
                                        <p:tgtEl>
                                          <p:spTgt spid="4098"/>
                                        </p:tgtEl>
                                        <p:attrNameLst>
                                          <p:attrName>ppt_w</p:attrName>
                                        </p:attrNameLst>
                                      </p:cBhvr>
                                      <p:tavLst>
                                        <p:tav tm="0">
                                          <p:val>
                                            <p:fltVal val="0"/>
                                          </p:val>
                                        </p:tav>
                                        <p:tav tm="100000">
                                          <p:val>
                                            <p:strVal val="#ppt_w"/>
                                          </p:val>
                                        </p:tav>
                                      </p:tavLst>
                                    </p:anim>
                                    <p:anim calcmode="lin" valueType="num">
                                      <p:cBhvr>
                                        <p:cTn id="12" dur="1000" fill="hold"/>
                                        <p:tgtEl>
                                          <p:spTgt spid="4098"/>
                                        </p:tgtEl>
                                        <p:attrNameLst>
                                          <p:attrName>ppt_h</p:attrName>
                                        </p:attrNameLst>
                                      </p:cBhvr>
                                      <p:tavLst>
                                        <p:tav tm="0">
                                          <p:val>
                                            <p:fltVal val="0"/>
                                          </p:val>
                                        </p:tav>
                                        <p:tav tm="100000">
                                          <p:val>
                                            <p:strVal val="#ppt_h"/>
                                          </p:val>
                                        </p:tav>
                                      </p:tavLst>
                                    </p:anim>
                                    <p:animEffect transition="in" filter="fade">
                                      <p:cBhvr>
                                        <p:cTn id="13" dur="10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up)">
                                      <p:cBhvr>
                                        <p:cTn id="18" dur="1000"/>
                                        <p:tgtEl>
                                          <p:spTgt spid="3">
                                            <p:txEl>
                                              <p:pRg st="0" end="0"/>
                                            </p:txEl>
                                          </p:spTgt>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1000"/>
                                        <p:tgtEl>
                                          <p:spTgt spid="3">
                                            <p:txEl>
                                              <p:pRg st="1" end="1"/>
                                            </p:txEl>
                                          </p:spTgt>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up)">
                                      <p:cBhvr>
                                        <p:cTn id="26" dur="1000"/>
                                        <p:tgtEl>
                                          <p:spTgt spid="3">
                                            <p:txEl>
                                              <p:pRg st="2" end="2"/>
                                            </p:txEl>
                                          </p:spTgt>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wipe(up)">
                                      <p:cBhvr>
                                        <p:cTn id="30" dur="1000"/>
                                        <p:tgtEl>
                                          <p:spTgt spid="3">
                                            <p:txEl>
                                              <p:pRg st="3" end="3"/>
                                            </p:txEl>
                                          </p:spTgt>
                                        </p:tgtEl>
                                      </p:cBhvr>
                                    </p:animEffect>
                                  </p:childTnLst>
                                </p:cTn>
                              </p:par>
                            </p:childTnLst>
                          </p:cTn>
                        </p:par>
                        <p:par>
                          <p:cTn id="31" fill="hold">
                            <p:stCondLst>
                              <p:cond delay="4000"/>
                            </p:stCondLst>
                            <p:childTnLst>
                              <p:par>
                                <p:cTn id="32" presetID="22" presetClass="entr" presetSubtype="1" fill="hold"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up)">
                                      <p:cBhvr>
                                        <p:cTn id="34" dur="1000"/>
                                        <p:tgtEl>
                                          <p:spTgt spid="3">
                                            <p:txEl>
                                              <p:pRg st="4" end="4"/>
                                            </p:txEl>
                                          </p:spTgt>
                                        </p:tgtEl>
                                      </p:cBhvr>
                                    </p:animEffect>
                                  </p:childTnLst>
                                </p:cTn>
                              </p:par>
                            </p:childTnLst>
                          </p:cTn>
                        </p:par>
                        <p:par>
                          <p:cTn id="35" fill="hold">
                            <p:stCondLst>
                              <p:cond delay="5000"/>
                            </p:stCondLst>
                            <p:childTnLst>
                              <p:par>
                                <p:cTn id="36" presetID="22" presetClass="entr" presetSubtype="1" fill="hold"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ipe(up)">
                                      <p:cBhvr>
                                        <p:cTn id="3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err="1" smtClean="0">
                <a:latin typeface="Arial Narrow" panose="020B0606020202030204" pitchFamily="34" charset="0"/>
              </a:rPr>
              <a:t>Evangelii</a:t>
            </a:r>
            <a:r>
              <a:rPr lang="en-US" i="1" dirty="0" smtClean="0">
                <a:latin typeface="Arial Narrow" panose="020B0606020202030204" pitchFamily="34" charset="0"/>
              </a:rPr>
              <a:t> </a:t>
            </a:r>
            <a:r>
              <a:rPr lang="en-US" i="1" dirty="0" err="1" smtClean="0">
                <a:latin typeface="Arial Narrow" panose="020B0606020202030204" pitchFamily="34" charset="0"/>
              </a:rPr>
              <a:t>Gaudium</a:t>
            </a:r>
            <a:r>
              <a:rPr lang="en-US" i="1" dirty="0" smtClean="0">
                <a:latin typeface="Arial Narrow" panose="020B0606020202030204" pitchFamily="34" charset="0"/>
              </a:rPr>
              <a:t>:</a:t>
            </a:r>
            <a:r>
              <a:rPr lang="en-US" dirty="0" smtClean="0">
                <a:latin typeface="Arial Narrow" panose="020B0606020202030204" pitchFamily="34" charset="0"/>
              </a:rPr>
              <a:t>  </a:t>
            </a:r>
            <a:r>
              <a:rPr lang="en-US" dirty="0">
                <a:latin typeface="Arial Narrow" panose="020B0606020202030204" pitchFamily="34" charset="0"/>
              </a:rPr>
              <a:t>The Joy of the Gospel</a:t>
            </a:r>
          </a:p>
        </p:txBody>
      </p:sp>
      <p:sp>
        <p:nvSpPr>
          <p:cNvPr id="3" name="Content Placeholder 2"/>
          <p:cNvSpPr>
            <a:spLocks noGrp="1"/>
          </p:cNvSpPr>
          <p:nvPr>
            <p:ph idx="1"/>
          </p:nvPr>
        </p:nvSpPr>
        <p:spPr>
          <a:xfrm>
            <a:off x="274320" y="1143000"/>
            <a:ext cx="8641080" cy="5537200"/>
          </a:xfrm>
        </p:spPr>
        <p:txBody>
          <a:bodyPr>
            <a:noAutofit/>
          </a:bodyPr>
          <a:lstStyle/>
          <a:p>
            <a:pPr marL="1588" indent="0">
              <a:spcBef>
                <a:spcPts val="400"/>
              </a:spcBef>
              <a:buNone/>
            </a:pPr>
            <a:r>
              <a:rPr lang="en-US" sz="2000" b="1" dirty="0" smtClean="0">
                <a:latin typeface="Arial Narrow" panose="020B0606020202030204" pitchFamily="34" charset="0"/>
              </a:rPr>
              <a:t>Chapter Three – The Proclamation of the Gospel (110-175)</a:t>
            </a:r>
          </a:p>
          <a:p>
            <a:pPr marL="1588" indent="0">
              <a:spcBef>
                <a:spcPts val="400"/>
              </a:spcBef>
              <a:buNone/>
            </a:pPr>
            <a:r>
              <a:rPr lang="en-US" sz="2400" dirty="0" smtClean="0">
                <a:latin typeface="Arial Narrow" panose="020B0606020202030204" pitchFamily="34" charset="0"/>
              </a:rPr>
              <a:t>I</a:t>
            </a:r>
            <a:r>
              <a:rPr lang="en-US" sz="2400" dirty="0">
                <a:latin typeface="Arial Narrow" panose="020B0606020202030204" pitchFamily="34" charset="0"/>
              </a:rPr>
              <a:t>. </a:t>
            </a:r>
            <a:r>
              <a:rPr lang="en-US" sz="2400" b="0" dirty="0">
                <a:latin typeface="Arial Narrow" panose="020B0606020202030204" pitchFamily="34" charset="0"/>
              </a:rPr>
              <a:t>THE ENTIRE PEOPLE OF GOD PROCLAIMS THE GOSPEL [111-134] </a:t>
            </a:r>
          </a:p>
          <a:p>
            <a:pPr marL="398463" indent="-171450">
              <a:spcBef>
                <a:spcPts val="400"/>
              </a:spcBef>
            </a:pPr>
            <a:r>
              <a:rPr lang="en-US" sz="2400" b="0" i="1" dirty="0">
                <a:latin typeface="Arial Narrow" panose="020B0606020202030204" pitchFamily="34" charset="0"/>
              </a:rPr>
              <a:t>A people for everyone </a:t>
            </a:r>
            <a:r>
              <a:rPr lang="en-US" sz="2400" b="0" dirty="0">
                <a:latin typeface="Arial Narrow" panose="020B0606020202030204" pitchFamily="34" charset="0"/>
              </a:rPr>
              <a:t>[</a:t>
            </a:r>
            <a:r>
              <a:rPr lang="en-US" sz="2400" b="0" dirty="0" smtClean="0">
                <a:latin typeface="Arial Narrow" panose="020B0606020202030204" pitchFamily="34" charset="0"/>
              </a:rPr>
              <a:t>112-114]</a:t>
            </a:r>
          </a:p>
          <a:p>
            <a:pPr marL="398463" indent="-171450">
              <a:spcBef>
                <a:spcPts val="400"/>
              </a:spcBef>
            </a:pPr>
            <a:r>
              <a:rPr lang="en-US" sz="2400" b="0" i="1" dirty="0" smtClean="0">
                <a:latin typeface="Arial Narrow" panose="020B0606020202030204" pitchFamily="34" charset="0"/>
              </a:rPr>
              <a:t>A </a:t>
            </a:r>
            <a:r>
              <a:rPr lang="en-US" sz="2400" b="0" i="1" dirty="0">
                <a:latin typeface="Arial Narrow" panose="020B0606020202030204" pitchFamily="34" charset="0"/>
              </a:rPr>
              <a:t>people of many faces </a:t>
            </a:r>
            <a:r>
              <a:rPr lang="en-US" sz="2400" b="0" dirty="0">
                <a:latin typeface="Arial Narrow" panose="020B0606020202030204" pitchFamily="34" charset="0"/>
              </a:rPr>
              <a:t>[115-118</a:t>
            </a:r>
            <a:r>
              <a:rPr lang="en-US" sz="2400" b="0" dirty="0" smtClean="0">
                <a:latin typeface="Arial Narrow" panose="020B0606020202030204" pitchFamily="34" charset="0"/>
              </a:rPr>
              <a:t>]</a:t>
            </a:r>
          </a:p>
          <a:p>
            <a:pPr marL="398463" indent="-171450">
              <a:spcBef>
                <a:spcPts val="400"/>
              </a:spcBef>
            </a:pPr>
            <a:r>
              <a:rPr lang="en-US" sz="2800" b="1" i="1" dirty="0" smtClean="0">
                <a:latin typeface="Arial Narrow" panose="020B0606020202030204" pitchFamily="34" charset="0"/>
              </a:rPr>
              <a:t>We </a:t>
            </a:r>
            <a:r>
              <a:rPr lang="en-US" sz="2800" b="1" i="1" dirty="0">
                <a:latin typeface="Arial Narrow" panose="020B0606020202030204" pitchFamily="34" charset="0"/>
              </a:rPr>
              <a:t>are all missionary disciples </a:t>
            </a:r>
            <a:r>
              <a:rPr lang="en-US" sz="2800" b="1" dirty="0">
                <a:latin typeface="Arial Narrow" panose="020B0606020202030204" pitchFamily="34" charset="0"/>
              </a:rPr>
              <a:t>[</a:t>
            </a:r>
            <a:r>
              <a:rPr lang="en-US" sz="2800" b="1" dirty="0" smtClean="0">
                <a:latin typeface="Arial Narrow" panose="020B0606020202030204" pitchFamily="34" charset="0"/>
              </a:rPr>
              <a:t>119-121]</a:t>
            </a:r>
          </a:p>
          <a:p>
            <a:pPr marL="398463" indent="-171450">
              <a:spcBef>
                <a:spcPts val="400"/>
              </a:spcBef>
            </a:pPr>
            <a:r>
              <a:rPr lang="en-US" sz="2400" b="0" i="1" dirty="0" smtClean="0">
                <a:latin typeface="Arial Narrow" panose="020B0606020202030204" pitchFamily="34" charset="0"/>
              </a:rPr>
              <a:t>The </a:t>
            </a:r>
            <a:r>
              <a:rPr lang="en-US" sz="2400" b="0" i="1" dirty="0">
                <a:latin typeface="Arial Narrow" panose="020B0606020202030204" pitchFamily="34" charset="0"/>
              </a:rPr>
              <a:t>evangelizing power of popular piety </a:t>
            </a:r>
            <a:r>
              <a:rPr lang="en-US" sz="2400" b="0" dirty="0">
                <a:latin typeface="Arial Narrow" panose="020B0606020202030204" pitchFamily="34" charset="0"/>
              </a:rPr>
              <a:t>[</a:t>
            </a:r>
            <a:r>
              <a:rPr lang="en-US" sz="2400" b="0" dirty="0" smtClean="0">
                <a:latin typeface="Arial Narrow" panose="020B0606020202030204" pitchFamily="34" charset="0"/>
              </a:rPr>
              <a:t>122-126]</a:t>
            </a:r>
          </a:p>
          <a:p>
            <a:pPr marL="398463" indent="-171450">
              <a:spcBef>
                <a:spcPts val="400"/>
              </a:spcBef>
            </a:pPr>
            <a:r>
              <a:rPr lang="en-US" sz="2400" b="0" i="1" dirty="0" smtClean="0">
                <a:latin typeface="Arial Narrow" panose="020B0606020202030204" pitchFamily="34" charset="0"/>
              </a:rPr>
              <a:t>Person </a:t>
            </a:r>
            <a:r>
              <a:rPr lang="en-US" sz="2400" b="0" i="1" dirty="0">
                <a:latin typeface="Arial Narrow" panose="020B0606020202030204" pitchFamily="34" charset="0"/>
              </a:rPr>
              <a:t>to person </a:t>
            </a:r>
            <a:r>
              <a:rPr lang="en-US" sz="2400" b="0" dirty="0">
                <a:latin typeface="Arial Narrow" panose="020B0606020202030204" pitchFamily="34" charset="0"/>
              </a:rPr>
              <a:t>[</a:t>
            </a:r>
            <a:r>
              <a:rPr lang="en-US" sz="2400" b="0" dirty="0" smtClean="0">
                <a:latin typeface="Arial Narrow" panose="020B0606020202030204" pitchFamily="34" charset="0"/>
              </a:rPr>
              <a:t>127-129]</a:t>
            </a:r>
          </a:p>
          <a:p>
            <a:pPr marL="398463" indent="-171450">
              <a:spcBef>
                <a:spcPts val="400"/>
              </a:spcBef>
            </a:pPr>
            <a:r>
              <a:rPr lang="en-US" sz="2400" b="0" i="1" dirty="0" smtClean="0">
                <a:latin typeface="Arial Narrow" panose="020B0606020202030204" pitchFamily="34" charset="0"/>
              </a:rPr>
              <a:t>Charisms </a:t>
            </a:r>
            <a:r>
              <a:rPr lang="en-US" sz="2400" b="0" i="1" dirty="0">
                <a:latin typeface="Arial Narrow" panose="020B0606020202030204" pitchFamily="34" charset="0"/>
              </a:rPr>
              <a:t>at the service of a communion which evangelizes </a:t>
            </a:r>
            <a:r>
              <a:rPr lang="en-US" sz="2400" b="0" dirty="0">
                <a:latin typeface="Arial Narrow" panose="020B0606020202030204" pitchFamily="34" charset="0"/>
              </a:rPr>
              <a:t>[130-131</a:t>
            </a:r>
            <a:r>
              <a:rPr lang="en-US" sz="2400" b="0" dirty="0" smtClean="0">
                <a:latin typeface="Arial Narrow" panose="020B0606020202030204" pitchFamily="34" charset="0"/>
              </a:rPr>
              <a:t>]</a:t>
            </a:r>
          </a:p>
          <a:p>
            <a:pPr marL="398463" indent="-171450">
              <a:spcBef>
                <a:spcPts val="400"/>
              </a:spcBef>
            </a:pPr>
            <a:r>
              <a:rPr lang="en-US" sz="2400" b="0" i="1" dirty="0" smtClean="0">
                <a:latin typeface="Arial Narrow" panose="020B0606020202030204" pitchFamily="34" charset="0"/>
              </a:rPr>
              <a:t>Culture</a:t>
            </a:r>
            <a:r>
              <a:rPr lang="en-US" sz="2400" b="0" i="1" dirty="0">
                <a:latin typeface="Arial Narrow" panose="020B0606020202030204" pitchFamily="34" charset="0"/>
              </a:rPr>
              <a:t>, thought and education </a:t>
            </a:r>
            <a:r>
              <a:rPr lang="en-US" sz="2400" b="0" dirty="0">
                <a:latin typeface="Arial Narrow" panose="020B0606020202030204" pitchFamily="34" charset="0"/>
              </a:rPr>
              <a:t>[132-134]</a:t>
            </a:r>
          </a:p>
          <a:p>
            <a:pPr marL="1588" indent="0">
              <a:spcBef>
                <a:spcPts val="400"/>
              </a:spcBef>
              <a:buNone/>
            </a:pPr>
            <a:endParaRPr lang="en-US" sz="2000" dirty="0" smtClean="0">
              <a:latin typeface="Arial Narrow" panose="020B0606020202030204" pitchFamily="34" charset="0"/>
            </a:endParaRPr>
          </a:p>
          <a:p>
            <a:pPr marL="1588" indent="0">
              <a:spcBef>
                <a:spcPts val="1200"/>
              </a:spcBef>
              <a:buNone/>
            </a:pPr>
            <a:r>
              <a:rPr lang="en-US" sz="1800" dirty="0" smtClean="0">
                <a:latin typeface="Arial Narrow" panose="020B0606020202030204" pitchFamily="34" charset="0"/>
              </a:rPr>
              <a:t>II</a:t>
            </a:r>
            <a:r>
              <a:rPr lang="en-US" sz="1800" dirty="0">
                <a:latin typeface="Arial Narrow" panose="020B0606020202030204" pitchFamily="34" charset="0"/>
              </a:rPr>
              <a:t>. </a:t>
            </a:r>
            <a:r>
              <a:rPr lang="en-US" sz="1800" dirty="0" smtClean="0">
                <a:latin typeface="Arial Narrow" panose="020B0606020202030204" pitchFamily="34" charset="0"/>
              </a:rPr>
              <a:t> THE </a:t>
            </a:r>
            <a:r>
              <a:rPr lang="en-US" sz="1800" dirty="0">
                <a:latin typeface="Arial Narrow" panose="020B0606020202030204" pitchFamily="34" charset="0"/>
              </a:rPr>
              <a:t>HOMILY [135-144] </a:t>
            </a:r>
          </a:p>
          <a:p>
            <a:pPr marL="1588" indent="0">
              <a:spcBef>
                <a:spcPts val="1200"/>
              </a:spcBef>
              <a:buNone/>
            </a:pPr>
            <a:r>
              <a:rPr lang="en-US" sz="1800" dirty="0" smtClean="0">
                <a:latin typeface="Arial Narrow" panose="020B0606020202030204" pitchFamily="34" charset="0"/>
              </a:rPr>
              <a:t>III.  </a:t>
            </a:r>
            <a:r>
              <a:rPr lang="en-US" sz="1800" dirty="0">
                <a:latin typeface="Arial Narrow" panose="020B0606020202030204" pitchFamily="34" charset="0"/>
              </a:rPr>
              <a:t>PREPARING TO PREACH [145-159] </a:t>
            </a:r>
          </a:p>
          <a:p>
            <a:pPr marL="1588" indent="0">
              <a:spcBef>
                <a:spcPts val="1200"/>
              </a:spcBef>
              <a:buNone/>
            </a:pPr>
            <a:r>
              <a:rPr lang="en-US" sz="1800" dirty="0" smtClean="0">
                <a:latin typeface="Arial Narrow" panose="020B0606020202030204" pitchFamily="34" charset="0"/>
              </a:rPr>
              <a:t>IV</a:t>
            </a:r>
            <a:r>
              <a:rPr lang="en-US" sz="1800" dirty="0">
                <a:latin typeface="Arial Narrow" panose="020B0606020202030204" pitchFamily="34" charset="0"/>
              </a:rPr>
              <a:t>. </a:t>
            </a:r>
            <a:r>
              <a:rPr lang="en-US" sz="1800" dirty="0" smtClean="0">
                <a:latin typeface="Arial Narrow" panose="020B0606020202030204" pitchFamily="34" charset="0"/>
              </a:rPr>
              <a:t> </a:t>
            </a:r>
            <a:r>
              <a:rPr lang="en-US" sz="1800" b="0" dirty="0" smtClean="0">
                <a:latin typeface="Arial Narrow" panose="020B0606020202030204" pitchFamily="34" charset="0"/>
              </a:rPr>
              <a:t>EVANGELIZATION </a:t>
            </a:r>
            <a:r>
              <a:rPr lang="en-US" sz="1800" b="0" dirty="0">
                <a:latin typeface="Arial Narrow" panose="020B0606020202030204" pitchFamily="34" charset="0"/>
              </a:rPr>
              <a:t>AND THE DEEPER </a:t>
            </a:r>
            <a:r>
              <a:rPr lang="en-US" sz="1800" b="0" dirty="0" smtClean="0">
                <a:latin typeface="Arial Narrow" panose="020B0606020202030204" pitchFamily="34" charset="0"/>
              </a:rPr>
              <a:t>UNDERSTANDING  OF </a:t>
            </a:r>
            <a:r>
              <a:rPr lang="en-US" sz="1800" b="0" dirty="0">
                <a:latin typeface="Arial Narrow" panose="020B0606020202030204" pitchFamily="34" charset="0"/>
              </a:rPr>
              <a:t>THE KERYGMA [</a:t>
            </a:r>
            <a:r>
              <a:rPr lang="en-US" sz="1800" b="0" dirty="0" smtClean="0">
                <a:latin typeface="Arial Narrow" panose="020B0606020202030204" pitchFamily="34" charset="0"/>
              </a:rPr>
              <a:t>160-175</a:t>
            </a:r>
            <a:r>
              <a:rPr lang="en-US" sz="1800" b="0" dirty="0">
                <a:latin typeface="Arial Narrow" panose="020B0606020202030204" pitchFamily="34" charset="0"/>
              </a:rPr>
              <a:t>] </a:t>
            </a:r>
          </a:p>
        </p:txBody>
      </p:sp>
    </p:spTree>
    <p:extLst>
      <p:ext uri="{BB962C8B-B14F-4D97-AF65-F5344CB8AC3E}">
        <p14:creationId xmlns:p14="http://schemas.microsoft.com/office/powerpoint/2010/main" val="11318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fade">
                                      <p:cBhvr>
                                        <p:cTn id="5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i="1" dirty="0" smtClean="0"/>
              <a:t>“We </a:t>
            </a:r>
            <a:r>
              <a:rPr lang="en-US" sz="4800" i="1" dirty="0"/>
              <a:t>are all missionary </a:t>
            </a:r>
            <a:r>
              <a:rPr lang="en-US" sz="4800" i="1" dirty="0" smtClean="0"/>
              <a:t>disciples”</a:t>
            </a:r>
            <a:endParaRPr lang="en-US" sz="4800" dirty="0"/>
          </a:p>
        </p:txBody>
      </p:sp>
      <p:sp>
        <p:nvSpPr>
          <p:cNvPr id="3" name="Content Placeholder 2"/>
          <p:cNvSpPr>
            <a:spLocks noGrp="1"/>
          </p:cNvSpPr>
          <p:nvPr>
            <p:ph idx="1"/>
          </p:nvPr>
        </p:nvSpPr>
        <p:spPr/>
        <p:txBody>
          <a:bodyPr>
            <a:noAutofit/>
          </a:bodyPr>
          <a:lstStyle/>
          <a:p>
            <a:pPr marL="0" indent="0">
              <a:buNone/>
            </a:pPr>
            <a:r>
              <a:rPr lang="en-US" sz="2700" dirty="0" smtClean="0"/>
              <a:t>120. In virtue of their baptism, </a:t>
            </a:r>
            <a:r>
              <a:rPr lang="en-US" sz="2700" b="1" i="1" dirty="0" smtClean="0"/>
              <a:t>all the members of the People of God have become missionary disciples </a:t>
            </a:r>
            <a:r>
              <a:rPr lang="en-US" sz="2700" dirty="0" smtClean="0"/>
              <a:t>(cf. </a:t>
            </a:r>
            <a:r>
              <a:rPr lang="en-US" sz="2700" i="1" dirty="0" smtClean="0"/>
              <a:t>Mt</a:t>
            </a:r>
            <a:r>
              <a:rPr lang="en-US" sz="2700" dirty="0" smtClean="0"/>
              <a:t> 28:19). </a:t>
            </a:r>
            <a:r>
              <a:rPr lang="en-US" sz="2700" b="1" u="sng" dirty="0" smtClean="0"/>
              <a:t>All</a:t>
            </a:r>
            <a:r>
              <a:rPr lang="en-US" sz="2700" dirty="0" smtClean="0"/>
              <a:t> the baptized, whatever their position in the Church or their level of instruction in the faith, are agents of evangelization, and it would be insufficient to envisage a plan of evangelization to be carried out by professionals while the rest of the faithful would simply be passive recipients. The new evangelization calls for personal involvement on the part of </a:t>
            </a:r>
            <a:r>
              <a:rPr lang="en-US" sz="2700" b="1" u="sng" dirty="0" smtClean="0"/>
              <a:t>each</a:t>
            </a:r>
            <a:r>
              <a:rPr lang="en-US" sz="2700" dirty="0" smtClean="0"/>
              <a:t> of the baptized. </a:t>
            </a:r>
          </a:p>
          <a:p>
            <a:pPr marL="0" indent="0">
              <a:buNone/>
            </a:pPr>
            <a:r>
              <a:rPr lang="en-US" sz="2700" b="1" u="sng" dirty="0" smtClean="0"/>
              <a:t>Every</a:t>
            </a:r>
            <a:r>
              <a:rPr lang="en-US" sz="2700" dirty="0" smtClean="0"/>
              <a:t> Christian is challenged, here and now, </a:t>
            </a:r>
            <a:br>
              <a:rPr lang="en-US" sz="2700" dirty="0" smtClean="0"/>
            </a:br>
            <a:r>
              <a:rPr lang="en-US" sz="2700" dirty="0" smtClean="0"/>
              <a:t>to be actively engaged in evangelization; indeed, </a:t>
            </a:r>
            <a:br>
              <a:rPr lang="en-US" sz="2700" dirty="0" smtClean="0"/>
            </a:br>
            <a:r>
              <a:rPr lang="en-US" sz="2700" b="1" i="1" u="sng" dirty="0" smtClean="0"/>
              <a:t>anyone</a:t>
            </a:r>
            <a:r>
              <a:rPr lang="en-US" sz="2700" b="1" i="1" dirty="0" smtClean="0"/>
              <a:t> who has truly experienced God’s </a:t>
            </a:r>
            <a:br>
              <a:rPr lang="en-US" sz="2700" b="1" i="1" dirty="0" smtClean="0"/>
            </a:br>
            <a:r>
              <a:rPr lang="en-US" sz="2700" b="1" i="1" dirty="0" smtClean="0"/>
              <a:t>saving love</a:t>
            </a:r>
            <a:r>
              <a:rPr lang="en-US" sz="2700" b="1" dirty="0" smtClean="0"/>
              <a:t> </a:t>
            </a:r>
            <a:r>
              <a:rPr lang="en-US" sz="2700" dirty="0" smtClean="0"/>
              <a:t>does not need much time or lengthy </a:t>
            </a:r>
            <a:br>
              <a:rPr lang="en-US" sz="2700" dirty="0" smtClean="0"/>
            </a:br>
            <a:r>
              <a:rPr lang="en-US" sz="2700" dirty="0" smtClean="0"/>
              <a:t>training to </a:t>
            </a:r>
            <a:r>
              <a:rPr lang="en-US" sz="2700" b="1" i="1" dirty="0" smtClean="0"/>
              <a:t>go out and proclaim that love</a:t>
            </a:r>
            <a:r>
              <a:rPr lang="en-US" sz="2700" dirty="0" smtClean="0"/>
              <a:t>. </a:t>
            </a: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600" y="4071670"/>
            <a:ext cx="1981200" cy="280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750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i="1" dirty="0" smtClean="0"/>
              <a:t>“We </a:t>
            </a:r>
            <a:r>
              <a:rPr lang="en-US" sz="4800" i="1" dirty="0"/>
              <a:t>are all missionary </a:t>
            </a:r>
            <a:r>
              <a:rPr lang="en-US" sz="4800" i="1" dirty="0" smtClean="0"/>
              <a:t>disciples”</a:t>
            </a:r>
            <a:endParaRPr lang="en-US" sz="4800" dirty="0"/>
          </a:p>
        </p:txBody>
      </p:sp>
      <p:sp>
        <p:nvSpPr>
          <p:cNvPr id="3" name="Content Placeholder 2"/>
          <p:cNvSpPr>
            <a:spLocks noGrp="1"/>
          </p:cNvSpPr>
          <p:nvPr>
            <p:ph idx="1"/>
          </p:nvPr>
        </p:nvSpPr>
        <p:spPr/>
        <p:txBody>
          <a:bodyPr>
            <a:noAutofit/>
          </a:bodyPr>
          <a:lstStyle/>
          <a:p>
            <a:pPr marL="0" indent="0">
              <a:buNone/>
            </a:pPr>
            <a:r>
              <a:rPr lang="en-US" sz="2000" dirty="0" smtClean="0"/>
              <a:t>120b. </a:t>
            </a:r>
            <a:r>
              <a:rPr lang="en-US" sz="2600" b="1" dirty="0" smtClean="0"/>
              <a:t>Every </a:t>
            </a:r>
            <a:r>
              <a:rPr lang="en-US" sz="2600" b="1" dirty="0"/>
              <a:t>Christian is a missionary</a:t>
            </a:r>
            <a:r>
              <a:rPr lang="en-US" sz="2600" dirty="0"/>
              <a:t> to the extent that he or she has encountered the love of God in Christ Jesus: we no longer say that we are “disciples” and “missionaries”, but rather that </a:t>
            </a:r>
            <a:r>
              <a:rPr lang="en-US" sz="2600" b="1" dirty="0"/>
              <a:t>we are always “missionary disciples”. </a:t>
            </a:r>
            <a:r>
              <a:rPr lang="en-US" sz="2600" b="1" dirty="0" smtClean="0"/>
              <a:t>  </a:t>
            </a:r>
            <a:r>
              <a:rPr lang="en-US" sz="2600" dirty="0" smtClean="0"/>
              <a:t>If </a:t>
            </a:r>
            <a:r>
              <a:rPr lang="en-US" sz="2600" dirty="0"/>
              <a:t>we are not convinced, let us look at those </a:t>
            </a:r>
            <a:r>
              <a:rPr lang="en-US" sz="2600" u="sng" dirty="0"/>
              <a:t>first disciples</a:t>
            </a:r>
            <a:r>
              <a:rPr lang="en-US" sz="2600" dirty="0"/>
              <a:t>, who, immediately after encountering the gaze of Jesus, went forth to proclaim him joyfully: “We have found the Messiah!”</a:t>
            </a:r>
            <a:r>
              <a:rPr lang="en-US" sz="2000" dirty="0"/>
              <a:t> (</a:t>
            </a:r>
            <a:r>
              <a:rPr lang="en-US" sz="2000" i="1" dirty="0" err="1"/>
              <a:t>Jn</a:t>
            </a:r>
            <a:r>
              <a:rPr lang="en-US" sz="2000" dirty="0"/>
              <a:t> 1:41)</a:t>
            </a:r>
            <a:r>
              <a:rPr lang="en-US" sz="2600" dirty="0"/>
              <a:t>. </a:t>
            </a:r>
            <a:r>
              <a:rPr lang="en-US" sz="2600" dirty="0" smtClean="0"/>
              <a:t>The </a:t>
            </a:r>
            <a:r>
              <a:rPr lang="en-US" sz="2600" u="sng" dirty="0"/>
              <a:t>Samaritan woman</a:t>
            </a:r>
            <a:r>
              <a:rPr lang="en-US" sz="2600" dirty="0"/>
              <a:t> became a missionary </a:t>
            </a:r>
            <a:r>
              <a:rPr lang="en-US" sz="2600" i="1" dirty="0" smtClean="0"/>
              <a:t>immediately</a:t>
            </a:r>
            <a:r>
              <a:rPr lang="en-US" sz="2600" dirty="0" smtClean="0"/>
              <a:t> </a:t>
            </a:r>
            <a:r>
              <a:rPr lang="en-US" sz="2600" dirty="0"/>
              <a:t>after speaking with Jesus </a:t>
            </a:r>
            <a:r>
              <a:rPr lang="en-US" sz="2600" dirty="0" smtClean="0"/>
              <a:t>and </a:t>
            </a:r>
            <a:r>
              <a:rPr lang="en-US" sz="2600" dirty="0"/>
              <a:t>many </a:t>
            </a:r>
            <a:r>
              <a:rPr lang="en-US" sz="2600" dirty="0" smtClean="0"/>
              <a:t/>
            </a:r>
            <a:br>
              <a:rPr lang="en-US" sz="2600" dirty="0" smtClean="0"/>
            </a:br>
            <a:r>
              <a:rPr lang="en-US" sz="2600" dirty="0" smtClean="0"/>
              <a:t>Samaritans </a:t>
            </a:r>
            <a:r>
              <a:rPr lang="en-US" sz="2600" dirty="0"/>
              <a:t>come to believe in </a:t>
            </a:r>
            <a:r>
              <a:rPr lang="en-US" sz="2600" dirty="0" smtClean="0"/>
              <a:t>him “</a:t>
            </a:r>
            <a:r>
              <a:rPr lang="en-US" sz="2600" dirty="0"/>
              <a:t>because of the </a:t>
            </a:r>
            <a:r>
              <a:rPr lang="en-US" sz="2600" dirty="0" smtClean="0"/>
              <a:t/>
            </a:r>
            <a:br>
              <a:rPr lang="en-US" sz="2600" dirty="0" smtClean="0"/>
            </a:br>
            <a:r>
              <a:rPr lang="en-US" sz="2600" dirty="0" smtClean="0"/>
              <a:t>woman’s </a:t>
            </a:r>
            <a:r>
              <a:rPr lang="en-US" sz="2600" dirty="0"/>
              <a:t>testimony”</a:t>
            </a:r>
            <a:r>
              <a:rPr lang="en-US" sz="2000" dirty="0"/>
              <a:t> (</a:t>
            </a:r>
            <a:r>
              <a:rPr lang="en-US" sz="2000" i="1" dirty="0" err="1"/>
              <a:t>Jn</a:t>
            </a:r>
            <a:r>
              <a:rPr lang="en-US" sz="2000" dirty="0"/>
              <a:t> 4:39)</a:t>
            </a:r>
            <a:r>
              <a:rPr lang="en-US" sz="2600" dirty="0"/>
              <a:t>. </a:t>
            </a:r>
            <a:r>
              <a:rPr lang="en-US" sz="2600" dirty="0" smtClean="0"/>
              <a:t> So </a:t>
            </a:r>
            <a:r>
              <a:rPr lang="en-US" sz="2600" dirty="0"/>
              <a:t>too, </a:t>
            </a:r>
            <a:r>
              <a:rPr lang="en-US" sz="2600" u="sng" dirty="0"/>
              <a:t>Saint Paul</a:t>
            </a:r>
            <a:r>
              <a:rPr lang="en-US" sz="2600" dirty="0"/>
              <a:t>, </a:t>
            </a:r>
            <a:r>
              <a:rPr lang="en-US" sz="2600" dirty="0" smtClean="0"/>
              <a:t/>
            </a:r>
            <a:br>
              <a:rPr lang="en-US" sz="2600" dirty="0" smtClean="0"/>
            </a:br>
            <a:r>
              <a:rPr lang="en-US" sz="2600" dirty="0" smtClean="0"/>
              <a:t>after </a:t>
            </a:r>
            <a:r>
              <a:rPr lang="en-US" sz="2600" dirty="0"/>
              <a:t>his encounter with Jesus </a:t>
            </a:r>
            <a:r>
              <a:rPr lang="en-US" sz="2600" dirty="0" smtClean="0"/>
              <a:t>Christ</a:t>
            </a:r>
            <a:r>
              <a:rPr lang="en-US" sz="2600" dirty="0"/>
              <a:t>, “</a:t>
            </a:r>
            <a:r>
              <a:rPr lang="en-US" sz="2600" i="1" dirty="0"/>
              <a:t>immediately</a:t>
            </a:r>
            <a:r>
              <a:rPr lang="en-US" sz="2600" dirty="0"/>
              <a:t> </a:t>
            </a:r>
            <a:r>
              <a:rPr lang="en-US" sz="2600" dirty="0" smtClean="0"/>
              <a:t/>
            </a:r>
            <a:br>
              <a:rPr lang="en-US" sz="2600" dirty="0" smtClean="0"/>
            </a:br>
            <a:r>
              <a:rPr lang="en-US" sz="2600" dirty="0" smtClean="0"/>
              <a:t>proclaimed </a:t>
            </a:r>
            <a:r>
              <a:rPr lang="en-US" sz="2600" dirty="0"/>
              <a:t>Jesus”</a:t>
            </a:r>
            <a:r>
              <a:rPr lang="en-US" sz="2000" dirty="0"/>
              <a:t> </a:t>
            </a:r>
            <a:r>
              <a:rPr lang="en-US" sz="2000" dirty="0" smtClean="0"/>
              <a:t>(</a:t>
            </a:r>
            <a:r>
              <a:rPr lang="en-US" sz="2000" i="1" dirty="0"/>
              <a:t>Acts</a:t>
            </a:r>
            <a:r>
              <a:rPr lang="en-US" sz="2000" dirty="0"/>
              <a:t> 9:20; cf. 22:6-21)</a:t>
            </a:r>
            <a:r>
              <a:rPr lang="en-US" sz="2600" dirty="0"/>
              <a:t>. </a:t>
            </a:r>
            <a:r>
              <a:rPr lang="en-US" sz="2600" dirty="0" smtClean="0"/>
              <a:t/>
            </a:r>
            <a:br>
              <a:rPr lang="en-US" sz="2600" dirty="0" smtClean="0"/>
            </a:br>
            <a:r>
              <a:rPr lang="en-US" sz="2800" b="1" dirty="0" smtClean="0"/>
              <a:t>So </a:t>
            </a:r>
            <a:r>
              <a:rPr lang="en-US" sz="2800" b="1" dirty="0"/>
              <a:t>what are we waiting for</a:t>
            </a:r>
            <a:r>
              <a:rPr lang="en-US" sz="2800" b="1" dirty="0" smtClean="0"/>
              <a:t>?</a:t>
            </a:r>
            <a:endParaRPr lang="en-US" sz="2800" b="1" dirty="0"/>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600" y="4071670"/>
            <a:ext cx="1981200" cy="280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750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i="1" dirty="0" smtClean="0"/>
              <a:t>“We </a:t>
            </a:r>
            <a:r>
              <a:rPr lang="en-US" sz="4800" i="1" dirty="0"/>
              <a:t>are all missionary </a:t>
            </a:r>
            <a:r>
              <a:rPr lang="en-US" sz="4800" i="1" dirty="0" smtClean="0"/>
              <a:t>disciples”</a:t>
            </a:r>
            <a:endParaRPr lang="en-US" sz="4800" dirty="0"/>
          </a:p>
        </p:txBody>
      </p:sp>
      <p:sp>
        <p:nvSpPr>
          <p:cNvPr id="3" name="Content Placeholder 2"/>
          <p:cNvSpPr>
            <a:spLocks noGrp="1"/>
          </p:cNvSpPr>
          <p:nvPr>
            <p:ph idx="1"/>
          </p:nvPr>
        </p:nvSpPr>
        <p:spPr>
          <a:xfrm>
            <a:off x="304800" y="1066800"/>
            <a:ext cx="8382000" cy="5715000"/>
          </a:xfrm>
        </p:spPr>
        <p:txBody>
          <a:bodyPr>
            <a:noAutofit/>
          </a:bodyPr>
          <a:lstStyle/>
          <a:p>
            <a:pPr marL="0" indent="0">
              <a:buNone/>
            </a:pPr>
            <a:r>
              <a:rPr lang="en-US" sz="2200" dirty="0" smtClean="0"/>
              <a:t>121</a:t>
            </a:r>
            <a:r>
              <a:rPr lang="en-US" sz="2200" dirty="0"/>
              <a:t>. Of course, </a:t>
            </a:r>
            <a:r>
              <a:rPr lang="en-US" sz="2200" b="1" u="sng" dirty="0"/>
              <a:t>all of us are called to mature in our work as evangelizers</a:t>
            </a:r>
            <a:r>
              <a:rPr lang="en-US" sz="2200" dirty="0"/>
              <a:t>. We want to have </a:t>
            </a:r>
            <a:r>
              <a:rPr lang="en-US" sz="2200" u="sng" dirty="0"/>
              <a:t>better training</a:t>
            </a:r>
            <a:r>
              <a:rPr lang="en-US" sz="2200" dirty="0"/>
              <a:t>, a </a:t>
            </a:r>
            <a:r>
              <a:rPr lang="en-US" sz="2200" u="sng" dirty="0"/>
              <a:t>deepening love </a:t>
            </a:r>
            <a:r>
              <a:rPr lang="en-US" sz="2200" dirty="0"/>
              <a:t>and a </a:t>
            </a:r>
            <a:r>
              <a:rPr lang="en-US" sz="2200" u="sng" dirty="0"/>
              <a:t>clearer witness</a:t>
            </a:r>
            <a:r>
              <a:rPr lang="en-US" sz="2200" dirty="0"/>
              <a:t> to the Gospel. In this sense, </a:t>
            </a:r>
            <a:r>
              <a:rPr lang="en-US" sz="2200" b="1" dirty="0"/>
              <a:t>we ought to let others be constantly evangelizing us</a:t>
            </a:r>
            <a:r>
              <a:rPr lang="en-US" sz="2200" dirty="0"/>
              <a:t>. But this does not mean that we should postpone the evangelizing mission; rather, </a:t>
            </a:r>
            <a:r>
              <a:rPr lang="en-US" sz="2200" b="1" dirty="0"/>
              <a:t>each</a:t>
            </a:r>
            <a:r>
              <a:rPr lang="en-US" sz="2200" dirty="0"/>
              <a:t> of us should find ways to communicate Jesus wherever we are. </a:t>
            </a:r>
            <a:r>
              <a:rPr lang="en-US" sz="2200" dirty="0" smtClean="0"/>
              <a:t/>
            </a:r>
            <a:br>
              <a:rPr lang="en-US" sz="2200" dirty="0" smtClean="0"/>
            </a:br>
            <a:r>
              <a:rPr lang="en-US" sz="2200" b="1" dirty="0" smtClean="0"/>
              <a:t>All </a:t>
            </a:r>
            <a:r>
              <a:rPr lang="en-US" sz="2200" b="1" dirty="0"/>
              <a:t>of us are called to offer others an explicit witness to the saving love of the Lord</a:t>
            </a:r>
            <a:r>
              <a:rPr lang="en-US" sz="2200" dirty="0"/>
              <a:t>, who despite our imperfections offers us his closeness, his word and his strength, and gives meaning to our lives. </a:t>
            </a:r>
            <a:r>
              <a:rPr lang="en-US" sz="2100" b="1" dirty="0"/>
              <a:t>In your heart you know that it is not the same to live without him; what you have come to realize, what has helped you to live and given you hope, is what you also </a:t>
            </a:r>
            <a:r>
              <a:rPr lang="en-US" sz="2100" b="1" u="sng" dirty="0"/>
              <a:t>need to communicate to others</a:t>
            </a:r>
            <a:r>
              <a:rPr lang="en-US" sz="2100" b="1" dirty="0"/>
              <a:t>. </a:t>
            </a:r>
            <a:r>
              <a:rPr lang="en-US" sz="2200" dirty="0"/>
              <a:t>Our falling short of perfection should be no excuse; on the contrary, mission is a constant stimulus not to remain mired in mediocrity but to continue growing. The </a:t>
            </a:r>
            <a:r>
              <a:rPr lang="en-US" sz="2200" b="1" dirty="0"/>
              <a:t>witness of faith that each Christian is called to offer </a:t>
            </a:r>
            <a:r>
              <a:rPr lang="en-US" sz="2200" dirty="0"/>
              <a:t>leads us to say with Saint Paul: “Not that I have already obtained this, or am already perfect; but I press on to make it my own, because Christ Jesus has made me his own” (</a:t>
            </a:r>
            <a:r>
              <a:rPr lang="en-US" sz="2200" i="1" dirty="0"/>
              <a:t>Phil</a:t>
            </a:r>
            <a:r>
              <a:rPr lang="en-US" sz="2200" dirty="0"/>
              <a:t> 3:12-13). </a:t>
            </a:r>
          </a:p>
        </p:txBody>
      </p:sp>
    </p:spTree>
    <p:extLst>
      <p:ext uri="{BB962C8B-B14F-4D97-AF65-F5344CB8AC3E}">
        <p14:creationId xmlns:p14="http://schemas.microsoft.com/office/powerpoint/2010/main" val="336750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smtClean="0"/>
              <a:t>Vatican II: </a:t>
            </a:r>
            <a:r>
              <a:rPr lang="en-US" sz="4200" i="1" dirty="0" err="1"/>
              <a:t>Apostolicam</a:t>
            </a:r>
            <a:r>
              <a:rPr lang="en-US" sz="4200" i="1" dirty="0"/>
              <a:t> </a:t>
            </a:r>
            <a:r>
              <a:rPr lang="en-US" sz="4200" i="1" dirty="0" err="1" smtClean="0"/>
              <a:t>Actuositatem</a:t>
            </a:r>
            <a:endParaRPr lang="en-US" sz="4200" dirty="0"/>
          </a:p>
        </p:txBody>
      </p:sp>
      <p:sp>
        <p:nvSpPr>
          <p:cNvPr id="3" name="Content Placeholder 2"/>
          <p:cNvSpPr>
            <a:spLocks noGrp="1"/>
          </p:cNvSpPr>
          <p:nvPr>
            <p:ph idx="1"/>
          </p:nvPr>
        </p:nvSpPr>
        <p:spPr/>
        <p:txBody>
          <a:bodyPr>
            <a:noAutofit/>
          </a:bodyPr>
          <a:lstStyle/>
          <a:p>
            <a:pPr marL="114300" indent="0">
              <a:buNone/>
            </a:pPr>
            <a:r>
              <a:rPr lang="en-US" sz="4000" dirty="0" smtClean="0"/>
              <a:t>“Decree </a:t>
            </a:r>
            <a:r>
              <a:rPr lang="en-US" sz="4000" dirty="0"/>
              <a:t>on </a:t>
            </a:r>
            <a:r>
              <a:rPr lang="en-US" sz="4000" b="1" dirty="0"/>
              <a:t>the Apostolate of the </a:t>
            </a:r>
            <a:r>
              <a:rPr lang="en-US" sz="4000" b="1" dirty="0" smtClean="0"/>
              <a:t>Laity</a:t>
            </a:r>
            <a:r>
              <a:rPr lang="en-US" sz="4000" dirty="0" smtClean="0"/>
              <a:t>”</a:t>
            </a:r>
          </a:p>
          <a:p>
            <a:pPr marL="114300" indent="0">
              <a:spcAft>
                <a:spcPts val="2400"/>
              </a:spcAft>
              <a:buNone/>
            </a:pPr>
            <a:r>
              <a:rPr lang="en-US" sz="2400" dirty="0" smtClean="0"/>
              <a:t>(Promulgated by Pope </a:t>
            </a:r>
            <a:r>
              <a:rPr lang="en-US" sz="2400" dirty="0"/>
              <a:t>Paul </a:t>
            </a:r>
            <a:r>
              <a:rPr lang="en-US" sz="2400" dirty="0" smtClean="0"/>
              <a:t>VI on Nov. </a:t>
            </a:r>
            <a:r>
              <a:rPr lang="en-US" sz="2400" dirty="0"/>
              <a:t>18, </a:t>
            </a:r>
            <a:r>
              <a:rPr lang="en-US" sz="2400" dirty="0" smtClean="0"/>
              <a:t>1965)</a:t>
            </a:r>
          </a:p>
          <a:p>
            <a:r>
              <a:rPr lang="en-US" sz="2600" dirty="0" smtClean="0"/>
              <a:t>Introduction </a:t>
            </a:r>
            <a:r>
              <a:rPr lang="en-US" sz="2000" dirty="0"/>
              <a:t>(§1)</a:t>
            </a:r>
          </a:p>
          <a:p>
            <a:r>
              <a:rPr lang="en-US" sz="2600" b="1" dirty="0"/>
              <a:t>Chapter I: </a:t>
            </a:r>
            <a:r>
              <a:rPr lang="en-US" sz="2600" b="1" dirty="0" smtClean="0"/>
              <a:t>  </a:t>
            </a:r>
            <a:r>
              <a:rPr lang="en-US" sz="2600" dirty="0" smtClean="0"/>
              <a:t>The </a:t>
            </a:r>
            <a:r>
              <a:rPr lang="en-US" sz="2600" dirty="0"/>
              <a:t>Vocation of the Laity to the Apostolate </a:t>
            </a:r>
            <a:r>
              <a:rPr lang="en-US" sz="2000" dirty="0"/>
              <a:t>(§§2-4)</a:t>
            </a:r>
            <a:endParaRPr lang="en-US" sz="2600" dirty="0"/>
          </a:p>
          <a:p>
            <a:r>
              <a:rPr lang="en-US" sz="2600" b="1" dirty="0"/>
              <a:t>Chapter II: </a:t>
            </a:r>
            <a:r>
              <a:rPr lang="en-US" sz="2600" b="1" dirty="0" smtClean="0"/>
              <a:t> </a:t>
            </a:r>
            <a:r>
              <a:rPr lang="en-US" sz="2600" dirty="0" smtClean="0"/>
              <a:t>Objectives </a:t>
            </a:r>
            <a:r>
              <a:rPr lang="en-US" sz="2000" dirty="0"/>
              <a:t>(§§5-8)</a:t>
            </a:r>
          </a:p>
          <a:p>
            <a:r>
              <a:rPr lang="en-US" sz="2600" b="1" dirty="0"/>
              <a:t>Chapter III: </a:t>
            </a:r>
            <a:r>
              <a:rPr lang="en-US" sz="2600" dirty="0"/>
              <a:t>The Various Fields of the Apostolate </a:t>
            </a:r>
            <a:r>
              <a:rPr lang="en-US" sz="2000" dirty="0"/>
              <a:t>(§§9-14)</a:t>
            </a:r>
          </a:p>
          <a:p>
            <a:r>
              <a:rPr lang="en-US" sz="2600" b="1" dirty="0"/>
              <a:t>Chapter IV: </a:t>
            </a:r>
            <a:r>
              <a:rPr lang="en-US" sz="2600" dirty="0"/>
              <a:t>The Various Forms of the Apostolate </a:t>
            </a:r>
            <a:r>
              <a:rPr lang="en-US" sz="2000" dirty="0"/>
              <a:t>(§§15-22)</a:t>
            </a:r>
          </a:p>
          <a:p>
            <a:r>
              <a:rPr lang="en-US" sz="2600" b="1" dirty="0"/>
              <a:t>Chapter V: </a:t>
            </a:r>
            <a:r>
              <a:rPr lang="en-US" sz="2600" b="1" dirty="0" smtClean="0"/>
              <a:t> </a:t>
            </a:r>
            <a:r>
              <a:rPr lang="en-US" sz="2600" dirty="0" smtClean="0"/>
              <a:t>External </a:t>
            </a:r>
            <a:r>
              <a:rPr lang="en-US" sz="2600" dirty="0"/>
              <a:t>Relationships </a:t>
            </a:r>
            <a:r>
              <a:rPr lang="en-US" sz="2000" dirty="0"/>
              <a:t>(§§23-27)</a:t>
            </a:r>
          </a:p>
          <a:p>
            <a:r>
              <a:rPr lang="en-US" sz="2600" b="1" dirty="0"/>
              <a:t>Chapter VI: </a:t>
            </a:r>
            <a:r>
              <a:rPr lang="en-US" sz="2600" dirty="0"/>
              <a:t>Formation for the Apostolate </a:t>
            </a:r>
            <a:r>
              <a:rPr lang="en-US" sz="2000" dirty="0"/>
              <a:t>(§§28-32)</a:t>
            </a:r>
          </a:p>
          <a:p>
            <a:r>
              <a:rPr lang="en-US" sz="2600" dirty="0"/>
              <a:t>Exhortation </a:t>
            </a:r>
            <a:r>
              <a:rPr lang="en-US" sz="2000" dirty="0"/>
              <a:t>(§33</a:t>
            </a:r>
            <a:r>
              <a:rPr lang="en-US" sz="2000" dirty="0" smtClean="0"/>
              <a:t>)</a:t>
            </a:r>
          </a:p>
        </p:txBody>
      </p:sp>
    </p:spTree>
    <p:extLst>
      <p:ext uri="{BB962C8B-B14F-4D97-AF65-F5344CB8AC3E}">
        <p14:creationId xmlns:p14="http://schemas.microsoft.com/office/powerpoint/2010/main" val="2890153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smtClean="0">
                <a:latin typeface="Arial Narrow" panose="020B0606020202030204" pitchFamily="34" charset="0"/>
              </a:rPr>
              <a:t>“Missionary Disciples” / “Lay Apostolate”</a:t>
            </a:r>
            <a:endParaRPr lang="en-US" sz="4600" dirty="0">
              <a:latin typeface="Arial Narrow" panose="020B0606020202030204" pitchFamily="34" charset="0"/>
            </a:endParaRPr>
          </a:p>
        </p:txBody>
      </p:sp>
      <p:sp>
        <p:nvSpPr>
          <p:cNvPr id="3" name="Content Placeholder 2"/>
          <p:cNvSpPr>
            <a:spLocks noGrp="1"/>
          </p:cNvSpPr>
          <p:nvPr>
            <p:ph idx="1"/>
          </p:nvPr>
        </p:nvSpPr>
        <p:spPr/>
        <p:txBody>
          <a:bodyPr/>
          <a:lstStyle/>
          <a:p>
            <a:r>
              <a:rPr lang="en-US" b="1" dirty="0" smtClean="0"/>
              <a:t>Assumptions of Vatican II’s Decree </a:t>
            </a:r>
            <a:r>
              <a:rPr lang="en-US" b="1" i="1" dirty="0" err="1" smtClean="0"/>
              <a:t>Apost.Act</a:t>
            </a:r>
            <a:r>
              <a:rPr lang="en-US" b="1" i="1" dirty="0" smtClean="0"/>
              <a:t>.</a:t>
            </a:r>
          </a:p>
          <a:p>
            <a:pPr lvl="1"/>
            <a:r>
              <a:rPr lang="en-US" b="1" dirty="0" smtClean="0"/>
              <a:t>Clergy &amp; Religious </a:t>
            </a:r>
            <a:r>
              <a:rPr lang="en-US" dirty="0" smtClean="0"/>
              <a:t>serve </a:t>
            </a:r>
            <a:r>
              <a:rPr lang="en-US" u="sng" dirty="0" smtClean="0"/>
              <a:t>within Church structures</a:t>
            </a:r>
          </a:p>
          <a:p>
            <a:pPr lvl="1"/>
            <a:r>
              <a:rPr lang="en-US" b="1" dirty="0" smtClean="0"/>
              <a:t>Laity </a:t>
            </a:r>
            <a:r>
              <a:rPr lang="en-US" dirty="0" smtClean="0"/>
              <a:t>serve “</a:t>
            </a:r>
            <a:r>
              <a:rPr lang="en-US" u="sng" dirty="0" smtClean="0"/>
              <a:t>in the world</a:t>
            </a:r>
            <a:r>
              <a:rPr lang="en-US" dirty="0" smtClean="0"/>
              <a:t>”: business, politics, health care, education, farming, factories, service industries, etc.</a:t>
            </a:r>
          </a:p>
          <a:p>
            <a:pPr lvl="3"/>
            <a:endParaRPr lang="en-US" dirty="0" smtClean="0"/>
          </a:p>
          <a:p>
            <a:r>
              <a:rPr lang="en-US" b="1" dirty="0" smtClean="0"/>
              <a:t>Actual Practice since Vatican II</a:t>
            </a:r>
          </a:p>
          <a:p>
            <a:pPr lvl="1"/>
            <a:r>
              <a:rPr lang="en-US" dirty="0" smtClean="0"/>
              <a:t>“</a:t>
            </a:r>
            <a:r>
              <a:rPr lang="en-US" b="1" dirty="0" smtClean="0"/>
              <a:t>Lay Ministries</a:t>
            </a:r>
            <a:r>
              <a:rPr lang="en-US" dirty="0" smtClean="0"/>
              <a:t>” are often </a:t>
            </a:r>
            <a:r>
              <a:rPr lang="en-US" b="1" i="1" dirty="0" smtClean="0"/>
              <a:t>within</a:t>
            </a:r>
            <a:r>
              <a:rPr lang="en-US" dirty="0" smtClean="0"/>
              <a:t> the Church:   </a:t>
            </a:r>
            <a:br>
              <a:rPr lang="en-US" dirty="0" smtClean="0"/>
            </a:br>
            <a:r>
              <a:rPr lang="en-US" dirty="0" smtClean="0"/>
              <a:t>liturgical ministries, catechetical, social, charitable, etc. </a:t>
            </a:r>
          </a:p>
          <a:p>
            <a:pPr lvl="1"/>
            <a:r>
              <a:rPr lang="en-US" dirty="0" smtClean="0"/>
              <a:t>“</a:t>
            </a:r>
            <a:r>
              <a:rPr lang="en-US" b="1" i="1" dirty="0" smtClean="0"/>
              <a:t>The World</a:t>
            </a:r>
            <a:r>
              <a:rPr lang="en-US" dirty="0" smtClean="0"/>
              <a:t>” is </a:t>
            </a:r>
            <a:r>
              <a:rPr lang="en-US" i="1" dirty="0" smtClean="0"/>
              <a:t>secular</a:t>
            </a:r>
            <a:r>
              <a:rPr lang="en-US" dirty="0" smtClean="0"/>
              <a:t> and/or </a:t>
            </a:r>
            <a:r>
              <a:rPr lang="en-US" i="1" dirty="0" smtClean="0"/>
              <a:t>pluralistic</a:t>
            </a:r>
            <a:r>
              <a:rPr lang="en-US" dirty="0" smtClean="0"/>
              <a:t>:</a:t>
            </a:r>
            <a:r>
              <a:rPr lang="en-US" dirty="0"/>
              <a:t/>
            </a:r>
            <a:br>
              <a:rPr lang="en-US" dirty="0"/>
            </a:br>
            <a:r>
              <a:rPr lang="en-US" dirty="0" smtClean="0"/>
              <a:t>many Catholics hesitate “imposing” our beliefs on others, </a:t>
            </a:r>
            <a:br>
              <a:rPr lang="en-US" dirty="0" smtClean="0"/>
            </a:br>
            <a:r>
              <a:rPr lang="en-US" dirty="0" smtClean="0"/>
              <a:t>sharing our faith, or even talking about God or Jesus!</a:t>
            </a:r>
          </a:p>
        </p:txBody>
      </p:sp>
    </p:spTree>
    <p:extLst>
      <p:ext uri="{BB962C8B-B14F-4D97-AF65-F5344CB8AC3E}">
        <p14:creationId xmlns:p14="http://schemas.microsoft.com/office/powerpoint/2010/main" val="78526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“Missionary Disciples”?</a:t>
            </a:r>
            <a:endParaRPr lang="en-US" dirty="0"/>
          </a:p>
        </p:txBody>
      </p:sp>
      <p:sp>
        <p:nvSpPr>
          <p:cNvPr id="3" name="Content Placeholder 2"/>
          <p:cNvSpPr>
            <a:spLocks noGrp="1"/>
          </p:cNvSpPr>
          <p:nvPr>
            <p:ph idx="1"/>
          </p:nvPr>
        </p:nvSpPr>
        <p:spPr/>
        <p:txBody>
          <a:bodyPr/>
          <a:lstStyle/>
          <a:p>
            <a:pPr marL="114300" indent="0">
              <a:spcBef>
                <a:spcPts val="2400"/>
              </a:spcBef>
              <a:buNone/>
            </a:pPr>
            <a:r>
              <a:rPr lang="en-US" sz="4000" b="1" dirty="0" smtClean="0"/>
              <a:t>NT Greek Vocabulary:</a:t>
            </a:r>
            <a:endParaRPr lang="en-US" sz="3600" b="1" dirty="0" smtClean="0"/>
          </a:p>
          <a:p>
            <a:pPr>
              <a:spcBef>
                <a:spcPts val="2400"/>
              </a:spcBef>
            </a:pPr>
            <a:r>
              <a:rPr lang="en-US" sz="3600" b="1" i="1" dirty="0" err="1" smtClean="0"/>
              <a:t>Mathēt</a:t>
            </a:r>
            <a:r>
              <a:rPr lang="en-US" sz="3600" b="1" i="1" dirty="0" err="1"/>
              <a:t>ē</a:t>
            </a:r>
            <a:r>
              <a:rPr lang="en-US" sz="3600" b="1" i="1" dirty="0" err="1" smtClean="0"/>
              <a:t>s</a:t>
            </a:r>
            <a:r>
              <a:rPr lang="en-US" sz="3600" dirty="0" smtClean="0"/>
              <a:t> = disciple, student, pupil, learner</a:t>
            </a:r>
          </a:p>
          <a:p>
            <a:pPr>
              <a:spcBef>
                <a:spcPts val="2400"/>
              </a:spcBef>
            </a:pPr>
            <a:r>
              <a:rPr lang="en-US" sz="3600" b="1" i="1" dirty="0" err="1" smtClean="0"/>
              <a:t>Apostolos</a:t>
            </a:r>
            <a:r>
              <a:rPr lang="en-US" sz="3600" dirty="0" smtClean="0"/>
              <a:t> = apostle, missionary, emissary;</a:t>
            </a:r>
            <a:br>
              <a:rPr lang="en-US" sz="3600" dirty="0" smtClean="0"/>
            </a:br>
            <a:r>
              <a:rPr lang="en-US" sz="3600" dirty="0" smtClean="0"/>
              <a:t>lit. someone who is “sent </a:t>
            </a:r>
            <a:r>
              <a:rPr lang="en-US" sz="3600" dirty="0"/>
              <a:t>out”</a:t>
            </a:r>
          </a:p>
          <a:p>
            <a:pPr>
              <a:spcBef>
                <a:spcPts val="2400"/>
              </a:spcBef>
            </a:pPr>
            <a:r>
              <a:rPr lang="en-US" sz="3600" b="1" i="1" dirty="0" err="1" smtClean="0"/>
              <a:t>Evangelist</a:t>
            </a:r>
            <a:r>
              <a:rPr lang="en-US" sz="3600" b="1" i="1" dirty="0" err="1"/>
              <a:t>ē</a:t>
            </a:r>
            <a:r>
              <a:rPr lang="en-US" sz="3600" b="1" i="1" dirty="0" err="1" smtClean="0"/>
              <a:t>s</a:t>
            </a:r>
            <a:r>
              <a:rPr lang="en-US" sz="3600" dirty="0" smtClean="0"/>
              <a:t> = evangelist, herald, preacher</a:t>
            </a:r>
            <a:r>
              <a:rPr lang="en-US" sz="3600" dirty="0"/>
              <a:t>;</a:t>
            </a:r>
            <a:r>
              <a:rPr lang="en-US" sz="3600" dirty="0" smtClean="0"/>
              <a:t> </a:t>
            </a:r>
            <a:br>
              <a:rPr lang="en-US" sz="3600" dirty="0" smtClean="0"/>
            </a:br>
            <a:r>
              <a:rPr lang="en-US" sz="3600" dirty="0" smtClean="0"/>
              <a:t>lit. proclaimer of “good </a:t>
            </a:r>
            <a:r>
              <a:rPr lang="en-US" sz="3600" dirty="0"/>
              <a:t>news”</a:t>
            </a:r>
          </a:p>
          <a:p>
            <a:pPr>
              <a:spcBef>
                <a:spcPts val="2400"/>
              </a:spcBef>
            </a:pPr>
            <a:r>
              <a:rPr lang="en-US" sz="2800" b="1" dirty="0" smtClean="0"/>
              <a:t>Related words:  </a:t>
            </a:r>
            <a:r>
              <a:rPr lang="en-US" sz="2800" dirty="0" smtClean="0"/>
              <a:t>servants, ministers, deacons, </a:t>
            </a:r>
            <a:br>
              <a:rPr lang="en-US" sz="2800" dirty="0" smtClean="0"/>
            </a:br>
            <a:r>
              <a:rPr lang="en-US" sz="2800" dirty="0" smtClean="0"/>
              <a:t>elders, presbyters, bishops, teachers, etc.</a:t>
            </a:r>
            <a:endParaRPr lang="en-US" sz="2800" dirty="0"/>
          </a:p>
        </p:txBody>
      </p:sp>
      <p:pic>
        <p:nvPicPr>
          <p:cNvPr id="69636" name="Picture 4" descr="Image result for bib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86600" y="4916384"/>
            <a:ext cx="2057400" cy="1941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07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of Ministries</a:t>
            </a:r>
            <a:r>
              <a:rPr lang="en-US" sz="3600" dirty="0" smtClean="0"/>
              <a:t>  (in Gospels)</a:t>
            </a:r>
            <a:endParaRPr lang="en-US" dirty="0"/>
          </a:p>
        </p:txBody>
      </p:sp>
      <p:sp>
        <p:nvSpPr>
          <p:cNvPr id="3" name="Content Placeholder 2"/>
          <p:cNvSpPr>
            <a:spLocks noGrp="1"/>
          </p:cNvSpPr>
          <p:nvPr>
            <p:ph idx="1"/>
          </p:nvPr>
        </p:nvSpPr>
        <p:spPr>
          <a:xfrm>
            <a:off x="304800" y="1143000"/>
            <a:ext cx="8229600" cy="5638800"/>
          </a:xfrm>
        </p:spPr>
        <p:txBody>
          <a:bodyPr>
            <a:normAutofit/>
          </a:bodyPr>
          <a:lstStyle/>
          <a:p>
            <a:r>
              <a:rPr lang="en-US" dirty="0" smtClean="0"/>
              <a:t>Jesus </a:t>
            </a:r>
            <a:r>
              <a:rPr lang="en-US" u="sng" dirty="0" smtClean="0"/>
              <a:t>Calls People</a:t>
            </a:r>
            <a:r>
              <a:rPr lang="en-US" dirty="0" smtClean="0"/>
              <a:t> to Become </a:t>
            </a:r>
            <a:r>
              <a:rPr lang="en-US" b="1" dirty="0" smtClean="0"/>
              <a:t>Disciples</a:t>
            </a:r>
          </a:p>
          <a:p>
            <a:pPr lvl="1"/>
            <a:r>
              <a:rPr lang="en-US" sz="2400" dirty="0" smtClean="0"/>
              <a:t>Calls four fishers </a:t>
            </a:r>
            <a:r>
              <a:rPr lang="en-US" sz="2000" dirty="0" smtClean="0"/>
              <a:t>(Mark 1:16-20)</a:t>
            </a:r>
          </a:p>
          <a:p>
            <a:pPr lvl="1"/>
            <a:r>
              <a:rPr lang="en-US" sz="2400" dirty="0" smtClean="0"/>
              <a:t>Calls tax collector Levi </a:t>
            </a:r>
            <a:r>
              <a:rPr lang="en-US" sz="2000" dirty="0" smtClean="0"/>
              <a:t>(Mark 2:14)</a:t>
            </a:r>
          </a:p>
          <a:p>
            <a:pPr lvl="1"/>
            <a:r>
              <a:rPr lang="en-US" sz="2400" dirty="0" smtClean="0"/>
              <a:t>Calls the Twelve </a:t>
            </a:r>
            <a:r>
              <a:rPr lang="en-US" sz="2000" dirty="0" smtClean="0"/>
              <a:t>(Mark 3:13-19) </a:t>
            </a:r>
            <a:r>
              <a:rPr lang="en-US" sz="2400" dirty="0" smtClean="0"/>
              <a:t>– </a:t>
            </a:r>
            <a:r>
              <a:rPr lang="en-US" sz="2400" i="1" dirty="0" smtClean="0"/>
              <a:t>but not yet sent out!</a:t>
            </a:r>
          </a:p>
          <a:p>
            <a:r>
              <a:rPr lang="en-US" dirty="0" smtClean="0"/>
              <a:t>Jesus </a:t>
            </a:r>
            <a:r>
              <a:rPr lang="en-US" u="sng" dirty="0" smtClean="0"/>
              <a:t>Sends Them Out</a:t>
            </a:r>
            <a:r>
              <a:rPr lang="en-US" dirty="0" smtClean="0"/>
              <a:t> as </a:t>
            </a:r>
            <a:r>
              <a:rPr lang="en-US" b="1" dirty="0" smtClean="0"/>
              <a:t>Apostles</a:t>
            </a:r>
          </a:p>
          <a:p>
            <a:pPr marL="411480" lvl="1" indent="0">
              <a:buNone/>
            </a:pPr>
            <a:r>
              <a:rPr lang="en-US" sz="2000" b="1" dirty="0" smtClean="0"/>
              <a:t>Mark 6:7-13</a:t>
            </a:r>
            <a:r>
              <a:rPr lang="en-US" sz="2000" dirty="0" smtClean="0"/>
              <a:t> – “He </a:t>
            </a:r>
            <a:r>
              <a:rPr lang="en-US" sz="2000" dirty="0"/>
              <a:t>summoned the Twelve and began to send them out two by two and gave them authority over unclean </a:t>
            </a:r>
            <a:r>
              <a:rPr lang="en-US" sz="2000" dirty="0" smtClean="0"/>
              <a:t>spirits…. </a:t>
            </a:r>
            <a:r>
              <a:rPr lang="en-US" sz="2000" baseline="30000" dirty="0"/>
              <a:t>12</a:t>
            </a:r>
            <a:r>
              <a:rPr lang="en-US" sz="2000" dirty="0"/>
              <a:t> So they went off and preached repentance</a:t>
            </a:r>
            <a:r>
              <a:rPr lang="en-US" sz="2000" dirty="0" smtClean="0"/>
              <a:t>. </a:t>
            </a:r>
            <a:r>
              <a:rPr lang="en-US" sz="2000" baseline="30000" dirty="0" smtClean="0"/>
              <a:t>13 </a:t>
            </a:r>
            <a:r>
              <a:rPr lang="en-US" sz="2000" dirty="0" smtClean="0"/>
              <a:t>They </a:t>
            </a:r>
            <a:r>
              <a:rPr lang="en-US" sz="2000" dirty="0"/>
              <a:t>drove out many demons, and they anointed with oil many who were sick and cured </a:t>
            </a:r>
            <a:r>
              <a:rPr lang="en-US" sz="2000" dirty="0" smtClean="0"/>
              <a:t>them.”</a:t>
            </a:r>
          </a:p>
          <a:p>
            <a:r>
              <a:rPr lang="en-US" dirty="0" smtClean="0"/>
              <a:t>Jesus </a:t>
            </a:r>
            <a:r>
              <a:rPr lang="en-US" u="sng" dirty="0" smtClean="0"/>
              <a:t>Commissions Them</a:t>
            </a:r>
            <a:r>
              <a:rPr lang="en-US" dirty="0" smtClean="0"/>
              <a:t> as </a:t>
            </a:r>
            <a:r>
              <a:rPr lang="en-US" b="1" dirty="0" smtClean="0"/>
              <a:t>Evangelists</a:t>
            </a:r>
          </a:p>
          <a:p>
            <a:pPr marL="411480" lvl="1" indent="0">
              <a:buNone/>
            </a:pPr>
            <a:r>
              <a:rPr lang="en-US" sz="2000" b="1" dirty="0"/>
              <a:t>Matt </a:t>
            </a:r>
            <a:r>
              <a:rPr lang="en-US" sz="2000" b="1" dirty="0" smtClean="0"/>
              <a:t>28:19-20</a:t>
            </a:r>
            <a:r>
              <a:rPr lang="en-US" sz="2000" dirty="0" smtClean="0"/>
              <a:t> – “</a:t>
            </a:r>
            <a:r>
              <a:rPr lang="en-US" sz="2000" b="1" dirty="0" smtClean="0"/>
              <a:t>Go</a:t>
            </a:r>
            <a:r>
              <a:rPr lang="en-US" sz="2000" dirty="0"/>
              <a:t>, therefore, and </a:t>
            </a:r>
            <a:r>
              <a:rPr lang="en-US" sz="2000" b="1" dirty="0"/>
              <a:t>make disciples</a:t>
            </a:r>
            <a:r>
              <a:rPr lang="en-US" sz="2000" dirty="0"/>
              <a:t> of all nations, </a:t>
            </a:r>
            <a:r>
              <a:rPr lang="en-US" sz="2000" dirty="0" smtClean="0"/>
              <a:t/>
            </a:r>
            <a:br>
              <a:rPr lang="en-US" sz="2000" dirty="0" smtClean="0"/>
            </a:br>
            <a:r>
              <a:rPr lang="en-US" sz="2000" b="1" dirty="0" smtClean="0"/>
              <a:t>baptizing </a:t>
            </a:r>
            <a:r>
              <a:rPr lang="en-US" sz="2000" dirty="0"/>
              <a:t>them in the name of the Father, and of the Son, and of the holy Spirit</a:t>
            </a:r>
            <a:r>
              <a:rPr lang="en-US" sz="2000" dirty="0" smtClean="0"/>
              <a:t>,  </a:t>
            </a:r>
            <a:br>
              <a:rPr lang="en-US" sz="2000" dirty="0" smtClean="0"/>
            </a:br>
            <a:r>
              <a:rPr lang="en-US" sz="2000" baseline="30000" dirty="0" smtClean="0"/>
              <a:t>20</a:t>
            </a:r>
            <a:r>
              <a:rPr lang="en-US" sz="2000" dirty="0" smtClean="0"/>
              <a:t> </a:t>
            </a:r>
            <a:r>
              <a:rPr lang="en-US" sz="2000" b="1" dirty="0"/>
              <a:t>teaching </a:t>
            </a:r>
            <a:r>
              <a:rPr lang="en-US" sz="2000" dirty="0"/>
              <a:t>them to observe all that I have commanded you. </a:t>
            </a:r>
            <a:r>
              <a:rPr lang="en-US" sz="2000" dirty="0" smtClean="0"/>
              <a:t/>
            </a:r>
            <a:br>
              <a:rPr lang="en-US" sz="2000" dirty="0" smtClean="0"/>
            </a:br>
            <a:r>
              <a:rPr lang="en-US" sz="2000" dirty="0" smtClean="0"/>
              <a:t>And </a:t>
            </a:r>
            <a:r>
              <a:rPr lang="en-US" sz="2000" dirty="0"/>
              <a:t>behold, I am with you always, </a:t>
            </a:r>
            <a:r>
              <a:rPr lang="en-US" sz="2000" dirty="0" smtClean="0"/>
              <a:t>until </a:t>
            </a:r>
            <a:r>
              <a:rPr lang="en-US" sz="2000" dirty="0"/>
              <a:t>the end of the age</a:t>
            </a:r>
            <a:r>
              <a:rPr lang="en-US" sz="2000" dirty="0" smtClean="0"/>
              <a:t>."</a:t>
            </a:r>
          </a:p>
        </p:txBody>
      </p:sp>
    </p:spTree>
    <p:extLst>
      <p:ext uri="{BB962C8B-B14F-4D97-AF65-F5344CB8AC3E}">
        <p14:creationId xmlns:p14="http://schemas.microsoft.com/office/powerpoint/2010/main" val="72570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90600"/>
          </a:xfrm>
        </p:spPr>
        <p:txBody>
          <a:bodyPr/>
          <a:lstStyle/>
          <a:p>
            <a:r>
              <a:rPr lang="en-US" dirty="0" smtClean="0"/>
              <a:t>Progression of Ministries</a:t>
            </a:r>
            <a:endParaRPr lang="en-US" dirty="0"/>
          </a:p>
        </p:txBody>
      </p:sp>
      <p:sp>
        <p:nvSpPr>
          <p:cNvPr id="3" name="Content Placeholder 2"/>
          <p:cNvSpPr>
            <a:spLocks noGrp="1"/>
          </p:cNvSpPr>
          <p:nvPr>
            <p:ph idx="1"/>
          </p:nvPr>
        </p:nvSpPr>
        <p:spPr>
          <a:xfrm>
            <a:off x="304800" y="1066800"/>
            <a:ext cx="8305800" cy="5791200"/>
          </a:xfrm>
        </p:spPr>
        <p:txBody>
          <a:bodyPr>
            <a:normAutofit/>
          </a:bodyPr>
          <a:lstStyle/>
          <a:p>
            <a:pPr>
              <a:spcBef>
                <a:spcPts val="600"/>
              </a:spcBef>
            </a:pPr>
            <a:r>
              <a:rPr lang="en-US" dirty="0" smtClean="0"/>
              <a:t>Disciple </a:t>
            </a:r>
            <a:r>
              <a:rPr lang="en-US" dirty="0">
                <a:sym typeface="Wingdings"/>
              </a:rPr>
              <a:t></a:t>
            </a:r>
            <a:r>
              <a:rPr lang="en-US" dirty="0"/>
              <a:t> Apostle </a:t>
            </a:r>
            <a:r>
              <a:rPr lang="en-US" dirty="0">
                <a:sym typeface="Wingdings"/>
              </a:rPr>
              <a:t></a:t>
            </a:r>
            <a:r>
              <a:rPr lang="en-US" dirty="0"/>
              <a:t> </a:t>
            </a:r>
            <a:r>
              <a:rPr lang="en-US" dirty="0" smtClean="0"/>
              <a:t>Evangelist</a:t>
            </a:r>
          </a:p>
          <a:p>
            <a:pPr lvl="1">
              <a:spcBef>
                <a:spcPts val="600"/>
              </a:spcBef>
            </a:pPr>
            <a:r>
              <a:rPr lang="en-US" b="1" dirty="0" smtClean="0"/>
              <a:t>Start as “disciples”: </a:t>
            </a:r>
            <a:br>
              <a:rPr lang="en-US" b="1" dirty="0" smtClean="0"/>
            </a:br>
            <a:r>
              <a:rPr lang="en-US" dirty="0" smtClean="0"/>
              <a:t>students, who follow &amp; learn from the master/teacher</a:t>
            </a:r>
          </a:p>
          <a:p>
            <a:pPr lvl="1">
              <a:spcBef>
                <a:spcPts val="600"/>
              </a:spcBef>
            </a:pPr>
            <a:r>
              <a:rPr lang="en-US" b="1" dirty="0" smtClean="0"/>
              <a:t>Then be “apostles”:</a:t>
            </a:r>
            <a:br>
              <a:rPr lang="en-US" b="1" dirty="0" smtClean="0"/>
            </a:br>
            <a:r>
              <a:rPr lang="en-US" dirty="0" smtClean="0"/>
              <a:t>emissaries, “sent out” on a mission to preach, heal, serve</a:t>
            </a:r>
          </a:p>
          <a:p>
            <a:pPr lvl="1">
              <a:spcBef>
                <a:spcPts val="600"/>
              </a:spcBef>
            </a:pPr>
            <a:r>
              <a:rPr lang="en-US" b="1" dirty="0" smtClean="0"/>
              <a:t>Finally become “evangelists”:</a:t>
            </a:r>
            <a:br>
              <a:rPr lang="en-US" b="1" dirty="0" smtClean="0"/>
            </a:br>
            <a:r>
              <a:rPr lang="en-US" dirty="0" smtClean="0"/>
              <a:t>teachers, who proclaim “good news”</a:t>
            </a:r>
          </a:p>
          <a:p>
            <a:pPr>
              <a:spcBef>
                <a:spcPts val="3000"/>
              </a:spcBef>
            </a:pPr>
            <a:r>
              <a:rPr lang="en-US" b="1" dirty="0" smtClean="0"/>
              <a:t>Goal: </a:t>
            </a:r>
            <a:r>
              <a:rPr lang="en-US" dirty="0" smtClean="0"/>
              <a:t>Becoming “</a:t>
            </a:r>
            <a:r>
              <a:rPr lang="en-US" b="1" i="1" dirty="0" smtClean="0"/>
              <a:t>Missionary Disciples</a:t>
            </a:r>
            <a:r>
              <a:rPr lang="en-US" dirty="0" smtClean="0"/>
              <a:t>” </a:t>
            </a:r>
          </a:p>
          <a:p>
            <a:pPr lvl="1">
              <a:spcBef>
                <a:spcPts val="600"/>
              </a:spcBef>
            </a:pPr>
            <a:r>
              <a:rPr lang="en-US" dirty="0" smtClean="0"/>
              <a:t>Includes ALL of the above steps</a:t>
            </a:r>
          </a:p>
          <a:p>
            <a:pPr lvl="1">
              <a:spcBef>
                <a:spcPts val="600"/>
              </a:spcBef>
            </a:pPr>
            <a:r>
              <a:rPr lang="en-US" dirty="0" smtClean="0"/>
              <a:t>Putting faith into action</a:t>
            </a:r>
            <a:r>
              <a:rPr lang="en-US" sz="2400" dirty="0" smtClean="0"/>
              <a:t> </a:t>
            </a:r>
            <a:br>
              <a:rPr lang="en-US" sz="2400" dirty="0" smtClean="0"/>
            </a:br>
            <a:r>
              <a:rPr lang="en-US" sz="2400" dirty="0" smtClean="0"/>
              <a:t>(in </a:t>
            </a:r>
            <a:r>
              <a:rPr lang="en-US" sz="2400" i="1" dirty="0" smtClean="0"/>
              <a:t>joyful living</a:t>
            </a:r>
            <a:r>
              <a:rPr lang="en-US" sz="2400" dirty="0" smtClean="0"/>
              <a:t> and in </a:t>
            </a:r>
            <a:r>
              <a:rPr lang="en-US" sz="2400" i="1" dirty="0" smtClean="0"/>
              <a:t>loving service</a:t>
            </a:r>
            <a:r>
              <a:rPr lang="en-US" sz="2400" dirty="0" smtClean="0"/>
              <a:t> and in </a:t>
            </a:r>
            <a:r>
              <a:rPr lang="en-US" sz="2400" i="1" dirty="0" smtClean="0"/>
              <a:t>sharing good news</a:t>
            </a:r>
            <a:r>
              <a:rPr lang="en-US" sz="2400" dirty="0" smtClean="0"/>
              <a:t>)</a:t>
            </a:r>
            <a:endParaRPr lang="en-US" dirty="0" smtClean="0"/>
          </a:p>
        </p:txBody>
      </p:sp>
    </p:spTree>
    <p:extLst>
      <p:ext uri="{BB962C8B-B14F-4D97-AF65-F5344CB8AC3E}">
        <p14:creationId xmlns:p14="http://schemas.microsoft.com/office/powerpoint/2010/main" val="121640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458D2BA-FD78-4CB3-BEC7-729A354D5CB5}" type="slidenum">
              <a:rPr lang="en-US" altLang="en-US">
                <a:latin typeface="Arial" charset="0"/>
              </a:rPr>
              <a:pPr/>
              <a:t>15</a:t>
            </a:fld>
            <a:endParaRPr lang="en-US" altLang="en-US">
              <a:latin typeface="Arial" charset="0"/>
            </a:endParaRPr>
          </a:p>
        </p:txBody>
      </p:sp>
      <p:pic>
        <p:nvPicPr>
          <p:cNvPr id="20483" name="Picture 2" descr="sanpaolofuorimura_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7907" name="Rectangle 3"/>
          <p:cNvSpPr>
            <a:spLocks noGrp="1" noRot="1" noChangeArrowheads="1"/>
          </p:cNvSpPr>
          <p:nvPr>
            <p:ph type="title"/>
          </p:nvPr>
        </p:nvSpPr>
        <p:spPr>
          <a:xfrm>
            <a:off x="152400" y="0"/>
            <a:ext cx="8839200" cy="685800"/>
          </a:xfrm>
        </p:spPr>
        <p:txBody>
          <a:bodyPr/>
          <a:lstStyle/>
          <a:p>
            <a:pPr algn="ctr" eaLnBrk="1" hangingPunct="1">
              <a:defRPr/>
            </a:pPr>
            <a:r>
              <a:rPr lang="en-US" altLang="en-US" dirty="0" smtClean="0">
                <a:solidFill>
                  <a:schemeClr val="bg1"/>
                </a:solidFill>
              </a:rPr>
              <a:t>St. Paul Outside      the Walls</a:t>
            </a:r>
            <a:r>
              <a:rPr lang="en-US" altLang="en-US" sz="4000" dirty="0" smtClean="0">
                <a:solidFill>
                  <a:schemeClr val="bg1"/>
                </a:solidFill>
              </a:rPr>
              <a:t>  (Rome)</a:t>
            </a:r>
            <a:endParaRPr lang="en-US" altLang="en-US" sz="3600" dirty="0" smtClean="0">
              <a:solidFill>
                <a:schemeClr val="bg1"/>
              </a:solidFill>
            </a:endParaRPr>
          </a:p>
        </p:txBody>
      </p:sp>
    </p:spTree>
    <p:extLst>
      <p:ext uri="{BB962C8B-B14F-4D97-AF65-F5344CB8AC3E}">
        <p14:creationId xmlns:p14="http://schemas.microsoft.com/office/powerpoint/2010/main" val="22391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Paul to Christians in Rome</a:t>
            </a:r>
            <a:endParaRPr lang="en-US" dirty="0"/>
          </a:p>
        </p:txBody>
      </p:sp>
      <p:sp>
        <p:nvSpPr>
          <p:cNvPr id="3" name="Content Placeholder 2"/>
          <p:cNvSpPr>
            <a:spLocks noGrp="1"/>
          </p:cNvSpPr>
          <p:nvPr>
            <p:ph idx="1"/>
          </p:nvPr>
        </p:nvSpPr>
        <p:spPr/>
        <p:txBody>
          <a:bodyPr>
            <a:normAutofit/>
          </a:bodyPr>
          <a:lstStyle/>
          <a:p>
            <a:pPr marL="1588" indent="0">
              <a:buNone/>
            </a:pPr>
            <a:r>
              <a:rPr lang="en-US" sz="2800" b="1" dirty="0" smtClean="0">
                <a:latin typeface="Arial Narrow" panose="020B0606020202030204" pitchFamily="34" charset="0"/>
              </a:rPr>
              <a:t>Rom 10:13-14</a:t>
            </a:r>
          </a:p>
          <a:p>
            <a:pPr marL="288925" indent="-288925">
              <a:buNone/>
            </a:pPr>
            <a:r>
              <a:rPr lang="en-US" sz="2600" b="0" baseline="30000" dirty="0" smtClean="0">
                <a:latin typeface="Arial Narrow" panose="020B0606020202030204" pitchFamily="34" charset="0"/>
              </a:rPr>
              <a:t>13</a:t>
            </a:r>
            <a:r>
              <a:rPr lang="en-US" sz="2600" b="0" dirty="0" smtClean="0">
                <a:latin typeface="Arial Narrow" panose="020B0606020202030204" pitchFamily="34" charset="0"/>
              </a:rPr>
              <a:t> </a:t>
            </a:r>
            <a:r>
              <a:rPr lang="en-US" sz="2600" b="0" dirty="0">
                <a:latin typeface="Arial Narrow" panose="020B0606020202030204" pitchFamily="34" charset="0"/>
              </a:rPr>
              <a:t>For "everyone who </a:t>
            </a:r>
            <a:r>
              <a:rPr lang="en-US" sz="2600" b="0" u="sng" dirty="0">
                <a:latin typeface="Arial Narrow" panose="020B0606020202030204" pitchFamily="34" charset="0"/>
              </a:rPr>
              <a:t>calls</a:t>
            </a:r>
            <a:r>
              <a:rPr lang="en-US" sz="2600" b="0" dirty="0">
                <a:latin typeface="Arial Narrow" panose="020B0606020202030204" pitchFamily="34" charset="0"/>
              </a:rPr>
              <a:t> on the name of the Lord </a:t>
            </a:r>
            <a:r>
              <a:rPr lang="en-US" sz="2600" b="1" u="sng" dirty="0">
                <a:latin typeface="Arial Narrow" panose="020B0606020202030204" pitchFamily="34" charset="0"/>
              </a:rPr>
              <a:t>will be saved</a:t>
            </a:r>
            <a:r>
              <a:rPr lang="en-US" sz="2600" b="0" dirty="0" smtClean="0">
                <a:latin typeface="Arial Narrow" panose="020B0606020202030204" pitchFamily="34" charset="0"/>
              </a:rPr>
              <a:t>."</a:t>
            </a:r>
            <a:endParaRPr lang="en-US" sz="2600" b="0" dirty="0">
              <a:latin typeface="Arial Narrow" panose="020B0606020202030204" pitchFamily="34" charset="0"/>
            </a:endParaRPr>
          </a:p>
          <a:p>
            <a:pPr marL="288925" indent="-288925">
              <a:buNone/>
            </a:pPr>
            <a:r>
              <a:rPr lang="en-US" sz="2600" b="0" baseline="30000" dirty="0">
                <a:latin typeface="Arial Narrow" panose="020B0606020202030204" pitchFamily="34" charset="0"/>
              </a:rPr>
              <a:t>14</a:t>
            </a:r>
            <a:r>
              <a:rPr lang="en-US" sz="2600" b="0" dirty="0">
                <a:latin typeface="Arial Narrow" panose="020B0606020202030204" pitchFamily="34" charset="0"/>
              </a:rPr>
              <a:t> But how can they </a:t>
            </a:r>
            <a:r>
              <a:rPr lang="en-US" sz="2600" b="0" u="sng" dirty="0">
                <a:latin typeface="Arial Narrow" panose="020B0606020202030204" pitchFamily="34" charset="0"/>
              </a:rPr>
              <a:t>call</a:t>
            </a:r>
            <a:r>
              <a:rPr lang="en-US" sz="2600" b="0" dirty="0">
                <a:latin typeface="Arial Narrow" panose="020B0606020202030204" pitchFamily="34" charset="0"/>
              </a:rPr>
              <a:t> on him in whom they have not </a:t>
            </a:r>
            <a:r>
              <a:rPr lang="en-US" sz="2600" b="0" u="sng" dirty="0">
                <a:latin typeface="Arial Narrow" panose="020B0606020202030204" pitchFamily="34" charset="0"/>
              </a:rPr>
              <a:t>believed</a:t>
            </a:r>
            <a:r>
              <a:rPr lang="en-US" sz="2600" b="0" dirty="0">
                <a:latin typeface="Arial Narrow" panose="020B0606020202030204" pitchFamily="34" charset="0"/>
              </a:rPr>
              <a:t>? </a:t>
            </a:r>
            <a:br>
              <a:rPr lang="en-US" sz="2600" b="0" dirty="0">
                <a:latin typeface="Arial Narrow" panose="020B0606020202030204" pitchFamily="34" charset="0"/>
              </a:rPr>
            </a:br>
            <a:r>
              <a:rPr lang="en-US" sz="2600" b="0" dirty="0">
                <a:latin typeface="Arial Narrow" panose="020B0606020202030204" pitchFamily="34" charset="0"/>
              </a:rPr>
              <a:t>And how can they </a:t>
            </a:r>
            <a:r>
              <a:rPr lang="en-US" sz="2600" b="0" u="sng" dirty="0">
                <a:latin typeface="Arial Narrow" panose="020B0606020202030204" pitchFamily="34" charset="0"/>
              </a:rPr>
              <a:t>believe</a:t>
            </a:r>
            <a:r>
              <a:rPr lang="en-US" sz="2600" b="0" dirty="0">
                <a:latin typeface="Arial Narrow" panose="020B0606020202030204" pitchFamily="34" charset="0"/>
              </a:rPr>
              <a:t> in him of whom they have not </a:t>
            </a:r>
            <a:r>
              <a:rPr lang="en-US" sz="2600" b="0" u="sng" dirty="0">
                <a:latin typeface="Arial Narrow" panose="020B0606020202030204" pitchFamily="34" charset="0"/>
              </a:rPr>
              <a:t>heard</a:t>
            </a:r>
            <a:r>
              <a:rPr lang="en-US" sz="2600" b="0" dirty="0">
                <a:latin typeface="Arial Narrow" panose="020B0606020202030204" pitchFamily="34" charset="0"/>
              </a:rPr>
              <a:t>? </a:t>
            </a:r>
            <a:br>
              <a:rPr lang="en-US" sz="2600" b="0" dirty="0">
                <a:latin typeface="Arial Narrow" panose="020B0606020202030204" pitchFamily="34" charset="0"/>
              </a:rPr>
            </a:br>
            <a:r>
              <a:rPr lang="en-US" sz="2600" b="0" dirty="0">
                <a:latin typeface="Arial Narrow" panose="020B0606020202030204" pitchFamily="34" charset="0"/>
              </a:rPr>
              <a:t>And how can they </a:t>
            </a:r>
            <a:r>
              <a:rPr lang="en-US" sz="2600" b="0" u="sng" dirty="0">
                <a:latin typeface="Arial Narrow" panose="020B0606020202030204" pitchFamily="34" charset="0"/>
              </a:rPr>
              <a:t>hear</a:t>
            </a:r>
            <a:r>
              <a:rPr lang="en-US" sz="2600" b="0" dirty="0">
                <a:latin typeface="Arial Narrow" panose="020B0606020202030204" pitchFamily="34" charset="0"/>
              </a:rPr>
              <a:t> without someone to </a:t>
            </a:r>
            <a:r>
              <a:rPr lang="en-US" sz="2600" b="0" u="sng" dirty="0">
                <a:latin typeface="Arial Narrow" panose="020B0606020202030204" pitchFamily="34" charset="0"/>
              </a:rPr>
              <a:t>preach</a:t>
            </a:r>
            <a:r>
              <a:rPr lang="en-US" sz="2600" b="0" dirty="0" smtClean="0">
                <a:latin typeface="Arial Narrow" panose="020B0606020202030204" pitchFamily="34" charset="0"/>
              </a:rPr>
              <a:t>?</a:t>
            </a:r>
          </a:p>
          <a:p>
            <a:pPr marL="1588" indent="0">
              <a:spcBef>
                <a:spcPts val="1800"/>
              </a:spcBef>
              <a:buNone/>
            </a:pPr>
            <a:endParaRPr lang="en-US" sz="2600" dirty="0" smtClean="0">
              <a:latin typeface="Arial Narrow" panose="020B0606020202030204" pitchFamily="34" charset="0"/>
            </a:endParaRPr>
          </a:p>
          <a:p>
            <a:pPr marL="1588" indent="0" algn="ctr">
              <a:spcBef>
                <a:spcPts val="1800"/>
              </a:spcBef>
              <a:buNone/>
            </a:pPr>
            <a:r>
              <a:rPr lang="en-US" sz="3600" b="1" i="1" dirty="0" smtClean="0">
                <a:solidFill>
                  <a:schemeClr val="accent1">
                    <a:lumMod val="50000"/>
                  </a:schemeClr>
                </a:solidFill>
                <a:latin typeface="Arial Narrow" panose="020B0606020202030204" pitchFamily="34" charset="0"/>
              </a:rPr>
              <a:t>It’s all about  salvation  thru evangelization!</a:t>
            </a:r>
          </a:p>
          <a:p>
            <a:pPr marL="1588" indent="0" algn="ctr">
              <a:spcBef>
                <a:spcPts val="1800"/>
              </a:spcBef>
              <a:buNone/>
            </a:pPr>
            <a:r>
              <a:rPr lang="en-US" sz="3600" i="1" dirty="0" smtClean="0">
                <a:solidFill>
                  <a:schemeClr val="accent1">
                    <a:lumMod val="50000"/>
                  </a:schemeClr>
                </a:solidFill>
              </a:rPr>
              <a:t>(</a:t>
            </a:r>
            <a:r>
              <a:rPr lang="en-US" sz="3600" i="1" u="sng" dirty="0" smtClean="0">
                <a:solidFill>
                  <a:schemeClr val="accent1">
                    <a:lumMod val="50000"/>
                  </a:schemeClr>
                </a:solidFill>
              </a:rPr>
              <a:t>Sharing</a:t>
            </a:r>
            <a:r>
              <a:rPr lang="en-US" sz="3600" i="1" dirty="0" smtClean="0">
                <a:solidFill>
                  <a:schemeClr val="accent1">
                    <a:lumMod val="50000"/>
                  </a:schemeClr>
                </a:solidFill>
              </a:rPr>
              <a:t> with others the </a:t>
            </a:r>
            <a:r>
              <a:rPr lang="en-US" sz="3600" i="1" u="sng" dirty="0" smtClean="0">
                <a:solidFill>
                  <a:schemeClr val="accent1">
                    <a:lumMod val="50000"/>
                  </a:schemeClr>
                </a:solidFill>
              </a:rPr>
              <a:t>joy</a:t>
            </a:r>
            <a:r>
              <a:rPr lang="en-US" sz="3600" i="1" dirty="0" smtClean="0">
                <a:solidFill>
                  <a:schemeClr val="accent1">
                    <a:lumMod val="50000"/>
                  </a:schemeClr>
                </a:solidFill>
              </a:rPr>
              <a:t> of being saved!)</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48600" y="0"/>
            <a:ext cx="1295400" cy="1480457"/>
          </a:xfrm>
          <a:prstGeom prst="rect">
            <a:avLst/>
          </a:prstGeom>
        </p:spPr>
      </p:pic>
    </p:spTree>
    <p:extLst>
      <p:ext uri="{BB962C8B-B14F-4D97-AF65-F5344CB8AC3E}">
        <p14:creationId xmlns:p14="http://schemas.microsoft.com/office/powerpoint/2010/main" val="286183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Paul to Christians in Rome</a:t>
            </a:r>
            <a:r>
              <a:rPr lang="en-US" sz="3600" dirty="0" smtClean="0"/>
              <a:t>  </a:t>
            </a:r>
            <a:r>
              <a:rPr lang="en-US" sz="3200" dirty="0" smtClean="0"/>
              <a:t>(Rom 10:4-17)</a:t>
            </a:r>
            <a:endParaRPr lang="en-US" sz="3600" dirty="0"/>
          </a:p>
        </p:txBody>
      </p:sp>
      <p:sp>
        <p:nvSpPr>
          <p:cNvPr id="3" name="Content Placeholder 2"/>
          <p:cNvSpPr>
            <a:spLocks noGrp="1"/>
          </p:cNvSpPr>
          <p:nvPr>
            <p:ph idx="1"/>
          </p:nvPr>
        </p:nvSpPr>
        <p:spPr>
          <a:xfrm>
            <a:off x="304800" y="1143000"/>
            <a:ext cx="8382000" cy="5638800"/>
          </a:xfrm>
        </p:spPr>
        <p:txBody>
          <a:bodyPr>
            <a:normAutofit fontScale="92500" lnSpcReduction="10000"/>
          </a:bodyPr>
          <a:lstStyle/>
          <a:p>
            <a:pPr marL="0" indent="0">
              <a:buNone/>
            </a:pPr>
            <a:r>
              <a:rPr lang="en-US" sz="2300" b="1" i="1" dirty="0" smtClean="0"/>
              <a:t>Context:  </a:t>
            </a:r>
            <a:r>
              <a:rPr lang="en-US" sz="2300" i="1" dirty="0" smtClean="0"/>
              <a:t>Paul writes about the “mystery” that many Jews don’t believe in Jesus:</a:t>
            </a:r>
          </a:p>
          <a:p>
            <a:pPr marL="344488" indent="-344488">
              <a:buFont typeface="+mj-lt"/>
              <a:buAutoNum type="arabicPeriod" startAt="4"/>
            </a:pPr>
            <a:r>
              <a:rPr lang="en-US" sz="2300" dirty="0" smtClean="0"/>
              <a:t>“For </a:t>
            </a:r>
            <a:r>
              <a:rPr lang="en-US" sz="2300" u="sng" dirty="0" smtClean="0"/>
              <a:t>Christ</a:t>
            </a:r>
            <a:r>
              <a:rPr lang="en-US" sz="2300" dirty="0" smtClean="0"/>
              <a:t> is the end of the </a:t>
            </a:r>
            <a:r>
              <a:rPr lang="en-US" sz="2300" b="1" dirty="0" smtClean="0"/>
              <a:t>law</a:t>
            </a:r>
            <a:r>
              <a:rPr lang="en-US" sz="2300" dirty="0" smtClean="0"/>
              <a:t> for the justification of everyone who has </a:t>
            </a:r>
            <a:r>
              <a:rPr lang="en-US" sz="2300" b="1" dirty="0" smtClean="0"/>
              <a:t>faith</a:t>
            </a:r>
            <a:r>
              <a:rPr lang="en-US" sz="2300" dirty="0" smtClean="0"/>
              <a:t>."</a:t>
            </a:r>
          </a:p>
          <a:p>
            <a:pPr marL="344488" indent="-344488">
              <a:buFont typeface="+mj-lt"/>
              <a:buAutoNum type="arabicPeriod" startAt="4"/>
            </a:pPr>
            <a:r>
              <a:rPr lang="en-US" sz="2300" u="sng" dirty="0" smtClean="0"/>
              <a:t>Moses</a:t>
            </a:r>
            <a:r>
              <a:rPr lang="en-US" sz="2300" dirty="0" smtClean="0"/>
              <a:t> writes about the righteousness that comes from the </a:t>
            </a:r>
            <a:r>
              <a:rPr lang="en-US" sz="2300" b="1" dirty="0" smtClean="0"/>
              <a:t>law</a:t>
            </a:r>
            <a:r>
              <a:rPr lang="en-US" sz="2300" dirty="0" smtClean="0"/>
              <a:t>, </a:t>
            </a:r>
            <a:br>
              <a:rPr lang="en-US" sz="2300" dirty="0" smtClean="0"/>
            </a:br>
            <a:r>
              <a:rPr lang="en-US" sz="2300" dirty="0" smtClean="0"/>
              <a:t>"The one who does these things will live by them."  </a:t>
            </a:r>
            <a:r>
              <a:rPr lang="en-US" sz="1900" dirty="0" smtClean="0"/>
              <a:t>[Lev 18:5; Gal 3:12]</a:t>
            </a:r>
          </a:p>
          <a:p>
            <a:pPr marL="344488" indent="-344488">
              <a:buFont typeface="+mj-lt"/>
              <a:buAutoNum type="arabicPeriod" startAt="4"/>
            </a:pPr>
            <a:r>
              <a:rPr lang="en-US" sz="2300" dirty="0" smtClean="0"/>
              <a:t>But the righteousness that comes from </a:t>
            </a:r>
            <a:r>
              <a:rPr lang="en-US" sz="2300" b="1" dirty="0" smtClean="0"/>
              <a:t>faith</a:t>
            </a:r>
            <a:r>
              <a:rPr lang="en-US" sz="2300" dirty="0" smtClean="0"/>
              <a:t> says, "Do not say in your heart, 'Who will go up into heaven?' (that is, to bring Christ down)</a:t>
            </a:r>
          </a:p>
          <a:p>
            <a:pPr marL="344488" indent="-344488">
              <a:buFont typeface="+mj-lt"/>
              <a:buAutoNum type="arabicPeriod" startAt="4"/>
            </a:pPr>
            <a:r>
              <a:rPr lang="en-US" sz="2300" dirty="0" smtClean="0"/>
              <a:t>or 'Who will go down into the abyss?' (that is, to bring Christ up from the dead).</a:t>
            </a:r>
          </a:p>
          <a:p>
            <a:pPr marL="344488" indent="-344488">
              <a:buFont typeface="+mj-lt"/>
              <a:buAutoNum type="arabicPeriod" startAt="4"/>
            </a:pPr>
            <a:r>
              <a:rPr lang="en-US" sz="2300" dirty="0" smtClean="0"/>
              <a:t>But what does it say? </a:t>
            </a:r>
            <a:br>
              <a:rPr lang="en-US" sz="2300" dirty="0" smtClean="0"/>
            </a:br>
            <a:r>
              <a:rPr lang="en-US" sz="2300" dirty="0" smtClean="0"/>
              <a:t>"The word is near you, in your mouth and in your heart"</a:t>
            </a:r>
            <a:r>
              <a:rPr lang="en-US" sz="1900" dirty="0" smtClean="0"/>
              <a:t> [</a:t>
            </a:r>
            <a:r>
              <a:rPr lang="en-US" sz="1900" dirty="0" err="1" smtClean="0"/>
              <a:t>Deut</a:t>
            </a:r>
            <a:r>
              <a:rPr lang="en-US" sz="1900" dirty="0" smtClean="0"/>
              <a:t> 30:14]</a:t>
            </a:r>
            <a:r>
              <a:rPr lang="en-US" sz="2300" dirty="0" smtClean="0"/>
              <a:t>, </a:t>
            </a:r>
            <a:br>
              <a:rPr lang="en-US" sz="2300" dirty="0" smtClean="0"/>
            </a:br>
            <a:r>
              <a:rPr lang="en-US" sz="2300" dirty="0" smtClean="0"/>
              <a:t>that is, the word of faith that we preach,</a:t>
            </a:r>
          </a:p>
          <a:p>
            <a:pPr marL="344488" indent="-344488">
              <a:buFont typeface="+mj-lt"/>
              <a:buAutoNum type="arabicPeriod" startAt="4"/>
            </a:pPr>
            <a:r>
              <a:rPr lang="en-US" sz="3000" dirty="0" smtClean="0"/>
              <a:t>for, if you </a:t>
            </a:r>
            <a:r>
              <a:rPr lang="en-US" sz="3000" u="sng" dirty="0" smtClean="0"/>
              <a:t>confess</a:t>
            </a:r>
            <a:r>
              <a:rPr lang="en-US" sz="3000" dirty="0" smtClean="0"/>
              <a:t> with your mouth that Jesus is Lord </a:t>
            </a:r>
            <a:br>
              <a:rPr lang="en-US" sz="3000" dirty="0" smtClean="0"/>
            </a:br>
            <a:r>
              <a:rPr lang="en-US" sz="3000" dirty="0" smtClean="0"/>
              <a:t>and </a:t>
            </a:r>
            <a:r>
              <a:rPr lang="en-US" sz="3000" u="sng" dirty="0" smtClean="0"/>
              <a:t>believe</a:t>
            </a:r>
            <a:r>
              <a:rPr lang="en-US" sz="3000" dirty="0" smtClean="0"/>
              <a:t> in your heart that God raised him from the dead, </a:t>
            </a:r>
            <a:br>
              <a:rPr lang="en-US" sz="3000" dirty="0" smtClean="0"/>
            </a:br>
            <a:r>
              <a:rPr lang="en-US" sz="3000" dirty="0" smtClean="0"/>
              <a:t>you will </a:t>
            </a:r>
            <a:r>
              <a:rPr lang="en-US" sz="3000" u="sng" dirty="0" smtClean="0"/>
              <a:t>be saved</a:t>
            </a:r>
            <a:r>
              <a:rPr lang="en-US" sz="3000" dirty="0" smtClean="0"/>
              <a:t>.</a:t>
            </a:r>
          </a:p>
          <a:p>
            <a:pPr marL="344488" indent="-344488">
              <a:buFont typeface="+mj-lt"/>
              <a:buAutoNum type="arabicPeriod" startAt="4"/>
            </a:pPr>
            <a:r>
              <a:rPr lang="en-US" sz="3000" dirty="0" smtClean="0"/>
              <a:t>For one </a:t>
            </a:r>
            <a:r>
              <a:rPr lang="en-US" sz="3000" u="sng" dirty="0" smtClean="0"/>
              <a:t>believes</a:t>
            </a:r>
            <a:r>
              <a:rPr lang="en-US" sz="3000" dirty="0" smtClean="0"/>
              <a:t> with the heart and so is justified, </a:t>
            </a:r>
            <a:br>
              <a:rPr lang="en-US" sz="3000" dirty="0" smtClean="0"/>
            </a:br>
            <a:r>
              <a:rPr lang="en-US" sz="3000" dirty="0" smtClean="0"/>
              <a:t>and one </a:t>
            </a:r>
            <a:r>
              <a:rPr lang="en-US" sz="3000" u="sng" dirty="0" smtClean="0"/>
              <a:t>confesses</a:t>
            </a:r>
            <a:r>
              <a:rPr lang="en-US" sz="3000" dirty="0" smtClean="0"/>
              <a:t> with the mouth and so </a:t>
            </a:r>
            <a:r>
              <a:rPr lang="en-US" sz="3000" u="sng" dirty="0" smtClean="0"/>
              <a:t>is saved</a:t>
            </a:r>
            <a:r>
              <a:rPr lang="en-US" sz="3000" dirty="0" smtClean="0"/>
              <a:t>.”</a:t>
            </a:r>
          </a:p>
        </p:txBody>
      </p:sp>
    </p:spTree>
    <p:extLst>
      <p:ext uri="{BB962C8B-B14F-4D97-AF65-F5344CB8AC3E}">
        <p14:creationId xmlns:p14="http://schemas.microsoft.com/office/powerpoint/2010/main" val="27478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1000"/>
                                        <p:tgtEl>
                                          <p:spTgt spid="3">
                                            <p:txEl>
                                              <p:pRg st="1" end="1"/>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1000"/>
                                        <p:tgtEl>
                                          <p:spTgt spid="3">
                                            <p:txEl>
                                              <p:pRg st="2" end="2"/>
                                            </p:txEl>
                                          </p:spTgt>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1000"/>
                                        <p:tgtEl>
                                          <p:spTgt spid="3">
                                            <p:txEl>
                                              <p:pRg st="3" end="3"/>
                                            </p:txEl>
                                          </p:spTgt>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1000"/>
                                        <p:tgtEl>
                                          <p:spTgt spid="3">
                                            <p:txEl>
                                              <p:pRg st="4" end="4"/>
                                            </p:txEl>
                                          </p:spTgt>
                                        </p:tgtEl>
                                      </p:cBhvr>
                                    </p:animEffect>
                                  </p:childTnLst>
                                </p:cTn>
                              </p:par>
                            </p:childTnLst>
                          </p:cTn>
                        </p:par>
                        <p:par>
                          <p:cTn id="24" fill="hold">
                            <p:stCondLst>
                              <p:cond delay="5000"/>
                            </p:stCondLst>
                            <p:childTnLst>
                              <p:par>
                                <p:cTn id="25" presetID="22" presetClass="entr" presetSubtype="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1000"/>
                                        <p:tgtEl>
                                          <p:spTgt spid="3">
                                            <p:txEl>
                                              <p:pRg st="5" end="5"/>
                                            </p:txEl>
                                          </p:spTgt>
                                        </p:tgtEl>
                                      </p:cBhvr>
                                    </p:animEffect>
                                  </p:childTnLst>
                                </p:cTn>
                              </p:par>
                            </p:childTnLst>
                          </p:cTn>
                        </p:par>
                        <p:par>
                          <p:cTn id="28" fill="hold">
                            <p:stCondLst>
                              <p:cond delay="6000"/>
                            </p:stCondLst>
                            <p:childTnLst>
                              <p:par>
                                <p:cTn id="29" presetID="22" presetClass="entr" presetSubtype="1"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up)">
                                      <p:cBhvr>
                                        <p:cTn id="31" dur="1000"/>
                                        <p:tgtEl>
                                          <p:spTgt spid="3">
                                            <p:txEl>
                                              <p:pRg st="6" end="6"/>
                                            </p:txEl>
                                          </p:spTgt>
                                        </p:tgtEl>
                                      </p:cBhvr>
                                    </p:animEffect>
                                  </p:childTnLst>
                                </p:cTn>
                              </p:par>
                            </p:childTnLst>
                          </p:cTn>
                        </p:par>
                        <p:par>
                          <p:cTn id="32" fill="hold">
                            <p:stCondLst>
                              <p:cond delay="7000"/>
                            </p:stCondLst>
                            <p:childTnLst>
                              <p:par>
                                <p:cTn id="33" presetID="22" presetClass="entr" presetSubtype="1"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up)">
                                      <p:cBhvr>
                                        <p:cTn id="3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Paul to the Romans</a:t>
            </a:r>
            <a:endParaRPr lang="en-US" dirty="0"/>
          </a:p>
        </p:txBody>
      </p:sp>
      <p:sp>
        <p:nvSpPr>
          <p:cNvPr id="3" name="Content Placeholder 2"/>
          <p:cNvSpPr>
            <a:spLocks noGrp="1"/>
          </p:cNvSpPr>
          <p:nvPr>
            <p:ph idx="1"/>
          </p:nvPr>
        </p:nvSpPr>
        <p:spPr>
          <a:xfrm>
            <a:off x="228600" y="1143000"/>
            <a:ext cx="8458200" cy="5638800"/>
          </a:xfrm>
        </p:spPr>
        <p:txBody>
          <a:bodyPr>
            <a:noAutofit/>
          </a:bodyPr>
          <a:lstStyle/>
          <a:p>
            <a:pPr marL="284163" indent="-284163">
              <a:buSzPct val="75000"/>
              <a:buFont typeface="+mj-lt"/>
              <a:buAutoNum type="arabicPeriod" startAt="11"/>
            </a:pPr>
            <a:r>
              <a:rPr lang="en-US" sz="2200" dirty="0" smtClean="0"/>
              <a:t>For the scripture says, "</a:t>
            </a:r>
            <a:r>
              <a:rPr lang="en-US" sz="2200" i="1" dirty="0" smtClean="0"/>
              <a:t>No one </a:t>
            </a:r>
            <a:r>
              <a:rPr lang="en-US" sz="2200" dirty="0" smtClean="0"/>
              <a:t>who believes in him </a:t>
            </a:r>
            <a:br>
              <a:rPr lang="en-US" sz="2200" dirty="0" smtClean="0"/>
            </a:br>
            <a:r>
              <a:rPr lang="en-US" sz="2200" dirty="0" smtClean="0"/>
              <a:t>will be put to shame."  [Isa 28:16; 1 Pet 2:6]</a:t>
            </a:r>
          </a:p>
          <a:p>
            <a:pPr marL="284163" indent="-284163">
              <a:buSzPct val="75000"/>
              <a:buFont typeface="+mj-lt"/>
              <a:buAutoNum type="arabicPeriod" startAt="11"/>
            </a:pPr>
            <a:r>
              <a:rPr lang="en-US" sz="2200" dirty="0" smtClean="0"/>
              <a:t>For there is no distinction between Jew and Greek; </a:t>
            </a:r>
            <a:br>
              <a:rPr lang="en-US" sz="2200" dirty="0" smtClean="0"/>
            </a:br>
            <a:r>
              <a:rPr lang="en-US" sz="2200" dirty="0" smtClean="0"/>
              <a:t>the same Lord is Lord of all, enriching </a:t>
            </a:r>
            <a:r>
              <a:rPr lang="en-US" sz="2200" i="1" dirty="0" smtClean="0"/>
              <a:t>all</a:t>
            </a:r>
            <a:r>
              <a:rPr lang="en-US" sz="2200" dirty="0" smtClean="0"/>
              <a:t> who call upon him.</a:t>
            </a:r>
          </a:p>
          <a:p>
            <a:pPr marL="284163" indent="-284163">
              <a:buSzPct val="75000"/>
              <a:buFont typeface="+mj-lt"/>
              <a:buAutoNum type="arabicPeriod" startAt="11"/>
            </a:pPr>
            <a:r>
              <a:rPr lang="en-US" sz="2200" dirty="0" smtClean="0"/>
              <a:t>For "</a:t>
            </a:r>
            <a:r>
              <a:rPr lang="en-US" sz="2200" i="1" dirty="0" smtClean="0"/>
              <a:t>everyone</a:t>
            </a:r>
            <a:r>
              <a:rPr lang="en-US" sz="2200" dirty="0" smtClean="0"/>
              <a:t> who calls on the name of the Lord will be saved." </a:t>
            </a:r>
            <a:r>
              <a:rPr lang="en-US" sz="1800" dirty="0" smtClean="0"/>
              <a:t> [Joel 3:5]</a:t>
            </a:r>
            <a:endParaRPr lang="en-US" sz="2200" dirty="0" smtClean="0"/>
          </a:p>
          <a:p>
            <a:pPr marL="284163" indent="-284163">
              <a:buSzPct val="75000"/>
              <a:buFont typeface="+mj-lt"/>
              <a:buAutoNum type="arabicPeriod" startAt="11"/>
            </a:pPr>
            <a:r>
              <a:rPr lang="en-US" sz="2200" dirty="0" smtClean="0"/>
              <a:t>But how can they </a:t>
            </a:r>
            <a:r>
              <a:rPr lang="en-US" sz="2200" u="sng" dirty="0" smtClean="0"/>
              <a:t>call</a:t>
            </a:r>
            <a:r>
              <a:rPr lang="en-US" sz="2200" dirty="0" smtClean="0"/>
              <a:t> on him in whom they have not </a:t>
            </a:r>
            <a:r>
              <a:rPr lang="en-US" sz="2200" u="sng" dirty="0" smtClean="0"/>
              <a:t>believed</a:t>
            </a:r>
            <a:r>
              <a:rPr lang="en-US" sz="2200" dirty="0" smtClean="0"/>
              <a:t>? </a:t>
            </a:r>
            <a:br>
              <a:rPr lang="en-US" sz="2200" dirty="0" smtClean="0"/>
            </a:br>
            <a:r>
              <a:rPr lang="en-US" sz="2200" dirty="0" smtClean="0"/>
              <a:t>And how can they </a:t>
            </a:r>
            <a:r>
              <a:rPr lang="en-US" sz="2200" u="sng" dirty="0" smtClean="0"/>
              <a:t>believe</a:t>
            </a:r>
            <a:r>
              <a:rPr lang="en-US" sz="2200" dirty="0" smtClean="0"/>
              <a:t> in him of whom they have not </a:t>
            </a:r>
            <a:r>
              <a:rPr lang="en-US" sz="2200" u="sng" dirty="0" smtClean="0"/>
              <a:t>heard</a:t>
            </a:r>
            <a:r>
              <a:rPr lang="en-US" sz="2200" dirty="0" smtClean="0"/>
              <a:t>? </a:t>
            </a:r>
            <a:br>
              <a:rPr lang="en-US" sz="2200" dirty="0" smtClean="0"/>
            </a:br>
            <a:r>
              <a:rPr lang="en-US" sz="2200" dirty="0" smtClean="0"/>
              <a:t>And how can they </a:t>
            </a:r>
            <a:r>
              <a:rPr lang="en-US" sz="2200" u="sng" dirty="0" smtClean="0"/>
              <a:t>hear</a:t>
            </a:r>
            <a:r>
              <a:rPr lang="en-US" sz="2200" dirty="0" smtClean="0"/>
              <a:t> without someone to </a:t>
            </a:r>
            <a:r>
              <a:rPr lang="en-US" sz="2200" u="sng" dirty="0" smtClean="0"/>
              <a:t>preach</a:t>
            </a:r>
            <a:r>
              <a:rPr lang="en-US" sz="2200" dirty="0" smtClean="0"/>
              <a:t>?</a:t>
            </a:r>
          </a:p>
          <a:p>
            <a:pPr marL="284163" indent="-284163">
              <a:buSzPct val="75000"/>
              <a:buFont typeface="+mj-lt"/>
              <a:buAutoNum type="arabicPeriod" startAt="11"/>
            </a:pPr>
            <a:r>
              <a:rPr lang="en-US" sz="2200" dirty="0" smtClean="0"/>
              <a:t>And how can people </a:t>
            </a:r>
            <a:r>
              <a:rPr lang="en-US" sz="2200" u="sng" dirty="0" smtClean="0"/>
              <a:t>preach</a:t>
            </a:r>
            <a:r>
              <a:rPr lang="en-US" sz="2200" dirty="0" smtClean="0"/>
              <a:t> unless they are </a:t>
            </a:r>
            <a:r>
              <a:rPr lang="en-US" sz="2200" u="sng" dirty="0" smtClean="0"/>
              <a:t>sent</a:t>
            </a:r>
            <a:r>
              <a:rPr lang="en-US" sz="2200" dirty="0" smtClean="0"/>
              <a:t>? As it is written, </a:t>
            </a:r>
            <a:br>
              <a:rPr lang="en-US" sz="2200" dirty="0" smtClean="0"/>
            </a:br>
            <a:r>
              <a:rPr lang="en-US" sz="2200" dirty="0" smtClean="0"/>
              <a:t>"How beautiful are the feet of those who bring the good news!"</a:t>
            </a:r>
            <a:r>
              <a:rPr lang="en-US" sz="1800" dirty="0" smtClean="0"/>
              <a:t>  [Isa 52:7; Nah 2:1]</a:t>
            </a:r>
            <a:endParaRPr lang="en-US" sz="2200" dirty="0" smtClean="0"/>
          </a:p>
          <a:p>
            <a:pPr marL="284163" indent="-284163">
              <a:buSzPct val="75000"/>
              <a:buFont typeface="+mj-lt"/>
              <a:buAutoNum type="arabicPeriod" startAt="11"/>
            </a:pPr>
            <a:r>
              <a:rPr lang="en-US" sz="2200" dirty="0" smtClean="0"/>
              <a:t>But </a:t>
            </a:r>
            <a:r>
              <a:rPr lang="en-US" sz="2200" i="1" dirty="0" smtClean="0"/>
              <a:t>not everyone has heeded the good news</a:t>
            </a:r>
            <a:r>
              <a:rPr lang="en-US" sz="2200" dirty="0" smtClean="0"/>
              <a:t>; </a:t>
            </a:r>
            <a:br>
              <a:rPr lang="en-US" sz="2200" dirty="0" smtClean="0"/>
            </a:br>
            <a:r>
              <a:rPr lang="en-US" sz="2200" dirty="0" smtClean="0"/>
              <a:t>for Isaiah says, "Lord, who has believed what was heard from us?"</a:t>
            </a:r>
            <a:r>
              <a:rPr lang="en-US" sz="1800" dirty="0" smtClean="0"/>
              <a:t>  [Isa 53:1]</a:t>
            </a:r>
            <a:endParaRPr lang="en-US" sz="2200" dirty="0" smtClean="0"/>
          </a:p>
          <a:p>
            <a:pPr marL="284163" indent="-284163">
              <a:buSzPct val="75000"/>
              <a:buFont typeface="+mj-lt"/>
              <a:buAutoNum type="arabicPeriod" startAt="11"/>
            </a:pPr>
            <a:r>
              <a:rPr lang="en-US" sz="2800" dirty="0" smtClean="0"/>
              <a:t>Thus </a:t>
            </a:r>
            <a:r>
              <a:rPr lang="en-US" sz="2800" u="sng" dirty="0" smtClean="0"/>
              <a:t>faith</a:t>
            </a:r>
            <a:r>
              <a:rPr lang="en-US" sz="2800" dirty="0" smtClean="0"/>
              <a:t> comes from </a:t>
            </a:r>
            <a:r>
              <a:rPr lang="en-US" sz="2800" u="sng" dirty="0" smtClean="0"/>
              <a:t>what is heard</a:t>
            </a:r>
            <a:r>
              <a:rPr lang="en-US" sz="2800" dirty="0" smtClean="0"/>
              <a:t>, </a:t>
            </a:r>
            <a:br>
              <a:rPr lang="en-US" sz="2800" dirty="0" smtClean="0"/>
            </a:br>
            <a:r>
              <a:rPr lang="en-US" sz="2800" dirty="0" smtClean="0"/>
              <a:t>and </a:t>
            </a:r>
            <a:r>
              <a:rPr lang="en-US" sz="2800" u="sng" dirty="0" smtClean="0"/>
              <a:t>what is heard</a:t>
            </a:r>
            <a:r>
              <a:rPr lang="en-US" sz="2800" dirty="0" smtClean="0"/>
              <a:t> comes through the </a:t>
            </a:r>
            <a:r>
              <a:rPr lang="en-US" sz="2800" u="sng" dirty="0" smtClean="0"/>
              <a:t>word of Christ</a:t>
            </a:r>
            <a:r>
              <a:rPr lang="en-US" sz="2800" dirty="0" smtClean="0"/>
              <a:t>.”</a:t>
            </a:r>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1"/>
            <a:ext cx="2895600" cy="2264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136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1000"/>
                                        <p:tgtEl>
                                          <p:spTgt spid="3">
                                            <p:txEl>
                                              <p:pRg st="1" end="1"/>
                                            </p:txEl>
                                          </p:spTgt>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1000"/>
                                        <p:tgtEl>
                                          <p:spTgt spid="3">
                                            <p:txEl>
                                              <p:pRg st="2" end="2"/>
                                            </p:txEl>
                                          </p:spTgt>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1000"/>
                                        <p:tgtEl>
                                          <p:spTgt spid="3">
                                            <p:txEl>
                                              <p:pRg st="3" end="3"/>
                                            </p:txEl>
                                          </p:spTgt>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1000"/>
                                        <p:tgtEl>
                                          <p:spTgt spid="3">
                                            <p:txEl>
                                              <p:pRg st="4" end="4"/>
                                            </p:txEl>
                                          </p:spTgt>
                                        </p:tgtEl>
                                      </p:cBhvr>
                                    </p:animEffect>
                                  </p:childTnLst>
                                </p:cTn>
                              </p:par>
                            </p:childTnLst>
                          </p:cTn>
                        </p:par>
                        <p:par>
                          <p:cTn id="24" fill="hold">
                            <p:stCondLst>
                              <p:cond delay="5000"/>
                            </p:stCondLst>
                            <p:childTnLst>
                              <p:par>
                                <p:cTn id="25" presetID="22" presetClass="entr" presetSubtype="1"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1000"/>
                                        <p:tgtEl>
                                          <p:spTgt spid="3">
                                            <p:txEl>
                                              <p:pRg st="5" end="5"/>
                                            </p:txEl>
                                          </p:spTgt>
                                        </p:tgtEl>
                                      </p:cBhvr>
                                    </p:animEffect>
                                  </p:childTnLst>
                                </p:cTn>
                              </p:par>
                            </p:childTnLst>
                          </p:cTn>
                        </p:par>
                        <p:par>
                          <p:cTn id="28" fill="hold">
                            <p:stCondLst>
                              <p:cond delay="6000"/>
                            </p:stCondLst>
                            <p:childTnLst>
                              <p:par>
                                <p:cTn id="29" presetID="22" presetClass="entr" presetSubtype="1"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up)">
                                      <p:cBhvr>
                                        <p:cTn id="3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Paul Preaches the Gospel</a:t>
            </a:r>
            <a:endParaRPr lang="en-US" dirty="0"/>
          </a:p>
        </p:txBody>
      </p:sp>
      <p:sp>
        <p:nvSpPr>
          <p:cNvPr id="3" name="Content Placeholder 2"/>
          <p:cNvSpPr>
            <a:spLocks noGrp="1"/>
          </p:cNvSpPr>
          <p:nvPr>
            <p:ph idx="1"/>
          </p:nvPr>
        </p:nvSpPr>
        <p:spPr>
          <a:xfrm>
            <a:off x="274320" y="1219200"/>
            <a:ext cx="8412480" cy="5461000"/>
          </a:xfrm>
        </p:spPr>
        <p:txBody>
          <a:bodyPr>
            <a:noAutofit/>
          </a:bodyPr>
          <a:lstStyle/>
          <a:p>
            <a:pPr marL="228600" indent="-227013">
              <a:spcBef>
                <a:spcPts val="2400"/>
              </a:spcBef>
              <a:buNone/>
            </a:pPr>
            <a:r>
              <a:rPr lang="en-US" sz="2800" b="1" dirty="0" smtClean="0">
                <a:solidFill>
                  <a:srgbClr val="C00000"/>
                </a:solidFill>
                <a:latin typeface="Arial Narrow" panose="020B0606020202030204" pitchFamily="34" charset="0"/>
              </a:rPr>
              <a:t>Rom 1:14-16  </a:t>
            </a:r>
            <a:r>
              <a:rPr lang="en-US" sz="2800" b="0" dirty="0" smtClean="0">
                <a:latin typeface="Arial Narrow" panose="020B0606020202030204" pitchFamily="34" charset="0"/>
              </a:rPr>
              <a:t>– </a:t>
            </a:r>
            <a:r>
              <a:rPr lang="en-US" sz="3000" b="0" dirty="0" smtClean="0">
                <a:latin typeface="Arial Narrow" panose="020B0606020202030204" pitchFamily="34" charset="0"/>
              </a:rPr>
              <a:t>“To Greeks and non-Greeks alike, to the wise and the ignorant, I am under </a:t>
            </a:r>
            <a:r>
              <a:rPr lang="en-US" sz="3000" b="0" u="sng" dirty="0" smtClean="0">
                <a:latin typeface="Arial Narrow" panose="020B0606020202030204" pitchFamily="34" charset="0"/>
              </a:rPr>
              <a:t>obligation</a:t>
            </a:r>
            <a:r>
              <a:rPr lang="en-US" sz="3000" b="0" dirty="0" smtClean="0">
                <a:latin typeface="Arial Narrow" panose="020B0606020202030204" pitchFamily="34" charset="0"/>
              </a:rPr>
              <a:t>; </a:t>
            </a:r>
            <a:r>
              <a:rPr lang="en-US" sz="3000" b="0" baseline="30000" dirty="0" smtClean="0">
                <a:latin typeface="Arial Narrow" panose="020B0606020202030204" pitchFamily="34" charset="0"/>
              </a:rPr>
              <a:t>15</a:t>
            </a:r>
            <a:r>
              <a:rPr lang="en-US" sz="3000" b="0" dirty="0" smtClean="0">
                <a:latin typeface="Arial Narrow" panose="020B0606020202030204" pitchFamily="34" charset="0"/>
              </a:rPr>
              <a:t> that is why </a:t>
            </a:r>
            <a:r>
              <a:rPr lang="en-US" sz="3000" dirty="0" smtClean="0">
                <a:latin typeface="Arial Narrow" panose="020B0606020202030204" pitchFamily="34" charset="0"/>
              </a:rPr>
              <a:t>I am </a:t>
            </a:r>
            <a:r>
              <a:rPr lang="en-US" sz="3000" u="sng" dirty="0" smtClean="0">
                <a:latin typeface="Arial Narrow" panose="020B0606020202030204" pitchFamily="34" charset="0"/>
              </a:rPr>
              <a:t>eager</a:t>
            </a:r>
            <a:r>
              <a:rPr lang="en-US" sz="3000" dirty="0" smtClean="0">
                <a:latin typeface="Arial Narrow" panose="020B0606020202030204" pitchFamily="34" charset="0"/>
              </a:rPr>
              <a:t> to preach the gospel </a:t>
            </a:r>
            <a:r>
              <a:rPr lang="en-US" sz="3000" b="0" dirty="0" smtClean="0">
                <a:latin typeface="Arial Narrow" panose="020B0606020202030204" pitchFamily="34" charset="0"/>
              </a:rPr>
              <a:t>also to you in Rome. </a:t>
            </a:r>
            <a:r>
              <a:rPr lang="en-US" sz="3000" b="0" baseline="30000" dirty="0" smtClean="0">
                <a:latin typeface="Arial Narrow" panose="020B0606020202030204" pitchFamily="34" charset="0"/>
              </a:rPr>
              <a:t>16</a:t>
            </a:r>
            <a:r>
              <a:rPr lang="en-US" sz="3000" b="0" dirty="0" smtClean="0">
                <a:latin typeface="Arial Narrow" panose="020B0606020202030204" pitchFamily="34" charset="0"/>
              </a:rPr>
              <a:t> </a:t>
            </a:r>
            <a:r>
              <a:rPr lang="en-US" b="0" dirty="0" smtClean="0">
                <a:latin typeface="Arial Narrow" panose="020B0606020202030204" pitchFamily="34" charset="0"/>
              </a:rPr>
              <a:t>For I am </a:t>
            </a:r>
            <a:r>
              <a:rPr lang="en-US" u="sng" dirty="0" smtClean="0">
                <a:latin typeface="Arial Narrow" panose="020B0606020202030204" pitchFamily="34" charset="0"/>
              </a:rPr>
              <a:t>not ashamed</a:t>
            </a:r>
            <a:r>
              <a:rPr lang="en-US" dirty="0" smtClean="0">
                <a:latin typeface="Arial Narrow" panose="020B0606020202030204" pitchFamily="34" charset="0"/>
              </a:rPr>
              <a:t> </a:t>
            </a:r>
            <a:r>
              <a:rPr lang="en-US" b="0" dirty="0" smtClean="0">
                <a:latin typeface="Arial Narrow" panose="020B0606020202030204" pitchFamily="34" charset="0"/>
              </a:rPr>
              <a:t>of the gospel. </a:t>
            </a:r>
            <a:br>
              <a:rPr lang="en-US" b="0" dirty="0" smtClean="0">
                <a:latin typeface="Arial Narrow" panose="020B0606020202030204" pitchFamily="34" charset="0"/>
              </a:rPr>
            </a:br>
            <a:r>
              <a:rPr lang="en-US" b="0" dirty="0" smtClean="0">
                <a:latin typeface="Arial Narrow" panose="020B0606020202030204" pitchFamily="34" charset="0"/>
              </a:rPr>
              <a:t>It is the </a:t>
            </a:r>
            <a:r>
              <a:rPr lang="en-US" b="1" dirty="0" smtClean="0">
                <a:latin typeface="Arial Narrow" panose="020B0606020202030204" pitchFamily="34" charset="0"/>
              </a:rPr>
              <a:t>power</a:t>
            </a:r>
            <a:r>
              <a:rPr lang="en-US" b="0" dirty="0" smtClean="0">
                <a:latin typeface="Arial Narrow" panose="020B0606020202030204" pitchFamily="34" charset="0"/>
              </a:rPr>
              <a:t> of God for the </a:t>
            </a:r>
            <a:r>
              <a:rPr lang="en-US" b="1" dirty="0" smtClean="0">
                <a:latin typeface="Arial Narrow" panose="020B0606020202030204" pitchFamily="34" charset="0"/>
              </a:rPr>
              <a:t>salvation</a:t>
            </a:r>
            <a:r>
              <a:rPr lang="en-US" b="0" dirty="0" smtClean="0">
                <a:latin typeface="Arial Narrow" panose="020B0606020202030204" pitchFamily="34" charset="0"/>
              </a:rPr>
              <a:t> of everyone who believes: for Jew first, and then Greek.”</a:t>
            </a:r>
          </a:p>
          <a:p>
            <a:pPr marL="228600" indent="-227013">
              <a:spcBef>
                <a:spcPts val="1800"/>
              </a:spcBef>
              <a:buNone/>
            </a:pPr>
            <a:r>
              <a:rPr lang="en-US" sz="2800" b="1" i="1" dirty="0" smtClean="0">
                <a:solidFill>
                  <a:srgbClr val="C00000"/>
                </a:solidFill>
                <a:latin typeface="Arial Narrow" panose="020B0606020202030204" pitchFamily="34" charset="0"/>
              </a:rPr>
              <a:t>Q: </a:t>
            </a:r>
            <a:r>
              <a:rPr lang="en-US" sz="2800" b="0" i="1" dirty="0" smtClean="0">
                <a:solidFill>
                  <a:srgbClr val="C00000"/>
                </a:solidFill>
                <a:latin typeface="Arial Narrow" panose="020B0606020202030204" pitchFamily="34" charset="0"/>
              </a:rPr>
              <a:t>Am I “eager” to preach the Gospel  </a:t>
            </a:r>
            <a:r>
              <a:rPr lang="en-US" sz="2400" b="0" i="1" dirty="0" smtClean="0">
                <a:solidFill>
                  <a:srgbClr val="C00000"/>
                </a:solidFill>
                <a:latin typeface="Arial Narrow" panose="020B0606020202030204" pitchFamily="34" charset="0"/>
              </a:rPr>
              <a:t>(in </a:t>
            </a:r>
            <a:r>
              <a:rPr lang="en-US" sz="2400" b="1" i="1" dirty="0" smtClean="0">
                <a:solidFill>
                  <a:srgbClr val="C00000"/>
                </a:solidFill>
                <a:latin typeface="Arial Narrow" panose="020B0606020202030204" pitchFamily="34" charset="0"/>
              </a:rPr>
              <a:t>word</a:t>
            </a:r>
            <a:r>
              <a:rPr lang="en-US" sz="2400" b="0" i="1" dirty="0" smtClean="0">
                <a:solidFill>
                  <a:srgbClr val="C00000"/>
                </a:solidFill>
                <a:latin typeface="Arial Narrow" panose="020B0606020202030204" pitchFamily="34" charset="0"/>
              </a:rPr>
              <a:t> </a:t>
            </a:r>
            <a:r>
              <a:rPr lang="en-US" sz="2400" b="0" i="1" u="sng" dirty="0" smtClean="0">
                <a:solidFill>
                  <a:srgbClr val="C00000"/>
                </a:solidFill>
                <a:latin typeface="Arial Narrow" panose="020B0606020202030204" pitchFamily="34" charset="0"/>
              </a:rPr>
              <a:t>and</a:t>
            </a:r>
            <a:r>
              <a:rPr lang="en-US" sz="2400" b="0" i="1" dirty="0" smtClean="0">
                <a:solidFill>
                  <a:srgbClr val="C00000"/>
                </a:solidFill>
                <a:latin typeface="Arial Narrow" panose="020B0606020202030204" pitchFamily="34" charset="0"/>
              </a:rPr>
              <a:t> </a:t>
            </a:r>
            <a:r>
              <a:rPr lang="en-US" sz="2400" b="1" i="1" dirty="0" smtClean="0">
                <a:solidFill>
                  <a:srgbClr val="C00000"/>
                </a:solidFill>
                <a:latin typeface="Arial Narrow" panose="020B0606020202030204" pitchFamily="34" charset="0"/>
              </a:rPr>
              <a:t>deed</a:t>
            </a:r>
            <a:r>
              <a:rPr lang="en-US" sz="2400" b="0" i="1" dirty="0" smtClean="0">
                <a:solidFill>
                  <a:srgbClr val="C00000"/>
                </a:solidFill>
                <a:latin typeface="Arial Narrow" panose="020B0606020202030204" pitchFamily="34" charset="0"/>
              </a:rPr>
              <a:t>)</a:t>
            </a:r>
            <a:r>
              <a:rPr lang="en-US" sz="2800" b="0" i="1" dirty="0" smtClean="0">
                <a:solidFill>
                  <a:srgbClr val="C00000"/>
                </a:solidFill>
                <a:latin typeface="Arial Narrow" panose="020B0606020202030204" pitchFamily="34" charset="0"/>
              </a:rPr>
              <a:t>, </a:t>
            </a:r>
            <a:br>
              <a:rPr lang="en-US" sz="2800" b="0" i="1" dirty="0" smtClean="0">
                <a:solidFill>
                  <a:srgbClr val="C00000"/>
                </a:solidFill>
                <a:latin typeface="Arial Narrow" panose="020B0606020202030204" pitchFamily="34" charset="0"/>
              </a:rPr>
            </a:br>
            <a:r>
              <a:rPr lang="en-US" sz="2800" b="0" i="1" dirty="0" smtClean="0">
                <a:solidFill>
                  <a:srgbClr val="C00000"/>
                </a:solidFill>
                <a:latin typeface="Arial Narrow" panose="020B0606020202030204" pitchFamily="34" charset="0"/>
              </a:rPr>
              <a:t> or am I sometimes “ashamed”?</a:t>
            </a:r>
          </a:p>
          <a:p>
            <a:pPr marL="228600" indent="-227013">
              <a:spcBef>
                <a:spcPts val="1800"/>
              </a:spcBef>
              <a:buNone/>
            </a:pPr>
            <a:r>
              <a:rPr lang="en-US" sz="2800" b="1" i="1" dirty="0" smtClean="0">
                <a:solidFill>
                  <a:srgbClr val="C00000"/>
                </a:solidFill>
              </a:rPr>
              <a:t>Q: </a:t>
            </a:r>
            <a:r>
              <a:rPr lang="en-US" sz="2800" b="0" i="1" dirty="0" smtClean="0">
                <a:solidFill>
                  <a:srgbClr val="C00000"/>
                </a:solidFill>
                <a:latin typeface="Arial Narrow" panose="020B0606020202030204" pitchFamily="34" charset="0"/>
              </a:rPr>
              <a:t>Do I recognize the Gospel as the “power of God” </a:t>
            </a:r>
            <a:br>
              <a:rPr lang="en-US" sz="2800" b="0" i="1" dirty="0" smtClean="0">
                <a:solidFill>
                  <a:srgbClr val="C00000"/>
                </a:solidFill>
                <a:latin typeface="Arial Narrow" panose="020B0606020202030204" pitchFamily="34" charset="0"/>
              </a:rPr>
            </a:br>
            <a:r>
              <a:rPr lang="en-US" sz="2800" b="0" i="1" dirty="0" smtClean="0">
                <a:solidFill>
                  <a:srgbClr val="C00000"/>
                </a:solidFill>
                <a:latin typeface="Arial Narrow" panose="020B0606020202030204" pitchFamily="34" charset="0"/>
              </a:rPr>
              <a:t> for the “salvation for all people”?</a:t>
            </a:r>
          </a:p>
        </p:txBody>
      </p:sp>
    </p:spTree>
    <p:extLst>
      <p:ext uri="{BB962C8B-B14F-4D97-AF65-F5344CB8AC3E}">
        <p14:creationId xmlns:p14="http://schemas.microsoft.com/office/powerpoint/2010/main" val="393272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Paul Preaches the Gospel</a:t>
            </a:r>
            <a:endParaRPr lang="en-US" dirty="0"/>
          </a:p>
        </p:txBody>
      </p:sp>
      <p:sp>
        <p:nvSpPr>
          <p:cNvPr id="3" name="Content Placeholder 2"/>
          <p:cNvSpPr>
            <a:spLocks noGrp="1"/>
          </p:cNvSpPr>
          <p:nvPr>
            <p:ph idx="1"/>
          </p:nvPr>
        </p:nvSpPr>
        <p:spPr>
          <a:xfrm>
            <a:off x="274320" y="1219200"/>
            <a:ext cx="8336280" cy="5461000"/>
          </a:xfrm>
        </p:spPr>
        <p:txBody>
          <a:bodyPr>
            <a:noAutofit/>
          </a:bodyPr>
          <a:lstStyle/>
          <a:p>
            <a:pPr marL="228600" indent="-227013">
              <a:buNone/>
            </a:pPr>
            <a:r>
              <a:rPr lang="en-US" sz="2800" b="1" dirty="0" smtClean="0">
                <a:solidFill>
                  <a:srgbClr val="C00000"/>
                </a:solidFill>
                <a:latin typeface="Arial Narrow" panose="020B0606020202030204" pitchFamily="34" charset="0"/>
              </a:rPr>
              <a:t>1 </a:t>
            </a:r>
            <a:r>
              <a:rPr lang="en-US" sz="2800" b="1" dirty="0" err="1" smtClean="0">
                <a:solidFill>
                  <a:srgbClr val="C00000"/>
                </a:solidFill>
                <a:latin typeface="Arial Narrow" panose="020B0606020202030204" pitchFamily="34" charset="0"/>
              </a:rPr>
              <a:t>Cor</a:t>
            </a:r>
            <a:r>
              <a:rPr lang="en-US" sz="2800" b="1" dirty="0" smtClean="0">
                <a:solidFill>
                  <a:srgbClr val="C00000"/>
                </a:solidFill>
                <a:latin typeface="Arial Narrow" panose="020B0606020202030204" pitchFamily="34" charset="0"/>
              </a:rPr>
              <a:t> 9:16-18 </a:t>
            </a:r>
            <a:r>
              <a:rPr lang="en-US" sz="2500" b="0" dirty="0" smtClean="0">
                <a:latin typeface="Arial Narrow" panose="020B0606020202030204" pitchFamily="34" charset="0"/>
              </a:rPr>
              <a:t>– </a:t>
            </a:r>
            <a:r>
              <a:rPr lang="en-US" sz="2900" b="0" dirty="0" smtClean="0">
                <a:latin typeface="Arial Narrow" panose="020B0606020202030204" pitchFamily="34" charset="0"/>
              </a:rPr>
              <a:t>“If I preach the gospel, this is no reason for me to boast, for </a:t>
            </a:r>
            <a:r>
              <a:rPr lang="en-US" sz="2900" b="0" i="1" dirty="0" smtClean="0">
                <a:latin typeface="Arial Narrow" panose="020B0606020202030204" pitchFamily="34" charset="0"/>
              </a:rPr>
              <a:t>an </a:t>
            </a:r>
            <a:r>
              <a:rPr lang="en-US" sz="2900" i="1" u="sng" dirty="0" smtClean="0">
                <a:latin typeface="Arial Narrow" panose="020B0606020202030204" pitchFamily="34" charset="0"/>
              </a:rPr>
              <a:t>obligation</a:t>
            </a:r>
            <a:r>
              <a:rPr lang="en-US" sz="2900" b="0" i="1" dirty="0" smtClean="0">
                <a:latin typeface="Arial Narrow" panose="020B0606020202030204" pitchFamily="34" charset="0"/>
              </a:rPr>
              <a:t> has been imposed on me</a:t>
            </a:r>
            <a:r>
              <a:rPr lang="en-US" sz="2900" b="0" dirty="0" smtClean="0">
                <a:latin typeface="Arial Narrow" panose="020B0606020202030204" pitchFamily="34" charset="0"/>
              </a:rPr>
              <a:t>, and </a:t>
            </a:r>
            <a:r>
              <a:rPr lang="en-US" sz="2900" b="0" i="1" dirty="0" smtClean="0">
                <a:latin typeface="Arial Narrow" panose="020B0606020202030204" pitchFamily="34" charset="0"/>
              </a:rPr>
              <a:t>woe to me if  I do not preach it</a:t>
            </a:r>
            <a:r>
              <a:rPr lang="en-US" sz="2900" b="0" dirty="0" smtClean="0">
                <a:latin typeface="Arial Narrow" panose="020B0606020202030204" pitchFamily="34" charset="0"/>
              </a:rPr>
              <a:t>!  </a:t>
            </a:r>
            <a:r>
              <a:rPr lang="en-US" sz="2900" b="0" baseline="30000" dirty="0" smtClean="0">
                <a:latin typeface="Arial Narrow" panose="020B0606020202030204" pitchFamily="34" charset="0"/>
              </a:rPr>
              <a:t>17</a:t>
            </a:r>
            <a:r>
              <a:rPr lang="en-US" sz="2900" b="0" dirty="0" smtClean="0">
                <a:latin typeface="Arial Narrow" panose="020B0606020202030204" pitchFamily="34" charset="0"/>
              </a:rPr>
              <a:t>If I do so </a:t>
            </a:r>
            <a:r>
              <a:rPr lang="en-US" sz="2900" u="sng" dirty="0" smtClean="0">
                <a:latin typeface="Arial Narrow" panose="020B0606020202030204" pitchFamily="34" charset="0"/>
              </a:rPr>
              <a:t>willingly</a:t>
            </a:r>
            <a:r>
              <a:rPr lang="en-US" sz="2900" b="0" dirty="0" smtClean="0">
                <a:latin typeface="Arial Narrow" panose="020B0606020202030204" pitchFamily="34" charset="0"/>
              </a:rPr>
              <a:t>, </a:t>
            </a:r>
            <a:br>
              <a:rPr lang="en-US" sz="2900" b="0" dirty="0" smtClean="0">
                <a:latin typeface="Arial Narrow" panose="020B0606020202030204" pitchFamily="34" charset="0"/>
              </a:rPr>
            </a:br>
            <a:r>
              <a:rPr lang="en-US" sz="2900" b="0" dirty="0" smtClean="0">
                <a:latin typeface="Arial Narrow" panose="020B0606020202030204" pitchFamily="34" charset="0"/>
              </a:rPr>
              <a:t>I have a recompense, but if unwillingly, then I have been entrusted with a stewardship. </a:t>
            </a:r>
            <a:r>
              <a:rPr lang="en-US" sz="2600" b="0" baseline="30000" dirty="0" smtClean="0">
                <a:latin typeface="Arial Narrow" panose="020B0606020202030204" pitchFamily="34" charset="0"/>
              </a:rPr>
              <a:t>18</a:t>
            </a:r>
            <a:r>
              <a:rPr lang="en-US" sz="2600" b="0" dirty="0" smtClean="0">
                <a:latin typeface="Arial Narrow" panose="020B0606020202030204" pitchFamily="34" charset="0"/>
              </a:rPr>
              <a:t>What then is my recompense? That, when I preach, I offer the gospel </a:t>
            </a:r>
            <a:r>
              <a:rPr lang="en-US" sz="2600" dirty="0" smtClean="0">
                <a:latin typeface="Arial Narrow" panose="020B0606020202030204" pitchFamily="34" charset="0"/>
              </a:rPr>
              <a:t>free of charge </a:t>
            </a:r>
            <a:r>
              <a:rPr lang="en-US" sz="2600" b="0" dirty="0" smtClean="0">
                <a:latin typeface="Arial Narrow" panose="020B0606020202030204" pitchFamily="34" charset="0"/>
              </a:rPr>
              <a:t>so as not to make full use of my right in the gospel.”</a:t>
            </a:r>
          </a:p>
          <a:p>
            <a:pPr marL="228600" indent="-227013">
              <a:spcBef>
                <a:spcPts val="2400"/>
              </a:spcBef>
              <a:buNone/>
            </a:pPr>
            <a:r>
              <a:rPr lang="en-US" sz="2800" b="1" i="1" dirty="0" smtClean="0">
                <a:solidFill>
                  <a:srgbClr val="C00000"/>
                </a:solidFill>
                <a:latin typeface="Arial Narrow" panose="020B0606020202030204" pitchFamily="34" charset="0"/>
              </a:rPr>
              <a:t>Q: </a:t>
            </a:r>
            <a:r>
              <a:rPr lang="en-US" sz="2800" b="0" i="1" dirty="0" smtClean="0">
                <a:solidFill>
                  <a:srgbClr val="C00000"/>
                </a:solidFill>
                <a:latin typeface="Arial Narrow" panose="020B0606020202030204" pitchFamily="34" charset="0"/>
              </a:rPr>
              <a:t>Do I recognize my “obligation” to preach the Gospel?</a:t>
            </a:r>
            <a:r>
              <a:rPr lang="en-US" sz="2800" i="1" dirty="0">
                <a:solidFill>
                  <a:srgbClr val="C00000"/>
                </a:solidFill>
              </a:rPr>
              <a:t/>
            </a:r>
            <a:br>
              <a:rPr lang="en-US" sz="2800" i="1" dirty="0">
                <a:solidFill>
                  <a:srgbClr val="C00000"/>
                </a:solidFill>
              </a:rPr>
            </a:br>
            <a:r>
              <a:rPr lang="en-US" sz="2800" i="1" dirty="0" smtClean="0">
                <a:solidFill>
                  <a:srgbClr val="C00000"/>
                </a:solidFill>
              </a:rPr>
              <a:t>  Or do I think “preaching” is only for priests &amp; missionaries?</a:t>
            </a:r>
            <a:endParaRPr lang="en-US" sz="2800" b="0" i="1" dirty="0" smtClean="0">
              <a:solidFill>
                <a:srgbClr val="C00000"/>
              </a:solidFill>
              <a:latin typeface="Arial Narrow" panose="020B0606020202030204" pitchFamily="34" charset="0"/>
            </a:endParaRPr>
          </a:p>
          <a:p>
            <a:pPr marL="228600" indent="-227013">
              <a:spcBef>
                <a:spcPts val="2400"/>
              </a:spcBef>
              <a:buNone/>
            </a:pPr>
            <a:r>
              <a:rPr lang="en-US" sz="2800" i="1" dirty="0" smtClean="0">
                <a:solidFill>
                  <a:srgbClr val="C00000"/>
                </a:solidFill>
              </a:rPr>
              <a:t>Q: Do I </a:t>
            </a:r>
            <a:r>
              <a:rPr lang="en-US" sz="2800" i="1" dirty="0">
                <a:solidFill>
                  <a:srgbClr val="C00000"/>
                </a:solidFill>
              </a:rPr>
              <a:t>preach “willingly” &amp; “freely</a:t>
            </a:r>
            <a:r>
              <a:rPr lang="en-US" sz="2800" i="1" dirty="0" smtClean="0">
                <a:solidFill>
                  <a:srgbClr val="C00000"/>
                </a:solidFill>
              </a:rPr>
              <a:t>”?   In </a:t>
            </a:r>
            <a:r>
              <a:rPr lang="en-US" sz="2800" b="1" i="1" dirty="0" smtClean="0">
                <a:solidFill>
                  <a:srgbClr val="C00000"/>
                </a:solidFill>
              </a:rPr>
              <a:t>words </a:t>
            </a:r>
            <a:r>
              <a:rPr lang="en-US" sz="2800" i="1" u="sng" dirty="0" smtClean="0">
                <a:solidFill>
                  <a:srgbClr val="C00000"/>
                </a:solidFill>
              </a:rPr>
              <a:t>and</a:t>
            </a:r>
            <a:r>
              <a:rPr lang="en-US" sz="2800" i="1" dirty="0" smtClean="0">
                <a:solidFill>
                  <a:srgbClr val="C00000"/>
                </a:solidFill>
              </a:rPr>
              <a:t> in </a:t>
            </a:r>
            <a:r>
              <a:rPr lang="en-US" sz="2800" b="1" i="1" dirty="0" smtClean="0">
                <a:solidFill>
                  <a:srgbClr val="C00000"/>
                </a:solidFill>
              </a:rPr>
              <a:t>deeds</a:t>
            </a:r>
            <a:r>
              <a:rPr lang="en-US" sz="2800" i="1" dirty="0" smtClean="0">
                <a:solidFill>
                  <a:srgbClr val="C00000"/>
                </a:solidFill>
              </a:rPr>
              <a:t>?</a:t>
            </a:r>
            <a:endParaRPr lang="en-US" sz="2800" b="0" i="1" dirty="0" smtClean="0">
              <a:solidFill>
                <a:srgbClr val="C00000"/>
              </a:solidFill>
              <a:latin typeface="Arial Narrow" panose="020B0606020202030204" pitchFamily="34" charset="0"/>
            </a:endParaRPr>
          </a:p>
        </p:txBody>
      </p:sp>
    </p:spTree>
    <p:extLst>
      <p:ext uri="{BB962C8B-B14F-4D97-AF65-F5344CB8AC3E}">
        <p14:creationId xmlns:p14="http://schemas.microsoft.com/office/powerpoint/2010/main" val="284065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b="1" dirty="0"/>
              <a:t>Handout</a:t>
            </a:r>
            <a:r>
              <a:rPr lang="en-US" altLang="en-US" dirty="0"/>
              <a:t> </a:t>
            </a:r>
            <a:r>
              <a:rPr lang="en-US" altLang="en-US" dirty="0" smtClean="0"/>
              <a:t> </a:t>
            </a:r>
            <a:r>
              <a:rPr lang="en-US" altLang="en-US" sz="4000" dirty="0" smtClean="0"/>
              <a:t>for this  </a:t>
            </a:r>
            <a:r>
              <a:rPr lang="en-US" altLang="en-US" dirty="0" smtClean="0"/>
              <a:t>Workshop (2.12)</a:t>
            </a:r>
          </a:p>
        </p:txBody>
      </p:sp>
      <p:sp>
        <p:nvSpPr>
          <p:cNvPr id="3" name="Content Placeholder 2"/>
          <p:cNvSpPr>
            <a:spLocks noGrp="1"/>
          </p:cNvSpPr>
          <p:nvPr>
            <p:ph idx="1"/>
          </p:nvPr>
        </p:nvSpPr>
        <p:spPr>
          <a:xfrm>
            <a:off x="228600" y="1143000"/>
            <a:ext cx="8458200" cy="5562600"/>
          </a:xfrm>
        </p:spPr>
        <p:txBody>
          <a:bodyPr>
            <a:normAutofit lnSpcReduction="10000"/>
          </a:bodyPr>
          <a:lstStyle/>
          <a:p>
            <a:pPr>
              <a:lnSpc>
                <a:spcPct val="105000"/>
              </a:lnSpc>
              <a:spcBef>
                <a:spcPts val="1200"/>
              </a:spcBef>
            </a:pPr>
            <a:r>
              <a:rPr lang="en-US" sz="4000" b="1" dirty="0" smtClean="0"/>
              <a:t>“Pauline </a:t>
            </a:r>
            <a:r>
              <a:rPr lang="en-US" sz="4000" b="1" dirty="0"/>
              <a:t>Chronology: </a:t>
            </a:r>
            <a:r>
              <a:rPr lang="en-US" sz="4000" b="1" dirty="0" smtClean="0"/>
              <a:t/>
            </a:r>
            <a:br>
              <a:rPr lang="en-US" sz="4000" b="1" dirty="0" smtClean="0"/>
            </a:br>
            <a:r>
              <a:rPr lang="en-US" sz="4000" dirty="0" smtClean="0"/>
              <a:t>The </a:t>
            </a:r>
            <a:r>
              <a:rPr lang="en-US" sz="4000" dirty="0"/>
              <a:t>Life and Missionary </a:t>
            </a:r>
            <a:r>
              <a:rPr lang="en-US" sz="4000" dirty="0" smtClean="0"/>
              <a:t/>
            </a:r>
            <a:br>
              <a:rPr lang="en-US" sz="4000" dirty="0" smtClean="0"/>
            </a:br>
            <a:r>
              <a:rPr lang="en-US" sz="4000" dirty="0" smtClean="0"/>
              <a:t>Work </a:t>
            </a:r>
            <a:r>
              <a:rPr lang="en-US" sz="4000" dirty="0"/>
              <a:t>of St. Paul of </a:t>
            </a:r>
            <a:r>
              <a:rPr lang="en-US" sz="4000" dirty="0" smtClean="0"/>
              <a:t>Tarsus”</a:t>
            </a:r>
          </a:p>
          <a:p>
            <a:pPr lvl="1">
              <a:lnSpc>
                <a:spcPct val="105000"/>
              </a:lnSpc>
              <a:spcBef>
                <a:spcPts val="1200"/>
              </a:spcBef>
            </a:pPr>
            <a:r>
              <a:rPr lang="en-US" sz="3200" dirty="0" smtClean="0"/>
              <a:t>Traditional View:  </a:t>
            </a:r>
            <a:br>
              <a:rPr lang="en-US" sz="3200" dirty="0" smtClean="0"/>
            </a:br>
            <a:r>
              <a:rPr lang="en-US" sz="3200" dirty="0" smtClean="0"/>
              <a:t>“</a:t>
            </a:r>
            <a:r>
              <a:rPr lang="en-US" sz="3200" i="1" dirty="0" smtClean="0"/>
              <a:t>Three Missionary Journeys</a:t>
            </a:r>
            <a:r>
              <a:rPr lang="en-US" sz="3200" dirty="0" smtClean="0"/>
              <a:t>”</a:t>
            </a:r>
          </a:p>
          <a:p>
            <a:pPr lvl="1">
              <a:lnSpc>
                <a:spcPct val="105000"/>
              </a:lnSpc>
              <a:spcBef>
                <a:spcPts val="1200"/>
              </a:spcBef>
            </a:pPr>
            <a:r>
              <a:rPr lang="en-US" sz="3200" dirty="0" smtClean="0"/>
              <a:t>More Accurate: </a:t>
            </a:r>
            <a:br>
              <a:rPr lang="en-US" sz="3200" dirty="0" smtClean="0"/>
            </a:br>
            <a:r>
              <a:rPr lang="en-US" sz="3200" dirty="0" smtClean="0"/>
              <a:t>“</a:t>
            </a:r>
            <a:r>
              <a:rPr lang="en-US" sz="3200" i="1" dirty="0" smtClean="0"/>
              <a:t>Five Main Phases of Paul’s Life</a:t>
            </a:r>
            <a:r>
              <a:rPr lang="en-US" sz="3200" dirty="0" smtClean="0"/>
              <a:t>”</a:t>
            </a:r>
            <a:endParaRPr lang="en-US" dirty="0" smtClean="0"/>
          </a:p>
          <a:p>
            <a:pPr>
              <a:lnSpc>
                <a:spcPct val="105000"/>
              </a:lnSpc>
              <a:spcBef>
                <a:spcPts val="2400"/>
              </a:spcBef>
            </a:pPr>
            <a:r>
              <a:rPr lang="en-US" sz="3600" b="1" dirty="0" smtClean="0"/>
              <a:t>On RE Congress Website:</a:t>
            </a:r>
          </a:p>
          <a:p>
            <a:pPr lvl="1">
              <a:lnSpc>
                <a:spcPct val="105000"/>
              </a:lnSpc>
              <a:spcBef>
                <a:spcPts val="600"/>
              </a:spcBef>
            </a:pPr>
            <a:r>
              <a:rPr lang="en-US" dirty="0"/>
              <a:t>http://</a:t>
            </a:r>
            <a:r>
              <a:rPr lang="en-US" b="1" dirty="0" smtClean="0"/>
              <a:t>www.recongress.org</a:t>
            </a:r>
            <a:r>
              <a:rPr lang="en-US" dirty="0" smtClean="0"/>
              <a:t>/</a:t>
            </a:r>
          </a:p>
        </p:txBody>
      </p:sp>
      <p:sp>
        <p:nvSpPr>
          <p:cNvPr id="4" name="Slide Number Placeholder 3"/>
          <p:cNvSpPr>
            <a:spLocks noGrp="1"/>
          </p:cNvSpPr>
          <p:nvPr>
            <p:ph type="sldNum" sz="quarter" idx="4294967295"/>
          </p:nvPr>
        </p:nvSpPr>
        <p:spPr>
          <a:xfrm>
            <a:off x="8686800" y="6477000"/>
            <a:ext cx="457200" cy="244475"/>
          </a:xfrm>
          <a:prstGeom prst="rect">
            <a:avLst/>
          </a:prstGeom>
        </p:spPr>
        <p:txBody>
          <a:bodyPr/>
          <a:lstStyle/>
          <a:p>
            <a:pPr algn="ctr">
              <a:defRPr/>
            </a:pPr>
            <a:fld id="{B10FE797-BB78-4A89-AF21-B920ECDB0A2E}" type="slidenum">
              <a:rPr lang="en-US" sz="1400" smtClean="0"/>
              <a:pPr algn="ctr">
                <a:defRPr/>
              </a:pPr>
              <a:t>21</a:t>
            </a:fld>
            <a:endParaRPr lang="en-US" dirty="0"/>
          </a:p>
        </p:txBody>
      </p:sp>
      <p:pic>
        <p:nvPicPr>
          <p:cNvPr id="5" name="Picture 5" descr="Statue of St. Paul (by Adamo Tadolini, 1840) in front of St. Peter's Basilica, Rom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1235137"/>
            <a:ext cx="3047999" cy="49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228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500"/>
                                        <p:tgtEl>
                                          <p:spTgt spid="3">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500"/>
                                        <p:tgtEl>
                                          <p:spTgt spid="3">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500"/>
                                        <p:tgtEl>
                                          <p:spTgt spid="3">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1447800"/>
          </a:xfrm>
        </p:spPr>
        <p:txBody>
          <a:bodyPr/>
          <a:lstStyle/>
          <a:p>
            <a:pPr algn="ctr">
              <a:defRPr/>
            </a:pPr>
            <a:r>
              <a:rPr lang="en-US" sz="4800" b="1" dirty="0" smtClean="0"/>
              <a:t>Pilgrimages:  </a:t>
            </a:r>
            <a:r>
              <a:rPr lang="en-US" dirty="0" smtClean="0"/>
              <a:t>In the Footsteps of </a:t>
            </a:r>
            <a:br>
              <a:rPr lang="en-US" dirty="0" smtClean="0"/>
            </a:br>
            <a:r>
              <a:rPr lang="en-US" dirty="0" smtClean="0"/>
              <a:t>St. Paul in Turkey and Greece</a:t>
            </a:r>
            <a:endParaRPr lang="en-US" dirty="0"/>
          </a:p>
        </p:txBody>
      </p:sp>
      <p:sp>
        <p:nvSpPr>
          <p:cNvPr id="31747" name="Content Placeholder 2"/>
          <p:cNvSpPr>
            <a:spLocks noGrp="1"/>
          </p:cNvSpPr>
          <p:nvPr>
            <p:ph idx="1"/>
          </p:nvPr>
        </p:nvSpPr>
        <p:spPr>
          <a:xfrm>
            <a:off x="304800" y="1676400"/>
            <a:ext cx="8305800" cy="5105400"/>
          </a:xfrm>
        </p:spPr>
        <p:txBody>
          <a:bodyPr>
            <a:noAutofit/>
          </a:bodyPr>
          <a:lstStyle/>
          <a:p>
            <a:pPr marL="457200" indent="-342900">
              <a:spcBef>
                <a:spcPts val="1200"/>
              </a:spcBef>
            </a:pPr>
            <a:r>
              <a:rPr lang="en-US" altLang="en-US" sz="4000" b="1" dirty="0" smtClean="0"/>
              <a:t>May 2021: </a:t>
            </a:r>
            <a:br>
              <a:rPr lang="en-US" altLang="en-US" sz="4000" b="1" dirty="0" smtClean="0"/>
            </a:br>
            <a:r>
              <a:rPr lang="en-US" altLang="en-US" sz="4000" b="1" dirty="0" smtClean="0"/>
              <a:t>Pauline </a:t>
            </a:r>
            <a:r>
              <a:rPr lang="en-US" altLang="en-US" sz="4000" b="1" u="sng" dirty="0" smtClean="0"/>
              <a:t>Turkey</a:t>
            </a:r>
          </a:p>
          <a:p>
            <a:pPr marL="457200" indent="-342900">
              <a:spcBef>
                <a:spcPts val="1200"/>
              </a:spcBef>
            </a:pPr>
            <a:r>
              <a:rPr lang="en-US" altLang="en-US" sz="3400" dirty="0" smtClean="0"/>
              <a:t>May 2022: Holy Land</a:t>
            </a:r>
          </a:p>
          <a:p>
            <a:pPr marL="457200" indent="-342900">
              <a:spcBef>
                <a:spcPts val="1200"/>
              </a:spcBef>
            </a:pPr>
            <a:r>
              <a:rPr lang="en-US" altLang="en-US" sz="4000" b="1" dirty="0" smtClean="0"/>
              <a:t>May 2023: </a:t>
            </a:r>
            <a:br>
              <a:rPr lang="en-US" altLang="en-US" sz="4000" b="1" dirty="0" smtClean="0"/>
            </a:br>
            <a:r>
              <a:rPr lang="en-US" altLang="en-US" sz="4000" b="1" dirty="0" smtClean="0"/>
              <a:t>Pauline </a:t>
            </a:r>
            <a:r>
              <a:rPr lang="en-US" altLang="en-US" sz="4000" b="1" u="sng" dirty="0" smtClean="0"/>
              <a:t>Greece</a:t>
            </a:r>
          </a:p>
          <a:p>
            <a:pPr marL="457200" indent="-342900">
              <a:spcBef>
                <a:spcPts val="3000"/>
              </a:spcBef>
            </a:pPr>
            <a:r>
              <a:rPr lang="en-US" altLang="en-US" sz="3400" dirty="0" smtClean="0"/>
              <a:t>If interested, </a:t>
            </a:r>
            <a:r>
              <a:rPr lang="en-US" altLang="en-US" sz="3400" dirty="0"/>
              <a:t>Email </a:t>
            </a:r>
            <a:r>
              <a:rPr lang="en-US" altLang="en-US" sz="3400" dirty="0" smtClean="0"/>
              <a:t>me:  </a:t>
            </a:r>
            <a:br>
              <a:rPr lang="en-US" altLang="en-US" sz="3400" dirty="0" smtClean="0"/>
            </a:br>
            <a:r>
              <a:rPr lang="en-US" altLang="en-US" sz="3400" b="1" dirty="0" smtClean="0"/>
              <a:t>fjust@jesuits.org</a:t>
            </a:r>
            <a:endParaRPr lang="en-US" altLang="en-US" sz="3400" dirty="0" smtClean="0"/>
          </a:p>
        </p:txBody>
      </p:sp>
      <p:sp>
        <p:nvSpPr>
          <p:cNvPr id="31748" name="Slide Number Placeholder 3"/>
          <p:cNvSpPr>
            <a:spLocks noGrp="1"/>
          </p:cNvSpPr>
          <p:nvPr>
            <p:ph type="sldNum" sz="quarter" idx="12"/>
          </p:nvPr>
        </p:nvSpPr>
        <p:spPr>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91E6609-BB4F-4138-A424-C98DEEC1CD26}" type="slidenum">
              <a:rPr lang="en-US" altLang="en-US">
                <a:latin typeface="Arial" charset="0"/>
              </a:rPr>
              <a:pPr/>
              <a:t>22</a:t>
            </a:fld>
            <a:endParaRPr lang="en-US" altLang="en-US">
              <a:latin typeface="Arial"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648941791"/>
              </p:ext>
            </p:extLst>
          </p:nvPr>
        </p:nvGraphicFramePr>
        <p:xfrm>
          <a:off x="4573528" y="1600201"/>
          <a:ext cx="4062472" cy="5257800"/>
        </p:xfrm>
        <a:graphic>
          <a:graphicData uri="http://schemas.openxmlformats.org/presentationml/2006/ole">
            <mc:AlternateContent xmlns:mc="http://schemas.openxmlformats.org/markup-compatibility/2006">
              <mc:Choice xmlns:v="urn:schemas-microsoft-com:vml" Requires="v">
                <p:oleObj spid="_x0000_s64526" name="Acrobat Document" r:id="rId3" imgW="5829256" imgH="7543800" progId="AcroExch.Document.7">
                  <p:embed/>
                </p:oleObj>
              </mc:Choice>
              <mc:Fallback>
                <p:oleObj name="Acrobat Document" r:id="rId3" imgW="5829256" imgH="7543800" progId="AcroExch.Document.7">
                  <p:embed/>
                  <p:pic>
                    <p:nvPicPr>
                      <p:cNvPr id="0" name=""/>
                      <p:cNvPicPr/>
                      <p:nvPr/>
                    </p:nvPicPr>
                    <p:blipFill>
                      <a:blip r:embed="rId4"/>
                      <a:stretch>
                        <a:fillRect/>
                      </a:stretch>
                    </p:blipFill>
                    <p:spPr>
                      <a:xfrm>
                        <a:off x="4573528" y="1600201"/>
                        <a:ext cx="4062472" cy="5257800"/>
                      </a:xfrm>
                      <a:prstGeom prst="rect">
                        <a:avLst/>
                      </a:prstGeom>
                    </p:spPr>
                  </p:pic>
                </p:oleObj>
              </mc:Fallback>
            </mc:AlternateContent>
          </a:graphicData>
        </a:graphic>
      </p:graphicFrame>
      <p:cxnSp>
        <p:nvCxnSpPr>
          <p:cNvPr id="5" name="Straight Connector 4"/>
          <p:cNvCxnSpPr/>
          <p:nvPr/>
        </p:nvCxnSpPr>
        <p:spPr>
          <a:xfrm>
            <a:off x="457200" y="1524000"/>
            <a:ext cx="7848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550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1000"/>
                                        <p:tgtEl>
                                          <p:spTgt spid="31747">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animEffect transition="in" filter="wipe(left)">
                                      <p:cBhvr>
                                        <p:cTn id="11" dur="1000"/>
                                        <p:tgtEl>
                                          <p:spTgt spid="31747">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animEffect transition="in" filter="wipe(left)">
                                      <p:cBhvr>
                                        <p:cTn id="15" dur="1000"/>
                                        <p:tgtEl>
                                          <p:spTgt spid="31747">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animEffect transition="in" filter="wipe(left)">
                                      <p:cBhvr>
                                        <p:cTn id="19" dur="10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8754" name="Rectangle 2"/>
          <p:cNvSpPr>
            <a:spLocks noGrp="1" noRot="1" noChangeArrowheads="1"/>
          </p:cNvSpPr>
          <p:nvPr>
            <p:ph type="title"/>
          </p:nvPr>
        </p:nvSpPr>
        <p:spPr/>
        <p:txBody>
          <a:bodyPr/>
          <a:lstStyle/>
          <a:p>
            <a:pPr eaLnBrk="1" hangingPunct="1">
              <a:defRPr/>
            </a:pPr>
            <a:r>
              <a:rPr lang="en-US" altLang="en-US" dirty="0" smtClean="0">
                <a:effectLst>
                  <a:outerShdw blurRad="38100" dist="38100" dir="2700000" algn="tl">
                    <a:srgbClr val="C0C0C0"/>
                  </a:outerShdw>
                </a:effectLst>
              </a:rPr>
              <a:t>World  &amp;  Continents</a:t>
            </a:r>
          </a:p>
        </p:txBody>
      </p:sp>
      <p:sp>
        <p:nvSpPr>
          <p:cNvPr id="34818" name="Slide Number Placeholder 2"/>
          <p:cNvSpPr>
            <a:spLocks noGrp="1"/>
          </p:cNvSpPr>
          <p:nvPr>
            <p:ph type="sldNum" sz="quarter" idx="12"/>
          </p:nvPr>
        </p:nvSpPr>
        <p:spPr>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728A66D-16D6-47B4-AC89-1FDF657518CE}" type="slidenum">
              <a:rPr lang="en-US" altLang="en-US">
                <a:latin typeface="Arial" charset="0"/>
              </a:rPr>
              <a:pPr/>
              <a:t>23</a:t>
            </a:fld>
            <a:endParaRPr lang="en-US" altLang="en-US">
              <a:latin typeface="Arial" charset="0"/>
            </a:endParaRPr>
          </a:p>
        </p:txBody>
      </p:sp>
      <p:pic>
        <p:nvPicPr>
          <p:cNvPr id="34820" name="Picture 4" descr="world2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219200"/>
            <a:ext cx="9144000" cy="502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352800" y="5638800"/>
            <a:ext cx="3810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991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8EADD4C-F5ED-4AF9-8D93-A68FFCF867CA}" type="slidenum">
              <a:rPr lang="en-US" altLang="en-US">
                <a:latin typeface="Arial" charset="0"/>
              </a:rPr>
              <a:pPr/>
              <a:t>24</a:t>
            </a:fld>
            <a:endParaRPr lang="en-US" altLang="en-US">
              <a:latin typeface="Arial" charset="0"/>
            </a:endParaRPr>
          </a:p>
        </p:txBody>
      </p:sp>
      <p:sp>
        <p:nvSpPr>
          <p:cNvPr id="471044" name="Rectangle 4"/>
          <p:cNvSpPr>
            <a:spLocks noGrp="1" noRot="1" noChangeArrowheads="1"/>
          </p:cNvSpPr>
          <p:nvPr>
            <p:ph type="title"/>
          </p:nvPr>
        </p:nvSpPr>
        <p:spPr/>
        <p:txBody>
          <a:bodyPr/>
          <a:lstStyle/>
          <a:p>
            <a:pPr eaLnBrk="1" hangingPunct="1">
              <a:defRPr/>
            </a:pPr>
            <a:r>
              <a:rPr lang="en-US" altLang="en-US" smtClean="0"/>
              <a:t>Roman Empire</a:t>
            </a:r>
          </a:p>
        </p:txBody>
      </p:sp>
      <p:pic>
        <p:nvPicPr>
          <p:cNvPr id="36868" name="Picture 5" descr="romanempir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689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082ED71-60A0-4DDF-B330-B1A4FA37EEA7}" type="slidenum">
              <a:rPr lang="en-US" altLang="en-US">
                <a:latin typeface="Arial" charset="0"/>
              </a:rPr>
              <a:pPr/>
              <a:t>25</a:t>
            </a:fld>
            <a:endParaRPr lang="en-US" altLang="en-US">
              <a:latin typeface="Arial" charset="0"/>
            </a:endParaRPr>
          </a:p>
        </p:txBody>
      </p:sp>
      <p:sp>
        <p:nvSpPr>
          <p:cNvPr id="464902" name="Rectangle 6"/>
          <p:cNvSpPr>
            <a:spLocks noGrp="1" noRot="1" noChangeArrowheads="1"/>
          </p:cNvSpPr>
          <p:nvPr>
            <p:ph type="title"/>
          </p:nvPr>
        </p:nvSpPr>
        <p:spPr/>
        <p:txBody>
          <a:bodyPr/>
          <a:lstStyle/>
          <a:p>
            <a:pPr eaLnBrk="1" hangingPunct="1">
              <a:defRPr/>
            </a:pPr>
            <a:r>
              <a:rPr lang="en-US" altLang="en-US" smtClean="0">
                <a:effectLst>
                  <a:outerShdw blurRad="38100" dist="38100" dir="2700000" algn="tl">
                    <a:srgbClr val="C0C0C0"/>
                  </a:outerShdw>
                </a:effectLst>
              </a:rPr>
              <a:t>Paul's Journeys: Traditional View</a:t>
            </a:r>
          </a:p>
        </p:txBody>
      </p:sp>
      <p:pic>
        <p:nvPicPr>
          <p:cNvPr id="33796" name="Picture 5" descr="pjbi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152525"/>
            <a:ext cx="914400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510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FF764F2-BFC8-4BB8-ACBA-C59216231EAA}" type="slidenum">
              <a:rPr lang="en-US" altLang="en-US">
                <a:latin typeface="Arial" charset="0"/>
              </a:rPr>
              <a:pPr/>
              <a:t>26</a:t>
            </a:fld>
            <a:endParaRPr lang="en-US" altLang="en-US">
              <a:latin typeface="Arial" charset="0"/>
            </a:endParaRPr>
          </a:p>
        </p:txBody>
      </p:sp>
      <p:sp>
        <p:nvSpPr>
          <p:cNvPr id="459778" name="Rectangle 2"/>
          <p:cNvSpPr>
            <a:spLocks noGrp="1" noRot="1" noChangeArrowheads="1"/>
          </p:cNvSpPr>
          <p:nvPr>
            <p:ph type="title"/>
          </p:nvPr>
        </p:nvSpPr>
        <p:spPr/>
        <p:txBody>
          <a:bodyPr/>
          <a:lstStyle/>
          <a:p>
            <a:pPr eaLnBrk="1" hangingPunct="1">
              <a:defRPr/>
            </a:pPr>
            <a:r>
              <a:rPr lang="en-US" altLang="en-US" smtClean="0">
                <a:effectLst>
                  <a:outerShdw blurRad="38100" dist="38100" dir="2700000" algn="tl">
                    <a:srgbClr val="C0C0C0"/>
                  </a:outerShdw>
                </a:effectLst>
              </a:rPr>
              <a:t>Paul’s Three Missionary Journeys?</a:t>
            </a:r>
          </a:p>
        </p:txBody>
      </p:sp>
      <p:sp>
        <p:nvSpPr>
          <p:cNvPr id="32772" name="Rectangle 3"/>
          <p:cNvSpPr>
            <a:spLocks noGrp="1" noChangeArrowheads="1"/>
          </p:cNvSpPr>
          <p:nvPr>
            <p:ph type="body" idx="1"/>
          </p:nvPr>
        </p:nvSpPr>
        <p:spPr/>
        <p:txBody>
          <a:bodyPr/>
          <a:lstStyle/>
          <a:p>
            <a:pPr marL="114300" indent="0" eaLnBrk="1" hangingPunct="1">
              <a:spcBef>
                <a:spcPts val="1200"/>
              </a:spcBef>
              <a:buNone/>
            </a:pPr>
            <a:r>
              <a:rPr lang="en-US" altLang="en-US" sz="3600" b="1" dirty="0" smtClean="0"/>
              <a:t>Traditional (but </a:t>
            </a:r>
            <a:r>
              <a:rPr lang="en-US" altLang="en-US" sz="3600" b="1" i="1" dirty="0" smtClean="0"/>
              <a:t>Inaccurate</a:t>
            </a:r>
            <a:r>
              <a:rPr lang="en-US" altLang="en-US" sz="3600" b="1" dirty="0" smtClean="0"/>
              <a:t>) Division:</a:t>
            </a:r>
            <a:r>
              <a:rPr lang="en-US" altLang="en-US" sz="3600" dirty="0" smtClean="0"/>
              <a:t> </a:t>
            </a:r>
          </a:p>
          <a:p>
            <a:pPr marL="801688" lvl="1" indent="-400050" eaLnBrk="1" hangingPunct="1">
              <a:spcBef>
                <a:spcPts val="1200"/>
              </a:spcBef>
              <a:buFont typeface="Wingdings" pitchFamily="2" charset="2"/>
              <a:buNone/>
            </a:pPr>
            <a:r>
              <a:rPr lang="en-US" altLang="en-US" sz="3200" b="1" dirty="0" smtClean="0">
                <a:solidFill>
                  <a:srgbClr val="C00000"/>
                </a:solidFill>
              </a:rPr>
              <a:t>1) </a:t>
            </a:r>
            <a:r>
              <a:rPr lang="en-US" altLang="en-US" sz="3200" b="1" dirty="0" smtClean="0"/>
              <a:t>Acts 13–14:</a:t>
            </a:r>
            <a:r>
              <a:rPr lang="en-US" altLang="en-US" b="1" dirty="0" smtClean="0"/>
              <a:t> </a:t>
            </a:r>
            <a:r>
              <a:rPr lang="en-US" altLang="en-US" dirty="0" smtClean="0"/>
              <a:t>Journey through Cyprus, Pamphylia, and Pisidia </a:t>
            </a:r>
            <a:r>
              <a:rPr lang="en-US" altLang="en-US" sz="2400" dirty="0" smtClean="0"/>
              <a:t>(today's South-Central Turkey)</a:t>
            </a:r>
          </a:p>
          <a:p>
            <a:pPr marL="801688" lvl="1" indent="-400050" eaLnBrk="1" hangingPunct="1">
              <a:spcBef>
                <a:spcPts val="1200"/>
              </a:spcBef>
              <a:buFont typeface="Wingdings" pitchFamily="2" charset="2"/>
              <a:buNone/>
            </a:pPr>
            <a:r>
              <a:rPr lang="en-US" altLang="en-US" sz="3200" b="1" dirty="0" smtClean="0">
                <a:solidFill>
                  <a:srgbClr val="C00000"/>
                </a:solidFill>
              </a:rPr>
              <a:t>2) </a:t>
            </a:r>
            <a:r>
              <a:rPr lang="en-US" altLang="en-US" sz="3200" b="1" dirty="0" smtClean="0"/>
              <a:t>Acts 15:39–18:22:</a:t>
            </a:r>
            <a:r>
              <a:rPr lang="en-US" altLang="en-US" dirty="0" smtClean="0"/>
              <a:t> Journey through Macedonia and Achaia </a:t>
            </a:r>
            <a:r>
              <a:rPr lang="en-US" altLang="en-US" sz="2400" dirty="0" smtClean="0"/>
              <a:t>(modern Greece)</a:t>
            </a:r>
            <a:r>
              <a:rPr lang="en-US" altLang="en-US" dirty="0" smtClean="0"/>
              <a:t> and Asia Minor </a:t>
            </a:r>
            <a:r>
              <a:rPr lang="en-US" altLang="en-US" sz="2400" dirty="0" smtClean="0"/>
              <a:t>(Western Turkey)</a:t>
            </a:r>
          </a:p>
          <a:p>
            <a:pPr marL="801688" lvl="1" indent="-400050" eaLnBrk="1" hangingPunct="1">
              <a:spcBef>
                <a:spcPts val="1200"/>
              </a:spcBef>
              <a:buFont typeface="Wingdings" pitchFamily="2" charset="2"/>
              <a:buNone/>
            </a:pPr>
            <a:r>
              <a:rPr lang="en-US" altLang="en-US" sz="3200" b="1" dirty="0" smtClean="0">
                <a:solidFill>
                  <a:srgbClr val="C00000"/>
                </a:solidFill>
              </a:rPr>
              <a:t>3) </a:t>
            </a:r>
            <a:r>
              <a:rPr lang="en-US" altLang="en-US" sz="3200" b="1" dirty="0" smtClean="0"/>
              <a:t>Acts 18:23–21:16:</a:t>
            </a:r>
            <a:r>
              <a:rPr lang="en-US" altLang="en-US" dirty="0" smtClean="0"/>
              <a:t> Another Journey through Asia Minor, Macedonia, and Achaia, ending in Jerusalem</a:t>
            </a:r>
          </a:p>
          <a:p>
            <a:pPr marL="801688" lvl="1" indent="-400050" eaLnBrk="1" hangingPunct="1">
              <a:spcBef>
                <a:spcPts val="1200"/>
              </a:spcBef>
              <a:buFont typeface="Wingdings" pitchFamily="2" charset="2"/>
              <a:buNone/>
            </a:pPr>
            <a:r>
              <a:rPr lang="en-US" altLang="en-US" sz="3200" b="1" dirty="0" smtClean="0">
                <a:solidFill>
                  <a:srgbClr val="C00000"/>
                </a:solidFill>
              </a:rPr>
              <a:t>R) </a:t>
            </a:r>
            <a:r>
              <a:rPr lang="en-US" altLang="en-US" sz="3200" b="1" dirty="0" smtClean="0"/>
              <a:t>Acts 22–28:</a:t>
            </a:r>
            <a:r>
              <a:rPr lang="en-US" altLang="en-US" b="1" dirty="0" smtClean="0"/>
              <a:t> </a:t>
            </a:r>
            <a:r>
              <a:rPr lang="en-US" altLang="en-US" dirty="0" smtClean="0"/>
              <a:t>After being arrested in Jerusalem and imprisoned in Caesarea, Paul is taken by ship to Rome</a:t>
            </a:r>
          </a:p>
          <a:p>
            <a:pPr marL="0" lvl="1" indent="0" algn="ctr" eaLnBrk="1" hangingPunct="1">
              <a:spcBef>
                <a:spcPts val="1200"/>
              </a:spcBef>
              <a:buFont typeface="Wingdings" pitchFamily="2" charset="2"/>
              <a:buNone/>
            </a:pPr>
            <a:r>
              <a:rPr lang="en-US" altLang="en-US" b="1" dirty="0" smtClean="0"/>
              <a:t>[See handout]</a:t>
            </a:r>
          </a:p>
        </p:txBody>
      </p:sp>
    </p:spTree>
    <p:extLst>
      <p:ext uri="{BB962C8B-B14F-4D97-AF65-F5344CB8AC3E}">
        <p14:creationId xmlns:p14="http://schemas.microsoft.com/office/powerpoint/2010/main" val="1167345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fade">
                                      <p:cBhvr>
                                        <p:cTn id="7" dur="1000"/>
                                        <p:tgtEl>
                                          <p:spTgt spid="32772">
                                            <p:txEl>
                                              <p:pRg st="0" end="0"/>
                                            </p:txEl>
                                          </p:spTgt>
                                        </p:tgtEl>
                                      </p:cBhvr>
                                    </p:animEffect>
                                    <p:anim calcmode="lin" valueType="num">
                                      <p:cBhvr>
                                        <p:cTn id="8" dur="1000" fill="hold"/>
                                        <p:tgtEl>
                                          <p:spTgt spid="3277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2772">
                                            <p:txEl>
                                              <p:pRg st="1" end="1"/>
                                            </p:txEl>
                                          </p:spTgt>
                                        </p:tgtEl>
                                        <p:attrNameLst>
                                          <p:attrName>style.visibility</p:attrName>
                                        </p:attrNameLst>
                                      </p:cBhvr>
                                      <p:to>
                                        <p:strVal val="visible"/>
                                      </p:to>
                                    </p:set>
                                    <p:animEffect transition="in" filter="fade">
                                      <p:cBhvr>
                                        <p:cTn id="13" dur="1000"/>
                                        <p:tgtEl>
                                          <p:spTgt spid="32772">
                                            <p:txEl>
                                              <p:pRg st="1" end="1"/>
                                            </p:txEl>
                                          </p:spTgt>
                                        </p:tgtEl>
                                      </p:cBhvr>
                                    </p:animEffect>
                                    <p:anim calcmode="lin" valueType="num">
                                      <p:cBhvr>
                                        <p:cTn id="14" dur="1000" fill="hold"/>
                                        <p:tgtEl>
                                          <p:spTgt spid="3277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277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animEffect transition="in" filter="fade">
                                      <p:cBhvr>
                                        <p:cTn id="19" dur="1000"/>
                                        <p:tgtEl>
                                          <p:spTgt spid="32772">
                                            <p:txEl>
                                              <p:pRg st="2" end="2"/>
                                            </p:txEl>
                                          </p:spTgt>
                                        </p:tgtEl>
                                      </p:cBhvr>
                                    </p:animEffect>
                                    <p:anim calcmode="lin" valueType="num">
                                      <p:cBhvr>
                                        <p:cTn id="20" dur="1000" fill="hold"/>
                                        <p:tgtEl>
                                          <p:spTgt spid="3277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277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2772">
                                            <p:txEl>
                                              <p:pRg st="3" end="3"/>
                                            </p:txEl>
                                          </p:spTgt>
                                        </p:tgtEl>
                                        <p:attrNameLst>
                                          <p:attrName>style.visibility</p:attrName>
                                        </p:attrNameLst>
                                      </p:cBhvr>
                                      <p:to>
                                        <p:strVal val="visible"/>
                                      </p:to>
                                    </p:set>
                                    <p:animEffect transition="in" filter="fade">
                                      <p:cBhvr>
                                        <p:cTn id="25" dur="1000"/>
                                        <p:tgtEl>
                                          <p:spTgt spid="32772">
                                            <p:txEl>
                                              <p:pRg st="3" end="3"/>
                                            </p:txEl>
                                          </p:spTgt>
                                        </p:tgtEl>
                                      </p:cBhvr>
                                    </p:animEffect>
                                    <p:anim calcmode="lin" valueType="num">
                                      <p:cBhvr>
                                        <p:cTn id="26" dur="1000" fill="hold"/>
                                        <p:tgtEl>
                                          <p:spTgt spid="3277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277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2772">
                                            <p:txEl>
                                              <p:pRg st="4" end="4"/>
                                            </p:txEl>
                                          </p:spTgt>
                                        </p:tgtEl>
                                        <p:attrNameLst>
                                          <p:attrName>style.visibility</p:attrName>
                                        </p:attrNameLst>
                                      </p:cBhvr>
                                      <p:to>
                                        <p:strVal val="visible"/>
                                      </p:to>
                                    </p:set>
                                    <p:animEffect transition="in" filter="fade">
                                      <p:cBhvr>
                                        <p:cTn id="31" dur="1000"/>
                                        <p:tgtEl>
                                          <p:spTgt spid="32772">
                                            <p:txEl>
                                              <p:pRg st="4" end="4"/>
                                            </p:txEl>
                                          </p:spTgt>
                                        </p:tgtEl>
                                      </p:cBhvr>
                                    </p:animEffect>
                                    <p:anim calcmode="lin" valueType="num">
                                      <p:cBhvr>
                                        <p:cTn id="32" dur="1000" fill="hold"/>
                                        <p:tgtEl>
                                          <p:spTgt spid="3277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277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2772">
                                            <p:txEl>
                                              <p:pRg st="5" end="5"/>
                                            </p:txEl>
                                          </p:spTgt>
                                        </p:tgtEl>
                                        <p:attrNameLst>
                                          <p:attrName>style.visibility</p:attrName>
                                        </p:attrNameLst>
                                      </p:cBhvr>
                                      <p:to>
                                        <p:strVal val="visible"/>
                                      </p:to>
                                    </p:set>
                                    <p:animEffect transition="in" filter="fade">
                                      <p:cBhvr>
                                        <p:cTn id="37" dur="1000"/>
                                        <p:tgtEl>
                                          <p:spTgt spid="32772">
                                            <p:txEl>
                                              <p:pRg st="5" end="5"/>
                                            </p:txEl>
                                          </p:spTgt>
                                        </p:tgtEl>
                                      </p:cBhvr>
                                    </p:animEffect>
                                    <p:anim calcmode="lin" valueType="num">
                                      <p:cBhvr>
                                        <p:cTn id="38" dur="1000" fill="hold"/>
                                        <p:tgtEl>
                                          <p:spTgt spid="3277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277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690A276-3597-4FD4-B5BE-6C19E13A61B3}" type="slidenum">
              <a:rPr lang="en-US" altLang="en-US">
                <a:latin typeface="Arial" charset="0"/>
              </a:rPr>
              <a:pPr/>
              <a:t>27</a:t>
            </a:fld>
            <a:endParaRPr lang="en-US" altLang="en-US">
              <a:latin typeface="Arial" charset="0"/>
            </a:endParaRPr>
          </a:p>
        </p:txBody>
      </p:sp>
      <p:pic>
        <p:nvPicPr>
          <p:cNvPr id="37891" name="Picture 2" descr="Map-5B"/>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80" name="Rectangle 4"/>
          <p:cNvSpPr>
            <a:spLocks noGrp="1" noRot="1" noChangeArrowheads="1"/>
          </p:cNvSpPr>
          <p:nvPr>
            <p:ph type="title" idx="4294967295"/>
          </p:nvPr>
        </p:nvSpPr>
        <p:spPr>
          <a:xfrm>
            <a:off x="304800" y="0"/>
            <a:ext cx="8305800" cy="533400"/>
          </a:xfrm>
        </p:spPr>
        <p:txBody>
          <a:bodyPr/>
          <a:lstStyle/>
          <a:p>
            <a:pPr eaLnBrk="1" hangingPunct="1">
              <a:defRPr/>
            </a:pPr>
            <a:r>
              <a:rPr lang="en-US" altLang="en-US" dirty="0" smtClean="0">
                <a:solidFill>
                  <a:schemeClr val="accent1"/>
                </a:solidFill>
              </a:rPr>
              <a:t>Paul's 1st Journey </a:t>
            </a:r>
            <a:r>
              <a:rPr lang="en-US" altLang="en-US" sz="4000" b="0" dirty="0" smtClean="0">
                <a:solidFill>
                  <a:schemeClr val="accent1"/>
                </a:solidFill>
              </a:rPr>
              <a:t>(Acts 13–14)?</a:t>
            </a:r>
          </a:p>
        </p:txBody>
      </p:sp>
    </p:spTree>
    <p:extLst>
      <p:ext uri="{BB962C8B-B14F-4D97-AF65-F5344CB8AC3E}">
        <p14:creationId xmlns:p14="http://schemas.microsoft.com/office/powerpoint/2010/main" val="2305242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6B8F8AB-C6FF-4AD3-AC30-EC57EF7C25C1}" type="slidenum">
              <a:rPr lang="en-US" altLang="en-US">
                <a:latin typeface="Arial" charset="0"/>
              </a:rPr>
              <a:pPr/>
              <a:t>28</a:t>
            </a:fld>
            <a:endParaRPr lang="en-US" altLang="en-US">
              <a:latin typeface="Arial" charset="0"/>
            </a:endParaRPr>
          </a:p>
        </p:txBody>
      </p:sp>
      <p:pic>
        <p:nvPicPr>
          <p:cNvPr id="38915" name="Picture 2" descr="Map-5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203" name="Rectangle 3"/>
          <p:cNvSpPr>
            <a:spLocks noGrp="1" noRot="1" noChangeArrowheads="1"/>
          </p:cNvSpPr>
          <p:nvPr>
            <p:ph type="title" idx="4294967295"/>
          </p:nvPr>
        </p:nvSpPr>
        <p:spPr>
          <a:xfrm>
            <a:off x="304800" y="0"/>
            <a:ext cx="8305800" cy="533400"/>
          </a:xfrm>
        </p:spPr>
        <p:txBody>
          <a:bodyPr/>
          <a:lstStyle/>
          <a:p>
            <a:pPr eaLnBrk="1" hangingPunct="1">
              <a:defRPr/>
            </a:pPr>
            <a:r>
              <a:rPr lang="en-US" altLang="en-US" dirty="0" smtClean="0">
                <a:solidFill>
                  <a:schemeClr val="accent1"/>
                </a:solidFill>
              </a:rPr>
              <a:t>Paul's 2nd Journey </a:t>
            </a:r>
            <a:r>
              <a:rPr lang="en-US" altLang="en-US" sz="4000" b="0" dirty="0" smtClean="0">
                <a:solidFill>
                  <a:schemeClr val="accent1"/>
                </a:solidFill>
              </a:rPr>
              <a:t>(Acts 15–18)?</a:t>
            </a:r>
          </a:p>
        </p:txBody>
      </p:sp>
    </p:spTree>
    <p:extLst>
      <p:ext uri="{BB962C8B-B14F-4D97-AF65-F5344CB8AC3E}">
        <p14:creationId xmlns:p14="http://schemas.microsoft.com/office/powerpoint/2010/main" val="2790480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A21F962-841E-4EEE-A130-D5288B208FA1}" type="slidenum">
              <a:rPr lang="en-US" altLang="en-US">
                <a:latin typeface="Arial" charset="0"/>
              </a:rPr>
              <a:pPr/>
              <a:t>29</a:t>
            </a:fld>
            <a:endParaRPr lang="en-US" altLang="en-US">
              <a:latin typeface="Arial" charset="0"/>
            </a:endParaRPr>
          </a:p>
        </p:txBody>
      </p:sp>
      <p:pic>
        <p:nvPicPr>
          <p:cNvPr id="39939" name="Picture 2" descr="Map-5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27" name="Rectangle 3"/>
          <p:cNvSpPr>
            <a:spLocks noGrp="1" noRot="1" noChangeArrowheads="1"/>
          </p:cNvSpPr>
          <p:nvPr>
            <p:ph type="title" idx="4294967295"/>
          </p:nvPr>
        </p:nvSpPr>
        <p:spPr>
          <a:xfrm>
            <a:off x="304800" y="13677"/>
            <a:ext cx="8305800" cy="457200"/>
          </a:xfrm>
        </p:spPr>
        <p:txBody>
          <a:bodyPr/>
          <a:lstStyle/>
          <a:p>
            <a:pPr eaLnBrk="1" hangingPunct="1">
              <a:defRPr/>
            </a:pPr>
            <a:r>
              <a:rPr lang="en-US" altLang="en-US" dirty="0" smtClean="0">
                <a:solidFill>
                  <a:schemeClr val="accent1"/>
                </a:solidFill>
              </a:rPr>
              <a:t>Paul's 3rd Journey </a:t>
            </a:r>
            <a:r>
              <a:rPr lang="en-US" altLang="en-US" sz="4000" b="0" dirty="0" smtClean="0">
                <a:solidFill>
                  <a:schemeClr val="accent1"/>
                </a:solidFill>
              </a:rPr>
              <a:t>(Acts 18–21)?</a:t>
            </a:r>
          </a:p>
        </p:txBody>
      </p:sp>
    </p:spTree>
    <p:extLst>
      <p:ext uri="{BB962C8B-B14F-4D97-AF65-F5344CB8AC3E}">
        <p14:creationId xmlns:p14="http://schemas.microsoft.com/office/powerpoint/2010/main" val="4041826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711F36E-52CF-468B-A906-5CD5DEBE13B5}" type="slidenum">
              <a:rPr lang="en-US" altLang="en-US">
                <a:latin typeface="Arial" charset="0"/>
              </a:rPr>
              <a:pPr/>
              <a:t>30</a:t>
            </a:fld>
            <a:endParaRPr lang="en-US" altLang="en-US">
              <a:latin typeface="Arial" charset="0"/>
            </a:endParaRPr>
          </a:p>
        </p:txBody>
      </p:sp>
      <p:pic>
        <p:nvPicPr>
          <p:cNvPr id="40963" name="Picture 2" descr="Map-5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51" name="Rectangle 3"/>
          <p:cNvSpPr>
            <a:spLocks noGrp="1" noRot="1" noChangeArrowheads="1"/>
          </p:cNvSpPr>
          <p:nvPr>
            <p:ph type="title" idx="4294967295"/>
          </p:nvPr>
        </p:nvSpPr>
        <p:spPr>
          <a:xfrm>
            <a:off x="304800" y="0"/>
            <a:ext cx="8839200" cy="457200"/>
          </a:xfrm>
        </p:spPr>
        <p:txBody>
          <a:bodyPr/>
          <a:lstStyle/>
          <a:p>
            <a:pPr eaLnBrk="1" hangingPunct="1">
              <a:defRPr/>
            </a:pPr>
            <a:r>
              <a:rPr lang="en-US" altLang="en-US" dirty="0" smtClean="0">
                <a:solidFill>
                  <a:schemeClr val="accent1"/>
                </a:solidFill>
              </a:rPr>
              <a:t>Paul's Journey to Rome </a:t>
            </a:r>
            <a:r>
              <a:rPr lang="en-US" altLang="en-US" sz="4000" b="0" dirty="0" smtClean="0">
                <a:solidFill>
                  <a:schemeClr val="accent1"/>
                </a:solidFill>
              </a:rPr>
              <a:t>(Acts 27–28)</a:t>
            </a:r>
          </a:p>
        </p:txBody>
      </p:sp>
    </p:spTree>
    <p:extLst>
      <p:ext uri="{BB962C8B-B14F-4D97-AF65-F5344CB8AC3E}">
        <p14:creationId xmlns:p14="http://schemas.microsoft.com/office/powerpoint/2010/main" val="2927938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4235E2F-7FAF-4424-BD0C-5838AE2A779E}" type="slidenum">
              <a:rPr lang="en-US" altLang="en-US">
                <a:latin typeface="Arial" charset="0"/>
              </a:rPr>
              <a:pPr/>
              <a:t>31</a:t>
            </a:fld>
            <a:endParaRPr lang="en-US" altLang="en-US">
              <a:latin typeface="Arial" charset="0"/>
            </a:endParaRPr>
          </a:p>
        </p:txBody>
      </p:sp>
      <p:sp>
        <p:nvSpPr>
          <p:cNvPr id="460802" name="Rectangle 2"/>
          <p:cNvSpPr>
            <a:spLocks noGrp="1" noRot="1" noChangeArrowheads="1"/>
          </p:cNvSpPr>
          <p:nvPr>
            <p:ph type="title"/>
          </p:nvPr>
        </p:nvSpPr>
        <p:spPr/>
        <p:txBody>
          <a:bodyPr/>
          <a:lstStyle/>
          <a:p>
            <a:pPr eaLnBrk="1" hangingPunct="1">
              <a:defRPr/>
            </a:pPr>
            <a:r>
              <a:rPr lang="en-US" altLang="en-US" sz="4400" dirty="0" smtClean="0">
                <a:effectLst>
                  <a:outerShdw blurRad="38100" dist="38100" dir="2700000" algn="tl">
                    <a:srgbClr val="C0C0C0"/>
                  </a:outerShdw>
                </a:effectLst>
              </a:rPr>
              <a:t>Problems with Traditional View</a:t>
            </a:r>
          </a:p>
        </p:txBody>
      </p:sp>
      <p:sp>
        <p:nvSpPr>
          <p:cNvPr id="460803" name="Rectangle 3"/>
          <p:cNvSpPr>
            <a:spLocks noGrp="1" noChangeArrowheads="1"/>
          </p:cNvSpPr>
          <p:nvPr>
            <p:ph type="body" idx="1"/>
          </p:nvPr>
        </p:nvSpPr>
        <p:spPr/>
        <p:txBody>
          <a:bodyPr/>
          <a:lstStyle/>
          <a:p>
            <a:pPr eaLnBrk="1" hangingPunct="1"/>
            <a:r>
              <a:rPr lang="en-US" altLang="en-US" sz="3000" dirty="0" smtClean="0"/>
              <a:t>Paul is </a:t>
            </a:r>
            <a:r>
              <a:rPr lang="en-US" altLang="en-US" sz="3000" b="1" i="1" dirty="0" smtClean="0"/>
              <a:t>not in charge</a:t>
            </a:r>
            <a:r>
              <a:rPr lang="en-US" altLang="en-US" sz="3000" dirty="0" smtClean="0"/>
              <a:t> during the first journey:</a:t>
            </a:r>
          </a:p>
          <a:p>
            <a:pPr lvl="1" eaLnBrk="1" hangingPunct="1"/>
            <a:r>
              <a:rPr lang="en-US" altLang="en-US" sz="2600" b="1" dirty="0" smtClean="0"/>
              <a:t>Barnabas</a:t>
            </a:r>
            <a:r>
              <a:rPr lang="en-US" altLang="en-US" sz="2600" dirty="0" smtClean="0"/>
              <a:t> is the leader; </a:t>
            </a:r>
            <a:r>
              <a:rPr lang="en-US" altLang="en-US" sz="2600" b="1" dirty="0" smtClean="0"/>
              <a:t>Paul</a:t>
            </a:r>
            <a:r>
              <a:rPr lang="en-US" altLang="en-US" sz="2600" dirty="0" smtClean="0"/>
              <a:t> is his assistant.</a:t>
            </a:r>
          </a:p>
          <a:p>
            <a:pPr lvl="1" eaLnBrk="1" hangingPunct="1"/>
            <a:r>
              <a:rPr lang="en-US" altLang="en-US" sz="2600" dirty="0" smtClean="0"/>
              <a:t>Acts 9:27; 11:25-30; 13:1-3 – Barnabas has priority over Saul</a:t>
            </a:r>
          </a:p>
          <a:p>
            <a:pPr lvl="1" eaLnBrk="1" hangingPunct="1"/>
            <a:r>
              <a:rPr lang="en-US" altLang="en-US" sz="2600" dirty="0" smtClean="0"/>
              <a:t>Acts 13–14 – Order of names: “Barnabas &amp; Saul/Paul”</a:t>
            </a:r>
          </a:p>
          <a:p>
            <a:pPr lvl="1" eaLnBrk="1" hangingPunct="1"/>
            <a:r>
              <a:rPr lang="en-US" altLang="en-US" sz="2600" b="1" dirty="0" smtClean="0"/>
              <a:t>Acts 14:12 – </a:t>
            </a:r>
            <a:r>
              <a:rPr lang="en-US" altLang="en-US" sz="2600" dirty="0" smtClean="0"/>
              <a:t>Barnabas is “Zeus”; Paul is “Hermes”</a:t>
            </a:r>
          </a:p>
          <a:p>
            <a:pPr eaLnBrk="1" hangingPunct="1">
              <a:spcBef>
                <a:spcPts val="2400"/>
              </a:spcBef>
            </a:pPr>
            <a:r>
              <a:rPr lang="en-US" altLang="en-US" sz="3000" dirty="0" smtClean="0"/>
              <a:t>After Paul &amp; Barnabas separate, he is </a:t>
            </a:r>
            <a:r>
              <a:rPr lang="en-US" altLang="en-US" sz="3000" b="1" i="1" dirty="0" smtClean="0"/>
              <a:t>never alone</a:t>
            </a:r>
            <a:r>
              <a:rPr lang="en-US" altLang="en-US" sz="3000" dirty="0" smtClean="0"/>
              <a:t>:</a:t>
            </a:r>
          </a:p>
          <a:p>
            <a:pPr lvl="1" eaLnBrk="1" hangingPunct="1"/>
            <a:r>
              <a:rPr lang="en-US" altLang="en-US" sz="2600" b="1" dirty="0" smtClean="0"/>
              <a:t>Acts 15:39-40; 16:1-3</a:t>
            </a:r>
            <a:r>
              <a:rPr lang="en-US" altLang="en-US" sz="2600" dirty="0" smtClean="0"/>
              <a:t> – travels with </a:t>
            </a:r>
            <a:r>
              <a:rPr lang="en-US" altLang="en-US" sz="2600" b="1" i="1" dirty="0" smtClean="0"/>
              <a:t>Silas</a:t>
            </a:r>
            <a:r>
              <a:rPr lang="en-US" altLang="en-US" sz="2600" dirty="0" smtClean="0"/>
              <a:t> and </a:t>
            </a:r>
            <a:r>
              <a:rPr lang="en-US" altLang="en-US" sz="2600" b="1" i="1" dirty="0" smtClean="0"/>
              <a:t>Timothy</a:t>
            </a:r>
            <a:r>
              <a:rPr lang="en-US" altLang="en-US" sz="2600" dirty="0" smtClean="0"/>
              <a:t>;</a:t>
            </a:r>
            <a:br>
              <a:rPr lang="en-US" altLang="en-US" sz="2600" dirty="0" smtClean="0"/>
            </a:br>
            <a:r>
              <a:rPr lang="en-US" altLang="en-US" dirty="0" smtClean="0"/>
              <a:t>also 1 </a:t>
            </a:r>
            <a:r>
              <a:rPr lang="en-US" altLang="en-US" dirty="0" err="1" smtClean="0"/>
              <a:t>Thess</a:t>
            </a:r>
            <a:r>
              <a:rPr lang="en-US" altLang="en-US" dirty="0" smtClean="0"/>
              <a:t> 1:1;  2 </a:t>
            </a:r>
            <a:r>
              <a:rPr lang="en-US" altLang="en-US" dirty="0" err="1" smtClean="0"/>
              <a:t>Cor</a:t>
            </a:r>
            <a:r>
              <a:rPr lang="en-US" altLang="en-US" dirty="0" smtClean="0"/>
              <a:t> 1:19 – Paul, Silvanus, Timothy</a:t>
            </a:r>
          </a:p>
          <a:p>
            <a:pPr lvl="1" eaLnBrk="1" hangingPunct="1"/>
            <a:r>
              <a:rPr lang="en-US" altLang="en-US" sz="2600" b="1" i="1" dirty="0" smtClean="0"/>
              <a:t>More and more associates over time</a:t>
            </a:r>
            <a:r>
              <a:rPr lang="en-US" altLang="en-US" sz="2600" dirty="0" smtClean="0"/>
              <a:t> </a:t>
            </a:r>
            <a:r>
              <a:rPr lang="en-US" altLang="en-US" dirty="0" smtClean="0"/>
              <a:t>(see esp. Rom 16)</a:t>
            </a:r>
          </a:p>
          <a:p>
            <a:pPr lvl="1" eaLnBrk="1" hangingPunct="1"/>
            <a:r>
              <a:rPr lang="en-US" altLang="en-US" sz="2600" dirty="0" smtClean="0"/>
              <a:t>Beginnings of Paul’s letters usually mention co-authors.</a:t>
            </a:r>
          </a:p>
          <a:p>
            <a:pPr lvl="1" eaLnBrk="1" hangingPunct="1"/>
            <a:r>
              <a:rPr lang="en-US" altLang="en-US" sz="2600" dirty="0" smtClean="0"/>
              <a:t>Endings of his letters include many individual greetings.</a:t>
            </a:r>
          </a:p>
        </p:txBody>
      </p:sp>
    </p:spTree>
    <p:extLst>
      <p:ext uri="{BB962C8B-B14F-4D97-AF65-F5344CB8AC3E}">
        <p14:creationId xmlns:p14="http://schemas.microsoft.com/office/powerpoint/2010/main" val="5778693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03">
                                            <p:txEl>
                                              <p:pRg st="0" end="0"/>
                                            </p:txEl>
                                          </p:spTgt>
                                        </p:tgtEl>
                                        <p:attrNameLst>
                                          <p:attrName>style.visibility</p:attrName>
                                        </p:attrNameLst>
                                      </p:cBhvr>
                                      <p:to>
                                        <p:strVal val="visible"/>
                                      </p:to>
                                    </p:set>
                                    <p:animEffect transition="in" filter="wipe(left)">
                                      <p:cBhvr>
                                        <p:cTn id="7" dur="500"/>
                                        <p:tgtEl>
                                          <p:spTgt spid="4608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03">
                                            <p:txEl>
                                              <p:pRg st="1" end="1"/>
                                            </p:txEl>
                                          </p:spTgt>
                                        </p:tgtEl>
                                        <p:attrNameLst>
                                          <p:attrName>style.visibility</p:attrName>
                                        </p:attrNameLst>
                                      </p:cBhvr>
                                      <p:to>
                                        <p:strVal val="visible"/>
                                      </p:to>
                                    </p:set>
                                    <p:animEffect transition="in" filter="wipe(left)">
                                      <p:cBhvr>
                                        <p:cTn id="11" dur="500"/>
                                        <p:tgtEl>
                                          <p:spTgt spid="46080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03">
                                            <p:txEl>
                                              <p:pRg st="2" end="2"/>
                                            </p:txEl>
                                          </p:spTgt>
                                        </p:tgtEl>
                                        <p:attrNameLst>
                                          <p:attrName>style.visibility</p:attrName>
                                        </p:attrNameLst>
                                      </p:cBhvr>
                                      <p:to>
                                        <p:strVal val="visible"/>
                                      </p:to>
                                    </p:set>
                                    <p:animEffect transition="in" filter="wipe(left)">
                                      <p:cBhvr>
                                        <p:cTn id="15" dur="500"/>
                                        <p:tgtEl>
                                          <p:spTgt spid="46080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03">
                                            <p:txEl>
                                              <p:pRg st="3" end="3"/>
                                            </p:txEl>
                                          </p:spTgt>
                                        </p:tgtEl>
                                        <p:attrNameLst>
                                          <p:attrName>style.visibility</p:attrName>
                                        </p:attrNameLst>
                                      </p:cBhvr>
                                      <p:to>
                                        <p:strVal val="visible"/>
                                      </p:to>
                                    </p:set>
                                    <p:animEffect transition="in" filter="wipe(left)">
                                      <p:cBhvr>
                                        <p:cTn id="19" dur="500"/>
                                        <p:tgtEl>
                                          <p:spTgt spid="46080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60803">
                                            <p:txEl>
                                              <p:pRg st="4" end="4"/>
                                            </p:txEl>
                                          </p:spTgt>
                                        </p:tgtEl>
                                        <p:attrNameLst>
                                          <p:attrName>style.visibility</p:attrName>
                                        </p:attrNameLst>
                                      </p:cBhvr>
                                      <p:to>
                                        <p:strVal val="visible"/>
                                      </p:to>
                                    </p:set>
                                    <p:animEffect transition="in" filter="wipe(left)">
                                      <p:cBhvr>
                                        <p:cTn id="23" dur="500"/>
                                        <p:tgtEl>
                                          <p:spTgt spid="460803">
                                            <p:txEl>
                                              <p:pRg st="4" end="4"/>
                                            </p:txEl>
                                          </p:spTgt>
                                        </p:tgtEl>
                                      </p:cBhvr>
                                    </p:animEffect>
                                  </p:childTnLst>
                                </p:cTn>
                              </p:par>
                            </p:childTnLst>
                          </p:cTn>
                        </p:par>
                      </p:childTnLst>
                    </p:cTn>
                  </p:par>
                  <p:par>
                    <p:cTn id="24" fill="hold">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60803">
                                            <p:txEl>
                                              <p:pRg st="5" end="5"/>
                                            </p:txEl>
                                          </p:spTgt>
                                        </p:tgtEl>
                                        <p:attrNameLst>
                                          <p:attrName>style.visibility</p:attrName>
                                        </p:attrNameLst>
                                      </p:cBhvr>
                                      <p:to>
                                        <p:strVal val="visible"/>
                                      </p:to>
                                    </p:set>
                                    <p:animEffect transition="in" filter="wipe(left)">
                                      <p:cBhvr>
                                        <p:cTn id="28" dur="500"/>
                                        <p:tgtEl>
                                          <p:spTgt spid="460803">
                                            <p:txEl>
                                              <p:pRg st="5" end="5"/>
                                            </p:txEl>
                                          </p:spTgt>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60803">
                                            <p:txEl>
                                              <p:pRg st="6" end="6"/>
                                            </p:txEl>
                                          </p:spTgt>
                                        </p:tgtEl>
                                        <p:attrNameLst>
                                          <p:attrName>style.visibility</p:attrName>
                                        </p:attrNameLst>
                                      </p:cBhvr>
                                      <p:to>
                                        <p:strVal val="visible"/>
                                      </p:to>
                                    </p:set>
                                    <p:animEffect transition="in" filter="wipe(left)">
                                      <p:cBhvr>
                                        <p:cTn id="32" dur="500"/>
                                        <p:tgtEl>
                                          <p:spTgt spid="460803">
                                            <p:txEl>
                                              <p:pRg st="6" end="6"/>
                                            </p:txEl>
                                          </p:spTgt>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460803">
                                            <p:txEl>
                                              <p:pRg st="7" end="7"/>
                                            </p:txEl>
                                          </p:spTgt>
                                        </p:tgtEl>
                                        <p:attrNameLst>
                                          <p:attrName>style.visibility</p:attrName>
                                        </p:attrNameLst>
                                      </p:cBhvr>
                                      <p:to>
                                        <p:strVal val="visible"/>
                                      </p:to>
                                    </p:set>
                                    <p:animEffect transition="in" filter="wipe(left)">
                                      <p:cBhvr>
                                        <p:cTn id="36" dur="500"/>
                                        <p:tgtEl>
                                          <p:spTgt spid="460803">
                                            <p:txEl>
                                              <p:pRg st="7" end="7"/>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460803">
                                            <p:txEl>
                                              <p:pRg st="8" end="8"/>
                                            </p:txEl>
                                          </p:spTgt>
                                        </p:tgtEl>
                                        <p:attrNameLst>
                                          <p:attrName>style.visibility</p:attrName>
                                        </p:attrNameLst>
                                      </p:cBhvr>
                                      <p:to>
                                        <p:strVal val="visible"/>
                                      </p:to>
                                    </p:set>
                                    <p:animEffect transition="in" filter="wipe(left)">
                                      <p:cBhvr>
                                        <p:cTn id="40" dur="500"/>
                                        <p:tgtEl>
                                          <p:spTgt spid="460803">
                                            <p:txEl>
                                              <p:pRg st="8" end="8"/>
                                            </p:txEl>
                                          </p:spTgt>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460803">
                                            <p:txEl>
                                              <p:pRg st="9" end="9"/>
                                            </p:txEl>
                                          </p:spTgt>
                                        </p:tgtEl>
                                        <p:attrNameLst>
                                          <p:attrName>style.visibility</p:attrName>
                                        </p:attrNameLst>
                                      </p:cBhvr>
                                      <p:to>
                                        <p:strVal val="visible"/>
                                      </p:to>
                                    </p:set>
                                    <p:animEffect transition="in" filter="wipe(left)">
                                      <p:cBhvr>
                                        <p:cTn id="44" dur="500"/>
                                        <p:tgtEl>
                                          <p:spTgt spid="4608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0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6C4609F-18BA-4118-94C5-2B3E2D00DCA0}" type="slidenum">
              <a:rPr lang="en-US" altLang="en-US">
                <a:latin typeface="Arial" charset="0"/>
              </a:rPr>
              <a:pPr/>
              <a:t>32</a:t>
            </a:fld>
            <a:endParaRPr lang="en-US" altLang="en-US">
              <a:latin typeface="Arial" charset="0"/>
            </a:endParaRPr>
          </a:p>
        </p:txBody>
      </p:sp>
      <p:sp>
        <p:nvSpPr>
          <p:cNvPr id="480258" name="Rectangle 2"/>
          <p:cNvSpPr>
            <a:spLocks noGrp="1" noRot="1" noChangeArrowheads="1"/>
          </p:cNvSpPr>
          <p:nvPr>
            <p:ph type="title"/>
          </p:nvPr>
        </p:nvSpPr>
        <p:spPr/>
        <p:txBody>
          <a:bodyPr/>
          <a:lstStyle/>
          <a:p>
            <a:pPr eaLnBrk="1" hangingPunct="1">
              <a:defRPr/>
            </a:pPr>
            <a:r>
              <a:rPr lang="en-US" altLang="en-US" sz="4400" dirty="0" smtClean="0">
                <a:effectLst>
                  <a:outerShdw blurRad="38100" dist="38100" dir="2700000" algn="tl">
                    <a:srgbClr val="C0C0C0"/>
                  </a:outerShdw>
                </a:effectLst>
              </a:rPr>
              <a:t>Problems with “Three Journeys”</a:t>
            </a:r>
          </a:p>
        </p:txBody>
      </p:sp>
      <p:sp>
        <p:nvSpPr>
          <p:cNvPr id="480259" name="Rectangle 3"/>
          <p:cNvSpPr>
            <a:spLocks noGrp="1" noChangeArrowheads="1"/>
          </p:cNvSpPr>
          <p:nvPr>
            <p:ph type="body" idx="1"/>
          </p:nvPr>
        </p:nvSpPr>
        <p:spPr>
          <a:xfrm>
            <a:off x="304800" y="990600"/>
            <a:ext cx="8382000" cy="5867400"/>
          </a:xfrm>
        </p:spPr>
        <p:txBody>
          <a:bodyPr>
            <a:normAutofit/>
          </a:bodyPr>
          <a:lstStyle/>
          <a:p>
            <a:pPr eaLnBrk="1" hangingPunct="1"/>
            <a:r>
              <a:rPr lang="en-US" altLang="en-US" dirty="0" smtClean="0"/>
              <a:t>So-called 2</a:t>
            </a:r>
            <a:r>
              <a:rPr lang="en-US" altLang="en-US" baseline="30000" dirty="0" smtClean="0"/>
              <a:t>nd</a:t>
            </a:r>
            <a:r>
              <a:rPr lang="en-US" altLang="en-US" dirty="0" smtClean="0"/>
              <a:t> and 3</a:t>
            </a:r>
            <a:r>
              <a:rPr lang="en-US" altLang="en-US" baseline="30000" dirty="0" smtClean="0"/>
              <a:t>rd</a:t>
            </a:r>
            <a:r>
              <a:rPr lang="en-US" altLang="en-US" dirty="0" smtClean="0"/>
              <a:t> “journeys” are </a:t>
            </a:r>
            <a:r>
              <a:rPr lang="en-US" altLang="en-US" b="1" i="1" dirty="0" smtClean="0"/>
              <a:t>not  </a:t>
            </a:r>
            <a:r>
              <a:rPr lang="en-US" altLang="en-US" b="1" dirty="0" smtClean="0"/>
              <a:t>circle-trips</a:t>
            </a:r>
            <a:r>
              <a:rPr lang="en-US" altLang="en-US" dirty="0" smtClean="0"/>
              <a:t>, </a:t>
            </a:r>
            <a:br>
              <a:rPr lang="en-US" altLang="en-US" dirty="0" smtClean="0"/>
            </a:br>
            <a:r>
              <a:rPr lang="en-US" altLang="en-US" dirty="0" smtClean="0"/>
              <a:t>they don’t  start and end  in Syrian </a:t>
            </a:r>
            <a:r>
              <a:rPr lang="en-US" altLang="en-US" b="1" dirty="0" smtClean="0"/>
              <a:t>Antioch</a:t>
            </a:r>
            <a:r>
              <a:rPr lang="en-US" altLang="en-US" dirty="0" smtClean="0"/>
              <a:t>:</a:t>
            </a:r>
          </a:p>
          <a:p>
            <a:pPr lvl="1" eaLnBrk="1" hangingPunct="1"/>
            <a:r>
              <a:rPr lang="en-US" altLang="en-US" b="1" dirty="0" smtClean="0"/>
              <a:t>Acts 18:22-23</a:t>
            </a:r>
            <a:r>
              <a:rPr lang="en-US" altLang="en-US" dirty="0" smtClean="0"/>
              <a:t> – “Upon landing at Caesarea, he went up and greeted the church and then went down to </a:t>
            </a:r>
            <a:r>
              <a:rPr lang="en-US" altLang="en-US" b="1" dirty="0" smtClean="0"/>
              <a:t>Antioch</a:t>
            </a:r>
            <a:r>
              <a:rPr lang="en-US" altLang="en-US" dirty="0" smtClean="0"/>
              <a:t>.  </a:t>
            </a:r>
            <a:r>
              <a:rPr lang="en-US" altLang="en-US" i="1" dirty="0" smtClean="0"/>
              <a:t>After staying there some time, </a:t>
            </a:r>
            <a:r>
              <a:rPr lang="en-US" altLang="en-US" dirty="0" smtClean="0"/>
              <a:t>he left and traveled in orderly sequence through the Galatian country and Phrygia, bringing strength to all the disciples.”</a:t>
            </a:r>
            <a:endParaRPr lang="en-US" altLang="en-US" b="1" dirty="0" smtClean="0"/>
          </a:p>
          <a:p>
            <a:pPr eaLnBrk="1" hangingPunct="1">
              <a:spcBef>
                <a:spcPct val="80000"/>
              </a:spcBef>
            </a:pPr>
            <a:r>
              <a:rPr lang="en-US" altLang="en-US" sz="3000" dirty="0" smtClean="0"/>
              <a:t>Is this really the end of trip 2, and the start of trip 3?</a:t>
            </a:r>
          </a:p>
          <a:p>
            <a:pPr lvl="1" eaLnBrk="1" hangingPunct="1"/>
            <a:r>
              <a:rPr lang="en-US" altLang="en-US" sz="2600" dirty="0" smtClean="0"/>
              <a:t>NO!  It’s just a short stop while visiting his old haunts.</a:t>
            </a:r>
          </a:p>
          <a:p>
            <a:pPr lvl="1" eaLnBrk="1" hangingPunct="1"/>
            <a:r>
              <a:rPr lang="en-US" altLang="en-US" sz="2600" dirty="0" smtClean="0"/>
              <a:t>When Paul returned to Antioch, it was only for a brief visit;</a:t>
            </a:r>
            <a:br>
              <a:rPr lang="en-US" altLang="en-US" sz="2600" dirty="0" smtClean="0"/>
            </a:br>
            <a:r>
              <a:rPr lang="en-US" altLang="en-US" sz="2600" dirty="0" smtClean="0"/>
              <a:t>he no longer “belongs to” nor is “sent out” by that church.</a:t>
            </a:r>
            <a:endParaRPr lang="en-US" altLang="en-US" sz="2600" b="1" dirty="0" smtClean="0"/>
          </a:p>
        </p:txBody>
      </p:sp>
    </p:spTree>
    <p:extLst>
      <p:ext uri="{BB962C8B-B14F-4D97-AF65-F5344CB8AC3E}">
        <p14:creationId xmlns:p14="http://schemas.microsoft.com/office/powerpoint/2010/main" val="34553756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80259">
                                            <p:txEl>
                                              <p:pRg st="0" end="0"/>
                                            </p:txEl>
                                          </p:spTgt>
                                        </p:tgtEl>
                                        <p:attrNameLst>
                                          <p:attrName>style.visibility</p:attrName>
                                        </p:attrNameLst>
                                      </p:cBhvr>
                                      <p:to>
                                        <p:strVal val="visible"/>
                                      </p:to>
                                    </p:set>
                                    <p:animEffect transition="in" filter="wipe(up)">
                                      <p:cBhvr>
                                        <p:cTn id="7" dur="1000"/>
                                        <p:tgtEl>
                                          <p:spTgt spid="480259">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480259">
                                            <p:txEl>
                                              <p:pRg st="1" end="1"/>
                                            </p:txEl>
                                          </p:spTgt>
                                        </p:tgtEl>
                                        <p:attrNameLst>
                                          <p:attrName>style.visibility</p:attrName>
                                        </p:attrNameLst>
                                      </p:cBhvr>
                                      <p:to>
                                        <p:strVal val="visible"/>
                                      </p:to>
                                    </p:set>
                                    <p:animEffect transition="in" filter="wipe(up)">
                                      <p:cBhvr>
                                        <p:cTn id="11" dur="1000"/>
                                        <p:tgtEl>
                                          <p:spTgt spid="48025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80259">
                                            <p:txEl>
                                              <p:pRg st="2" end="2"/>
                                            </p:txEl>
                                          </p:spTgt>
                                        </p:tgtEl>
                                        <p:attrNameLst>
                                          <p:attrName>style.visibility</p:attrName>
                                        </p:attrNameLst>
                                      </p:cBhvr>
                                      <p:to>
                                        <p:strVal val="visible"/>
                                      </p:to>
                                    </p:set>
                                    <p:animEffect transition="in" filter="wipe(up)">
                                      <p:cBhvr>
                                        <p:cTn id="16" dur="1000"/>
                                        <p:tgtEl>
                                          <p:spTgt spid="480259">
                                            <p:txEl>
                                              <p:pRg st="2" end="2"/>
                                            </p:txEl>
                                          </p:spTgt>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480259">
                                            <p:txEl>
                                              <p:pRg st="3" end="3"/>
                                            </p:txEl>
                                          </p:spTgt>
                                        </p:tgtEl>
                                        <p:attrNameLst>
                                          <p:attrName>style.visibility</p:attrName>
                                        </p:attrNameLst>
                                      </p:cBhvr>
                                      <p:to>
                                        <p:strVal val="visible"/>
                                      </p:to>
                                    </p:set>
                                    <p:animEffect transition="in" filter="wipe(up)">
                                      <p:cBhvr>
                                        <p:cTn id="20" dur="1000"/>
                                        <p:tgtEl>
                                          <p:spTgt spid="480259">
                                            <p:txEl>
                                              <p:pRg st="3" end="3"/>
                                            </p:txEl>
                                          </p:spTgt>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480259">
                                            <p:txEl>
                                              <p:pRg st="4" end="4"/>
                                            </p:txEl>
                                          </p:spTgt>
                                        </p:tgtEl>
                                        <p:attrNameLst>
                                          <p:attrName>style.visibility</p:attrName>
                                        </p:attrNameLst>
                                      </p:cBhvr>
                                      <p:to>
                                        <p:strVal val="visible"/>
                                      </p:to>
                                    </p:set>
                                    <p:animEffect transition="in" filter="wipe(up)">
                                      <p:cBhvr>
                                        <p:cTn id="24" dur="1000"/>
                                        <p:tgtEl>
                                          <p:spTgt spid="4802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59"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F8DA03E-600F-4795-80BF-99C88AB43C14}" type="slidenum">
              <a:rPr lang="en-US" altLang="en-US">
                <a:latin typeface="Arial" charset="0"/>
              </a:rPr>
              <a:pPr/>
              <a:t>33</a:t>
            </a:fld>
            <a:endParaRPr lang="en-US" altLang="en-US">
              <a:latin typeface="Arial" charset="0"/>
            </a:endParaRPr>
          </a:p>
        </p:txBody>
      </p:sp>
      <p:sp>
        <p:nvSpPr>
          <p:cNvPr id="582658" name="Rectangle 2"/>
          <p:cNvSpPr>
            <a:spLocks noGrp="1" noRot="1" noChangeArrowheads="1"/>
          </p:cNvSpPr>
          <p:nvPr>
            <p:ph type="title"/>
          </p:nvPr>
        </p:nvSpPr>
        <p:spPr/>
        <p:txBody>
          <a:bodyPr/>
          <a:lstStyle/>
          <a:p>
            <a:pPr eaLnBrk="1" hangingPunct="1">
              <a:defRPr/>
            </a:pPr>
            <a:r>
              <a:rPr lang="en-US" altLang="en-US" sz="4400" dirty="0" smtClean="0">
                <a:effectLst>
                  <a:outerShdw blurRad="38100" dist="38100" dir="2700000" algn="tl">
                    <a:srgbClr val="C0C0C0"/>
                  </a:outerShdw>
                </a:effectLst>
              </a:rPr>
              <a:t>Problems with “Three Journeys”</a:t>
            </a:r>
          </a:p>
        </p:txBody>
      </p:sp>
      <p:sp>
        <p:nvSpPr>
          <p:cNvPr id="44036" name="Rectangle 3"/>
          <p:cNvSpPr>
            <a:spLocks noGrp="1" noChangeArrowheads="1"/>
          </p:cNvSpPr>
          <p:nvPr>
            <p:ph type="body" idx="1"/>
          </p:nvPr>
        </p:nvSpPr>
        <p:spPr/>
        <p:txBody>
          <a:bodyPr>
            <a:normAutofit/>
          </a:bodyPr>
          <a:lstStyle/>
          <a:p>
            <a:pPr eaLnBrk="1" hangingPunct="1">
              <a:lnSpc>
                <a:spcPct val="95000"/>
              </a:lnSpc>
              <a:spcBef>
                <a:spcPts val="1200"/>
              </a:spcBef>
            </a:pPr>
            <a:r>
              <a:rPr lang="en-US" altLang="en-US" sz="3100" dirty="0" smtClean="0"/>
              <a:t>Paul make a definite break with Barnabas </a:t>
            </a:r>
            <a:br>
              <a:rPr lang="en-US" altLang="en-US" sz="3100" dirty="0" smtClean="0"/>
            </a:br>
            <a:r>
              <a:rPr lang="en-US" altLang="en-US" sz="3100" dirty="0" smtClean="0"/>
              <a:t>and the Church at Antioch.  But WHY?</a:t>
            </a:r>
          </a:p>
          <a:p>
            <a:pPr lvl="1" eaLnBrk="1" hangingPunct="1">
              <a:lnSpc>
                <a:spcPct val="95000"/>
              </a:lnSpc>
              <a:spcBef>
                <a:spcPts val="1200"/>
              </a:spcBef>
            </a:pPr>
            <a:r>
              <a:rPr lang="en-US" altLang="en-US" sz="2400" b="1" dirty="0" smtClean="0"/>
              <a:t>Acts 15:39-40</a:t>
            </a:r>
            <a:r>
              <a:rPr lang="en-US" altLang="en-US" sz="2400" dirty="0" smtClean="0"/>
              <a:t> – a dispute with Barnabas about John Mark?</a:t>
            </a:r>
            <a:endParaRPr lang="en-US" altLang="en-US" sz="2400" b="1" dirty="0" smtClean="0"/>
          </a:p>
          <a:p>
            <a:pPr lvl="1" eaLnBrk="1" hangingPunct="1">
              <a:lnSpc>
                <a:spcPct val="95000"/>
              </a:lnSpc>
              <a:spcBef>
                <a:spcPts val="1200"/>
              </a:spcBef>
            </a:pPr>
            <a:r>
              <a:rPr lang="en-US" altLang="en-US" sz="2400" b="1" dirty="0" smtClean="0"/>
              <a:t>Galatians 2:11-14</a:t>
            </a:r>
            <a:r>
              <a:rPr lang="en-US" altLang="en-US" sz="2400" dirty="0" smtClean="0"/>
              <a:t> – “And when </a:t>
            </a:r>
            <a:r>
              <a:rPr lang="en-US" altLang="en-US" sz="2400" b="1" dirty="0" err="1" smtClean="0"/>
              <a:t>Kephas</a:t>
            </a:r>
            <a:r>
              <a:rPr lang="en-US" altLang="en-US" sz="2400" dirty="0" smtClean="0"/>
              <a:t> came to Antioch, </a:t>
            </a:r>
            <a:br>
              <a:rPr lang="en-US" altLang="en-US" sz="2400" dirty="0" smtClean="0"/>
            </a:br>
            <a:r>
              <a:rPr lang="en-US" altLang="en-US" sz="2400" b="1" i="1" dirty="0" smtClean="0"/>
              <a:t>I opposed him to his face </a:t>
            </a:r>
            <a:r>
              <a:rPr lang="en-US" altLang="en-US" sz="2400" dirty="0" smtClean="0"/>
              <a:t>because </a:t>
            </a:r>
            <a:r>
              <a:rPr lang="en-US" altLang="en-US" sz="2400" b="1" i="1" dirty="0" smtClean="0"/>
              <a:t>he clearly was wrong</a:t>
            </a:r>
            <a:r>
              <a:rPr lang="en-US" altLang="en-US" sz="2400" dirty="0" smtClean="0"/>
              <a:t>. </a:t>
            </a:r>
            <a:br>
              <a:rPr lang="en-US" altLang="en-US" sz="2400" dirty="0" smtClean="0"/>
            </a:br>
            <a:r>
              <a:rPr lang="en-US" altLang="en-US" sz="2400" baseline="30000" dirty="0" smtClean="0"/>
              <a:t>12 </a:t>
            </a:r>
            <a:r>
              <a:rPr lang="en-US" altLang="en-US" sz="2400" dirty="0" smtClean="0"/>
              <a:t>For, until some people came from James, he used to eat with the Gentiles; but when they came, he began to draw back and separated himself, because he was afraid of the circumcised. </a:t>
            </a:r>
            <a:br>
              <a:rPr lang="en-US" altLang="en-US" sz="2400" dirty="0" smtClean="0"/>
            </a:br>
            <a:r>
              <a:rPr lang="en-US" altLang="en-US" sz="2400" baseline="30000" dirty="0" smtClean="0"/>
              <a:t>13 </a:t>
            </a:r>
            <a:r>
              <a:rPr lang="en-US" altLang="en-US" sz="2400" dirty="0" smtClean="0"/>
              <a:t>And the rest of the Jews also acted </a:t>
            </a:r>
            <a:r>
              <a:rPr lang="en-US" altLang="en-US" sz="2400" b="1" i="1" dirty="0" smtClean="0"/>
              <a:t>hypocritically </a:t>
            </a:r>
            <a:r>
              <a:rPr lang="en-US" altLang="en-US" sz="2400" dirty="0" smtClean="0"/>
              <a:t>along with him, with the result that </a:t>
            </a:r>
            <a:r>
              <a:rPr lang="en-US" altLang="en-US" sz="2400" b="1" i="1" dirty="0" smtClean="0"/>
              <a:t>even </a:t>
            </a:r>
            <a:r>
              <a:rPr lang="en-US" altLang="en-US" sz="2400" b="1" dirty="0" smtClean="0"/>
              <a:t>Barnabas </a:t>
            </a:r>
            <a:r>
              <a:rPr lang="en-US" altLang="en-US" sz="2400" b="1" i="1" dirty="0" smtClean="0"/>
              <a:t>was carried away by their hypocrisy</a:t>
            </a:r>
            <a:r>
              <a:rPr lang="en-US" altLang="en-US" sz="2400" dirty="0" smtClean="0"/>
              <a:t>. </a:t>
            </a:r>
            <a:r>
              <a:rPr lang="en-US" altLang="en-US" sz="2400" baseline="30000" dirty="0" smtClean="0"/>
              <a:t>14 </a:t>
            </a:r>
            <a:r>
              <a:rPr lang="en-US" altLang="en-US" sz="2400" dirty="0" smtClean="0"/>
              <a:t>But when I saw that they were not on the right road in line with the truth of the gospel, I said to </a:t>
            </a:r>
            <a:r>
              <a:rPr lang="en-US" altLang="en-US" sz="2400" b="1" dirty="0" err="1" smtClean="0"/>
              <a:t>Kephas</a:t>
            </a:r>
            <a:r>
              <a:rPr lang="en-US" altLang="en-US" sz="2400" dirty="0" smtClean="0"/>
              <a:t> in front of all, ‘If you, though a Jew, are living like a Gentile and not like a Jew, how can you compel the Gentiles to live like Jews?’ ”</a:t>
            </a:r>
          </a:p>
        </p:txBody>
      </p:sp>
    </p:spTree>
    <p:extLst>
      <p:ext uri="{BB962C8B-B14F-4D97-AF65-F5344CB8AC3E}">
        <p14:creationId xmlns:p14="http://schemas.microsoft.com/office/powerpoint/2010/main" val="516805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animEffect transition="in" filter="wipe(up)">
                                      <p:cBhvr>
                                        <p:cTn id="7" dur="1000"/>
                                        <p:tgtEl>
                                          <p:spTgt spid="44036">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44036">
                                            <p:txEl>
                                              <p:pRg st="1" end="1"/>
                                            </p:txEl>
                                          </p:spTgt>
                                        </p:tgtEl>
                                        <p:attrNameLst>
                                          <p:attrName>style.visibility</p:attrName>
                                        </p:attrNameLst>
                                      </p:cBhvr>
                                      <p:to>
                                        <p:strVal val="visible"/>
                                      </p:to>
                                    </p:set>
                                    <p:animEffect transition="in" filter="wipe(up)">
                                      <p:cBhvr>
                                        <p:cTn id="11" dur="1000"/>
                                        <p:tgtEl>
                                          <p:spTgt spid="44036">
                                            <p:txEl>
                                              <p:pRg st="1" end="1"/>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44036">
                                            <p:txEl>
                                              <p:pRg st="2" end="2"/>
                                            </p:txEl>
                                          </p:spTgt>
                                        </p:tgtEl>
                                        <p:attrNameLst>
                                          <p:attrName>style.visibility</p:attrName>
                                        </p:attrNameLst>
                                      </p:cBhvr>
                                      <p:to>
                                        <p:strVal val="visible"/>
                                      </p:to>
                                    </p:set>
                                    <p:animEffect transition="in" filter="wipe(up)">
                                      <p:cBhvr>
                                        <p:cTn id="15" dur="1000"/>
                                        <p:tgtEl>
                                          <p:spTgt spid="440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2710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47D6A9C-8685-462E-A0D2-9E50D13642D3}" type="slidenum">
              <a:rPr lang="en-US" altLang="en-US">
                <a:latin typeface="Arial" charset="0"/>
              </a:rPr>
              <a:pPr/>
              <a:t>35</a:t>
            </a:fld>
            <a:endParaRPr lang="en-US" altLang="en-US">
              <a:latin typeface="Arial" charset="0"/>
            </a:endParaRPr>
          </a:p>
        </p:txBody>
      </p:sp>
      <p:sp>
        <p:nvSpPr>
          <p:cNvPr id="604162" name="Rectangle 2"/>
          <p:cNvSpPr>
            <a:spLocks noGrp="1" noRot="1" noChangeArrowheads="1"/>
          </p:cNvSpPr>
          <p:nvPr>
            <p:ph type="title"/>
          </p:nvPr>
        </p:nvSpPr>
        <p:spPr/>
        <p:txBody>
          <a:bodyPr/>
          <a:lstStyle/>
          <a:p>
            <a:pPr eaLnBrk="1" hangingPunct="1">
              <a:defRPr/>
            </a:pPr>
            <a:r>
              <a:rPr lang="en-US" altLang="en-US" sz="4400" dirty="0" smtClean="0"/>
              <a:t>Corrections to the Traditional View</a:t>
            </a:r>
          </a:p>
        </p:txBody>
      </p:sp>
      <p:sp>
        <p:nvSpPr>
          <p:cNvPr id="604163" name="Rectangle 3"/>
          <p:cNvSpPr>
            <a:spLocks noGrp="1" noChangeArrowheads="1"/>
          </p:cNvSpPr>
          <p:nvPr>
            <p:ph type="body" idx="1"/>
          </p:nvPr>
        </p:nvSpPr>
        <p:spPr>
          <a:xfrm>
            <a:off x="304800" y="1447800"/>
            <a:ext cx="8305800" cy="5410200"/>
          </a:xfrm>
        </p:spPr>
        <p:txBody>
          <a:bodyPr/>
          <a:lstStyle/>
          <a:p>
            <a:pPr indent="-342900" eaLnBrk="1" hangingPunct="1">
              <a:spcBef>
                <a:spcPts val="3000"/>
              </a:spcBef>
              <a:buSzPct val="80000"/>
              <a:buFont typeface="+mj-lt"/>
              <a:buAutoNum type="arabicPeriod"/>
            </a:pPr>
            <a:r>
              <a:rPr lang="en-US" altLang="en-US" dirty="0" smtClean="0"/>
              <a:t>Paul’s first “missionary” work was as </a:t>
            </a:r>
            <a:r>
              <a:rPr lang="en-US" altLang="en-US" i="1" dirty="0" smtClean="0"/>
              <a:t>assistant </a:t>
            </a:r>
            <a:br>
              <a:rPr lang="en-US" altLang="en-US" i="1" dirty="0" smtClean="0"/>
            </a:br>
            <a:r>
              <a:rPr lang="en-US" altLang="en-US" i="1" dirty="0" smtClean="0"/>
              <a:t>to Barnabas</a:t>
            </a:r>
            <a:r>
              <a:rPr lang="en-US" altLang="en-US" dirty="0" smtClean="0"/>
              <a:t>, to </a:t>
            </a:r>
            <a:r>
              <a:rPr lang="en-US" altLang="en-US" b="1" dirty="0" smtClean="0"/>
              <a:t>Cyprus</a:t>
            </a:r>
            <a:r>
              <a:rPr lang="en-US" altLang="en-US" dirty="0" smtClean="0"/>
              <a:t> &amp; </a:t>
            </a:r>
            <a:r>
              <a:rPr lang="en-US" altLang="en-US" b="1" dirty="0" smtClean="0"/>
              <a:t>south-central Turkey</a:t>
            </a:r>
            <a:r>
              <a:rPr lang="en-US" altLang="en-US" dirty="0" smtClean="0"/>
              <a:t>.</a:t>
            </a:r>
          </a:p>
          <a:p>
            <a:pPr indent="-342900" eaLnBrk="1" hangingPunct="1">
              <a:spcBef>
                <a:spcPts val="3000"/>
              </a:spcBef>
              <a:buSzPct val="80000"/>
              <a:buFont typeface="+mj-lt"/>
              <a:buAutoNum type="arabicPeriod"/>
            </a:pPr>
            <a:r>
              <a:rPr lang="en-US" altLang="en-US" dirty="0" smtClean="0"/>
              <a:t>After leaving Antioch, Paul and new companions  spend </a:t>
            </a:r>
            <a:r>
              <a:rPr lang="en-US" altLang="en-US" u="sng" dirty="0" smtClean="0"/>
              <a:t>several years</a:t>
            </a:r>
            <a:r>
              <a:rPr lang="en-US" altLang="en-US" dirty="0" smtClean="0"/>
              <a:t> preaching and establishing Churches in </a:t>
            </a:r>
            <a:r>
              <a:rPr lang="en-US" altLang="en-US" b="1" dirty="0" smtClean="0"/>
              <a:t>Macedonia</a:t>
            </a:r>
            <a:r>
              <a:rPr lang="en-US" altLang="en-US" dirty="0" smtClean="0"/>
              <a:t> &amp; </a:t>
            </a:r>
            <a:r>
              <a:rPr lang="en-US" altLang="en-US" b="1" dirty="0" smtClean="0"/>
              <a:t>Achaia</a:t>
            </a:r>
            <a:r>
              <a:rPr lang="en-US" altLang="en-US" dirty="0" smtClean="0"/>
              <a:t>, esp. in </a:t>
            </a:r>
            <a:r>
              <a:rPr lang="en-US" altLang="en-US" sz="3600" b="1" u="dbl" dirty="0" smtClean="0"/>
              <a:t>Corinth</a:t>
            </a:r>
            <a:r>
              <a:rPr lang="en-US" altLang="en-US" dirty="0" smtClean="0"/>
              <a:t>.</a:t>
            </a:r>
          </a:p>
          <a:p>
            <a:pPr indent="-342900" eaLnBrk="1" hangingPunct="1">
              <a:spcBef>
                <a:spcPts val="3000"/>
              </a:spcBef>
              <a:buSzPct val="80000"/>
              <a:buFont typeface="+mj-lt"/>
              <a:buAutoNum type="arabicPeriod"/>
            </a:pPr>
            <a:r>
              <a:rPr lang="en-US" altLang="en-US" dirty="0" smtClean="0"/>
              <a:t>A few years later, they leave Corinth and make </a:t>
            </a:r>
            <a:r>
              <a:rPr lang="en-US" altLang="en-US" sz="3600" b="1" u="dbl" dirty="0" smtClean="0"/>
              <a:t>Ephesus</a:t>
            </a:r>
            <a:r>
              <a:rPr lang="en-US" altLang="en-US" dirty="0" smtClean="0"/>
              <a:t>, in </a:t>
            </a:r>
            <a:r>
              <a:rPr lang="en-US" altLang="en-US" b="1" dirty="0" smtClean="0"/>
              <a:t>Asia Minor</a:t>
            </a:r>
            <a:r>
              <a:rPr lang="en-US" altLang="en-US" dirty="0" smtClean="0"/>
              <a:t>, the main base of their missionary operations for </a:t>
            </a:r>
            <a:r>
              <a:rPr lang="en-US" altLang="en-US" u="sng" dirty="0" smtClean="0"/>
              <a:t>several more years</a:t>
            </a:r>
            <a:r>
              <a:rPr lang="en-US" altLang="en-US" dirty="0" smtClean="0"/>
              <a:t>.</a:t>
            </a:r>
          </a:p>
        </p:txBody>
      </p:sp>
    </p:spTree>
    <p:extLst>
      <p:ext uri="{BB962C8B-B14F-4D97-AF65-F5344CB8AC3E}">
        <p14:creationId xmlns:p14="http://schemas.microsoft.com/office/powerpoint/2010/main" val="20436600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04163">
                                            <p:txEl>
                                              <p:pRg st="0" end="0"/>
                                            </p:txEl>
                                          </p:spTgt>
                                        </p:tgtEl>
                                        <p:attrNameLst>
                                          <p:attrName>style.visibility</p:attrName>
                                        </p:attrNameLst>
                                      </p:cBhvr>
                                      <p:to>
                                        <p:strVal val="visible"/>
                                      </p:to>
                                    </p:set>
                                    <p:animEffect transition="in" filter="randombar(horizontal)">
                                      <p:cBhvr>
                                        <p:cTn id="7" dur="500"/>
                                        <p:tgtEl>
                                          <p:spTgt spid="604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04163">
                                            <p:txEl>
                                              <p:pRg st="1" end="1"/>
                                            </p:txEl>
                                          </p:spTgt>
                                        </p:tgtEl>
                                        <p:attrNameLst>
                                          <p:attrName>style.visibility</p:attrName>
                                        </p:attrNameLst>
                                      </p:cBhvr>
                                      <p:to>
                                        <p:strVal val="visible"/>
                                      </p:to>
                                    </p:set>
                                    <p:animEffect transition="in" filter="randombar(horizontal)">
                                      <p:cBhvr>
                                        <p:cTn id="12" dur="500"/>
                                        <p:tgtEl>
                                          <p:spTgt spid="6041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04163">
                                            <p:txEl>
                                              <p:pRg st="2" end="2"/>
                                            </p:txEl>
                                          </p:spTgt>
                                        </p:tgtEl>
                                        <p:attrNameLst>
                                          <p:attrName>style.visibility</p:attrName>
                                        </p:attrNameLst>
                                      </p:cBhvr>
                                      <p:to>
                                        <p:strVal val="visible"/>
                                      </p:to>
                                    </p:set>
                                    <p:animEffect transition="in" filter="randombar(horizontal)">
                                      <p:cBhvr>
                                        <p:cTn id="17" dur="500"/>
                                        <p:tgtEl>
                                          <p:spTgt spid="6041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5EC7F21-5EBA-4A22-A229-69C109C14571}" type="slidenum">
              <a:rPr lang="en-US" altLang="en-US">
                <a:latin typeface="Arial" charset="0"/>
              </a:rPr>
              <a:pPr/>
              <a:t>36</a:t>
            </a:fld>
            <a:endParaRPr lang="en-US" altLang="en-US">
              <a:latin typeface="Arial" charset="0"/>
            </a:endParaRPr>
          </a:p>
        </p:txBody>
      </p:sp>
      <p:pic>
        <p:nvPicPr>
          <p:cNvPr id="46083" name="Picture 2" descr="Map-5X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299" name="Rectangle 3"/>
          <p:cNvSpPr>
            <a:spLocks noGrp="1" noRot="1" noChangeArrowheads="1"/>
          </p:cNvSpPr>
          <p:nvPr>
            <p:ph type="title" idx="4294967295"/>
          </p:nvPr>
        </p:nvSpPr>
        <p:spPr>
          <a:xfrm>
            <a:off x="304800" y="0"/>
            <a:ext cx="8305800" cy="609600"/>
          </a:xfrm>
        </p:spPr>
        <p:txBody>
          <a:bodyPr/>
          <a:lstStyle/>
          <a:p>
            <a:pPr eaLnBrk="1" hangingPunct="1">
              <a:defRPr/>
            </a:pPr>
            <a:r>
              <a:rPr lang="en-US" altLang="en-US" sz="4000" dirty="0" smtClean="0">
                <a:solidFill>
                  <a:schemeClr val="accent1"/>
                </a:solidFill>
              </a:rPr>
              <a:t>Paul leaves Antioch, settles in Corinth</a:t>
            </a:r>
          </a:p>
        </p:txBody>
      </p:sp>
    </p:spTree>
    <p:extLst>
      <p:ext uri="{BB962C8B-B14F-4D97-AF65-F5344CB8AC3E}">
        <p14:creationId xmlns:p14="http://schemas.microsoft.com/office/powerpoint/2010/main" val="3725477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E2B2814-A2A0-4166-9AD3-E8A3290DD267}" type="slidenum">
              <a:rPr lang="en-US" altLang="en-US">
                <a:latin typeface="Arial" charset="0"/>
              </a:rPr>
              <a:pPr/>
              <a:t>37</a:t>
            </a:fld>
            <a:endParaRPr lang="en-US" altLang="en-US">
              <a:latin typeface="Arial" charset="0"/>
            </a:endParaRPr>
          </a:p>
        </p:txBody>
      </p:sp>
      <p:pic>
        <p:nvPicPr>
          <p:cNvPr id="47107" name="Picture 2" descr="Map-5X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33400"/>
            <a:ext cx="9144000" cy="634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23" name="Rectangle 3"/>
          <p:cNvSpPr>
            <a:spLocks noGrp="1" noRot="1" noChangeArrowheads="1"/>
          </p:cNvSpPr>
          <p:nvPr>
            <p:ph type="title" idx="4294967295"/>
          </p:nvPr>
        </p:nvSpPr>
        <p:spPr>
          <a:xfrm>
            <a:off x="304800" y="0"/>
            <a:ext cx="8305800" cy="533400"/>
          </a:xfrm>
        </p:spPr>
        <p:txBody>
          <a:bodyPr/>
          <a:lstStyle/>
          <a:p>
            <a:pPr eaLnBrk="1" hangingPunct="1">
              <a:defRPr/>
            </a:pPr>
            <a:r>
              <a:rPr lang="en-US" altLang="en-US" sz="4000" dirty="0" smtClean="0">
                <a:solidFill>
                  <a:schemeClr val="accent1"/>
                </a:solidFill>
              </a:rPr>
              <a:t>Paul moves from Corinth to Ephesus</a:t>
            </a:r>
          </a:p>
        </p:txBody>
      </p:sp>
    </p:spTree>
    <p:extLst>
      <p:ext uri="{BB962C8B-B14F-4D97-AF65-F5344CB8AC3E}">
        <p14:creationId xmlns:p14="http://schemas.microsoft.com/office/powerpoint/2010/main" val="4026748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339FD11-553E-449E-9E6A-8708A34F7370}" type="slidenum">
              <a:rPr lang="en-US" altLang="en-US">
                <a:latin typeface="Arial" charset="0"/>
              </a:rPr>
              <a:pPr/>
              <a:t>38</a:t>
            </a:fld>
            <a:endParaRPr lang="en-US" altLang="en-US">
              <a:latin typeface="Arial" charset="0"/>
            </a:endParaRPr>
          </a:p>
        </p:txBody>
      </p:sp>
      <p:pic>
        <p:nvPicPr>
          <p:cNvPr id="48131" name="Picture 2" descr="Map-5X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347" name="Rectangle 3"/>
          <p:cNvSpPr>
            <a:spLocks noGrp="1" noRot="1" noChangeArrowheads="1"/>
          </p:cNvSpPr>
          <p:nvPr>
            <p:ph type="title" idx="4294967295"/>
          </p:nvPr>
        </p:nvSpPr>
        <p:spPr>
          <a:xfrm>
            <a:off x="304800" y="0"/>
            <a:ext cx="8305800" cy="533400"/>
          </a:xfrm>
        </p:spPr>
        <p:txBody>
          <a:bodyPr/>
          <a:lstStyle/>
          <a:p>
            <a:pPr eaLnBrk="1" hangingPunct="1">
              <a:defRPr/>
            </a:pPr>
            <a:r>
              <a:rPr lang="en-US" altLang="en-US" sz="4000" dirty="0" smtClean="0">
                <a:solidFill>
                  <a:schemeClr val="accent1"/>
                </a:solidFill>
              </a:rPr>
              <a:t>Paul prepares to visit Jerusalem</a:t>
            </a:r>
          </a:p>
        </p:txBody>
      </p:sp>
    </p:spTree>
    <p:extLst>
      <p:ext uri="{BB962C8B-B14F-4D97-AF65-F5344CB8AC3E}">
        <p14:creationId xmlns:p14="http://schemas.microsoft.com/office/powerpoint/2010/main" val="4211548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AC9557D-FF10-4993-99AF-AD98DC6C7DAD}" type="slidenum">
              <a:rPr lang="en-US" altLang="en-US">
                <a:latin typeface="Arial" charset="0"/>
              </a:rPr>
              <a:pPr/>
              <a:t>39</a:t>
            </a:fld>
            <a:endParaRPr lang="en-US" altLang="en-US">
              <a:latin typeface="Arial" charset="0"/>
            </a:endParaRPr>
          </a:p>
        </p:txBody>
      </p:sp>
      <p:sp>
        <p:nvSpPr>
          <p:cNvPr id="474114" name="Rectangle 2"/>
          <p:cNvSpPr>
            <a:spLocks noGrp="1" noRot="1" noChangeArrowheads="1"/>
          </p:cNvSpPr>
          <p:nvPr>
            <p:ph type="title"/>
          </p:nvPr>
        </p:nvSpPr>
        <p:spPr/>
        <p:txBody>
          <a:bodyPr/>
          <a:lstStyle/>
          <a:p>
            <a:pPr eaLnBrk="1" hangingPunct="1">
              <a:defRPr/>
            </a:pPr>
            <a:r>
              <a:rPr lang="en-US" altLang="en-US" sz="4400" dirty="0" smtClean="0"/>
              <a:t>Five Main Phases of Paul's Life</a:t>
            </a:r>
          </a:p>
        </p:txBody>
      </p:sp>
      <p:sp>
        <p:nvSpPr>
          <p:cNvPr id="474115" name="Rectangle 3"/>
          <p:cNvSpPr>
            <a:spLocks noGrp="1" noChangeArrowheads="1"/>
          </p:cNvSpPr>
          <p:nvPr>
            <p:ph type="body" idx="1"/>
          </p:nvPr>
        </p:nvSpPr>
        <p:spPr>
          <a:xfrm>
            <a:off x="304800" y="990600"/>
            <a:ext cx="8839200" cy="5867400"/>
          </a:xfrm>
        </p:spPr>
        <p:txBody>
          <a:bodyPr/>
          <a:lstStyle/>
          <a:p>
            <a:pPr marL="463550" indent="-463550" eaLnBrk="1" hangingPunct="1">
              <a:buFont typeface="Wingdings" pitchFamily="2" charset="2"/>
              <a:buNone/>
            </a:pPr>
            <a:r>
              <a:rPr lang="en-US" altLang="en-US" sz="3000" b="1" dirty="0" smtClean="0"/>
              <a:t>0)</a:t>
            </a:r>
            <a:r>
              <a:rPr lang="en-US" altLang="en-US" sz="3000" dirty="0" smtClean="0"/>
              <a:t> </a:t>
            </a:r>
            <a:r>
              <a:rPr lang="en-US" altLang="en-US" sz="3000" b="1" dirty="0" smtClean="0"/>
              <a:t>Pre-Christian Phase</a:t>
            </a:r>
            <a:r>
              <a:rPr lang="en-US" altLang="en-US" sz="3000" dirty="0" smtClean="0"/>
              <a:t> (ca. AD 10–35)</a:t>
            </a:r>
          </a:p>
          <a:p>
            <a:pPr marL="463550" indent="-463550" eaLnBrk="1" hangingPunct="1">
              <a:buFont typeface="Wingdings" pitchFamily="2" charset="2"/>
              <a:buNone/>
            </a:pPr>
            <a:r>
              <a:rPr lang="en-US" altLang="en-US" sz="3000" b="1" dirty="0" smtClean="0"/>
              <a:t>1)</a:t>
            </a:r>
            <a:r>
              <a:rPr lang="en-US" altLang="en-US" sz="3000" dirty="0" smtClean="0"/>
              <a:t> </a:t>
            </a:r>
            <a:r>
              <a:rPr lang="en-US" altLang="en-US" sz="3000" b="1" dirty="0" smtClean="0"/>
              <a:t>Paul’s New Christian Life: </a:t>
            </a:r>
            <a:br>
              <a:rPr lang="en-US" altLang="en-US" sz="3000" b="1" dirty="0" smtClean="0"/>
            </a:br>
            <a:r>
              <a:rPr lang="en-US" altLang="en-US" sz="3000" dirty="0" smtClean="0"/>
              <a:t>in the EAST (ca. AD 35–49)</a:t>
            </a:r>
          </a:p>
          <a:p>
            <a:pPr marL="463550" indent="-463550" eaLnBrk="1" hangingPunct="1">
              <a:buFont typeface="Wingdings" pitchFamily="2" charset="2"/>
              <a:buNone/>
            </a:pPr>
            <a:r>
              <a:rPr lang="en-US" altLang="en-US" sz="3000" b="1" dirty="0" smtClean="0"/>
              <a:t>2)</a:t>
            </a:r>
            <a:r>
              <a:rPr lang="en-US" altLang="en-US" sz="3000" dirty="0" smtClean="0"/>
              <a:t> </a:t>
            </a:r>
            <a:r>
              <a:rPr lang="en-US" altLang="en-US" sz="3000" b="1" dirty="0" smtClean="0"/>
              <a:t>Early Independent Missionary Phase: </a:t>
            </a:r>
            <a:br>
              <a:rPr lang="en-US" altLang="en-US" sz="3000" b="1" dirty="0" smtClean="0"/>
            </a:br>
            <a:r>
              <a:rPr lang="en-US" altLang="en-US" sz="3000" dirty="0" smtClean="0"/>
              <a:t>in MACEDONIA &amp; ACHAIA (ca. AD 50–52) </a:t>
            </a:r>
          </a:p>
          <a:p>
            <a:pPr marL="463550" indent="-463550" eaLnBrk="1" hangingPunct="1">
              <a:buFont typeface="Wingdings" pitchFamily="2" charset="2"/>
              <a:buNone/>
            </a:pPr>
            <a:r>
              <a:rPr lang="en-US" altLang="en-US" sz="3000" b="1" dirty="0" smtClean="0"/>
              <a:t>3)</a:t>
            </a:r>
            <a:r>
              <a:rPr lang="en-US" altLang="en-US" sz="3000" dirty="0" smtClean="0"/>
              <a:t> </a:t>
            </a:r>
            <a:r>
              <a:rPr lang="en-US" altLang="en-US" sz="3000" b="1" dirty="0" smtClean="0"/>
              <a:t>Mature Missionary Leadership Phase: </a:t>
            </a:r>
            <a:br>
              <a:rPr lang="en-US" altLang="en-US" sz="3000" b="1" dirty="0" smtClean="0"/>
            </a:br>
            <a:r>
              <a:rPr lang="en-US" altLang="en-US" sz="3000" dirty="0" smtClean="0"/>
              <a:t>in ASIA (Minor) (ca. AD 53–57) </a:t>
            </a:r>
          </a:p>
          <a:p>
            <a:pPr marL="463550" indent="-463550" eaLnBrk="1" hangingPunct="1">
              <a:buFont typeface="Wingdings" pitchFamily="2" charset="2"/>
              <a:buNone/>
            </a:pPr>
            <a:r>
              <a:rPr lang="en-US" altLang="en-US" sz="3000" b="1" dirty="0" smtClean="0"/>
              <a:t>4)</a:t>
            </a:r>
            <a:r>
              <a:rPr lang="en-US" altLang="en-US" sz="3000" dirty="0" smtClean="0"/>
              <a:t> </a:t>
            </a:r>
            <a:r>
              <a:rPr lang="en-US" altLang="en-US" sz="3000" b="1" dirty="0" smtClean="0"/>
              <a:t>Final Missionary Travel Phase: </a:t>
            </a:r>
            <a:br>
              <a:rPr lang="en-US" altLang="en-US" sz="3000" b="1" dirty="0" smtClean="0"/>
            </a:br>
            <a:r>
              <a:rPr lang="en-US" altLang="en-US" sz="3000" dirty="0" smtClean="0"/>
              <a:t>plans to go further WEST (ca. AD 58–62/64)</a:t>
            </a:r>
          </a:p>
          <a:p>
            <a:pPr marL="463550" indent="-463550" eaLnBrk="1" hangingPunct="1">
              <a:buFont typeface="Wingdings" pitchFamily="2" charset="2"/>
              <a:buNone/>
            </a:pPr>
            <a:r>
              <a:rPr lang="en-US" altLang="en-US" sz="3000" b="1" dirty="0" smtClean="0"/>
              <a:t>X)</a:t>
            </a:r>
            <a:r>
              <a:rPr lang="en-US" altLang="en-US" sz="3000" dirty="0" smtClean="0"/>
              <a:t> </a:t>
            </a:r>
            <a:r>
              <a:rPr lang="en-US" altLang="en-US" sz="3000" b="1" dirty="0" smtClean="0"/>
              <a:t>After Paul’s Death: his legacy continues </a:t>
            </a:r>
            <a:br>
              <a:rPr lang="en-US" altLang="en-US" sz="3000" b="1" dirty="0" smtClean="0"/>
            </a:br>
            <a:r>
              <a:rPr lang="en-US" altLang="en-US" sz="3000" dirty="0" smtClean="0"/>
              <a:t>(AD 60's - 90's and beyond)</a:t>
            </a:r>
          </a:p>
        </p:txBody>
      </p:sp>
    </p:spTree>
    <p:extLst>
      <p:ext uri="{BB962C8B-B14F-4D97-AF65-F5344CB8AC3E}">
        <p14:creationId xmlns:p14="http://schemas.microsoft.com/office/powerpoint/2010/main" val="452706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74115">
                                            <p:txEl>
                                              <p:pRg st="0" end="0"/>
                                            </p:txEl>
                                          </p:spTgt>
                                        </p:tgtEl>
                                        <p:attrNameLst>
                                          <p:attrName>style.visibility</p:attrName>
                                        </p:attrNameLst>
                                      </p:cBhvr>
                                      <p:to>
                                        <p:strVal val="visible"/>
                                      </p:to>
                                    </p:set>
                                    <p:animEffect transition="in" filter="fade">
                                      <p:cBhvr>
                                        <p:cTn id="7" dur="1000"/>
                                        <p:tgtEl>
                                          <p:spTgt spid="474115">
                                            <p:txEl>
                                              <p:pRg st="0" end="0"/>
                                            </p:txEl>
                                          </p:spTgt>
                                        </p:tgtEl>
                                      </p:cBhvr>
                                    </p:animEffect>
                                    <p:anim calcmode="lin" valueType="num">
                                      <p:cBhvr>
                                        <p:cTn id="8" dur="1000" fill="hold"/>
                                        <p:tgtEl>
                                          <p:spTgt spid="4741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4115">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with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74115">
                                            <p:txEl>
                                              <p:pRg st="1" end="1"/>
                                            </p:txEl>
                                          </p:spTgt>
                                        </p:tgtEl>
                                        <p:attrNameLst>
                                          <p:attrName>style.visibility</p:attrName>
                                        </p:attrNameLst>
                                      </p:cBhvr>
                                      <p:to>
                                        <p:strVal val="visible"/>
                                      </p:to>
                                    </p:set>
                                    <p:animEffect transition="in" filter="fade">
                                      <p:cBhvr>
                                        <p:cTn id="13" dur="1000"/>
                                        <p:tgtEl>
                                          <p:spTgt spid="474115">
                                            <p:txEl>
                                              <p:pRg st="1" end="1"/>
                                            </p:txEl>
                                          </p:spTgt>
                                        </p:tgtEl>
                                      </p:cBhvr>
                                    </p:animEffect>
                                    <p:anim calcmode="lin" valueType="num">
                                      <p:cBhvr>
                                        <p:cTn id="14" dur="1000" fill="hold"/>
                                        <p:tgtEl>
                                          <p:spTgt spid="47411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74115">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with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74115">
                                            <p:txEl>
                                              <p:pRg st="2" end="2"/>
                                            </p:txEl>
                                          </p:spTgt>
                                        </p:tgtEl>
                                        <p:attrNameLst>
                                          <p:attrName>style.visibility</p:attrName>
                                        </p:attrNameLst>
                                      </p:cBhvr>
                                      <p:to>
                                        <p:strVal val="visible"/>
                                      </p:to>
                                    </p:set>
                                    <p:animEffect transition="in" filter="fade">
                                      <p:cBhvr>
                                        <p:cTn id="19" dur="1000"/>
                                        <p:tgtEl>
                                          <p:spTgt spid="474115">
                                            <p:txEl>
                                              <p:pRg st="2" end="2"/>
                                            </p:txEl>
                                          </p:spTgt>
                                        </p:tgtEl>
                                      </p:cBhvr>
                                    </p:animEffect>
                                    <p:anim calcmode="lin" valueType="num">
                                      <p:cBhvr>
                                        <p:cTn id="20" dur="1000" fill="hold"/>
                                        <p:tgtEl>
                                          <p:spTgt spid="47411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74115">
                                            <p:txEl>
                                              <p:pRg st="2" end="2"/>
                                            </p:txEl>
                                          </p:spTgt>
                                        </p:tgtEl>
                                        <p:attrNameLst>
                                          <p:attrName>ppt_y</p:attrName>
                                        </p:attrNameLst>
                                      </p:cBhvr>
                                      <p:tavLst>
                                        <p:tav tm="0">
                                          <p:val>
                                            <p:strVal val="#ppt_y+.1"/>
                                          </p:val>
                                        </p:tav>
                                        <p:tav tm="100000">
                                          <p:val>
                                            <p:strVal val="#ppt_y"/>
                                          </p:val>
                                        </p:tav>
                                      </p:tavLst>
                                    </p:anim>
                                  </p:childTnLst>
                                </p:cTn>
                              </p:par>
                            </p:childTnLst>
                          </p:cTn>
                        </p:par>
                        <p:par>
                          <p:cTn id="22" fill="hold" nodeType="with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74115">
                                            <p:txEl>
                                              <p:pRg st="3" end="3"/>
                                            </p:txEl>
                                          </p:spTgt>
                                        </p:tgtEl>
                                        <p:attrNameLst>
                                          <p:attrName>style.visibility</p:attrName>
                                        </p:attrNameLst>
                                      </p:cBhvr>
                                      <p:to>
                                        <p:strVal val="visible"/>
                                      </p:to>
                                    </p:set>
                                    <p:animEffect transition="in" filter="fade">
                                      <p:cBhvr>
                                        <p:cTn id="25" dur="1000"/>
                                        <p:tgtEl>
                                          <p:spTgt spid="474115">
                                            <p:txEl>
                                              <p:pRg st="3" end="3"/>
                                            </p:txEl>
                                          </p:spTgt>
                                        </p:tgtEl>
                                      </p:cBhvr>
                                    </p:animEffect>
                                    <p:anim calcmode="lin" valueType="num">
                                      <p:cBhvr>
                                        <p:cTn id="26" dur="1000" fill="hold"/>
                                        <p:tgtEl>
                                          <p:spTgt spid="474115">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474115">
                                            <p:txEl>
                                              <p:pRg st="3" end="3"/>
                                            </p:txEl>
                                          </p:spTgt>
                                        </p:tgtEl>
                                        <p:attrNameLst>
                                          <p:attrName>ppt_y</p:attrName>
                                        </p:attrNameLst>
                                      </p:cBhvr>
                                      <p:tavLst>
                                        <p:tav tm="0">
                                          <p:val>
                                            <p:strVal val="#ppt_y+.1"/>
                                          </p:val>
                                        </p:tav>
                                        <p:tav tm="100000">
                                          <p:val>
                                            <p:strVal val="#ppt_y"/>
                                          </p:val>
                                        </p:tav>
                                      </p:tavLst>
                                    </p:anim>
                                  </p:childTnLst>
                                </p:cTn>
                              </p:par>
                            </p:childTnLst>
                          </p:cTn>
                        </p:par>
                        <p:par>
                          <p:cTn id="28" fill="hold" nodeType="withGroup">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74115">
                                            <p:txEl>
                                              <p:pRg st="4" end="4"/>
                                            </p:txEl>
                                          </p:spTgt>
                                        </p:tgtEl>
                                        <p:attrNameLst>
                                          <p:attrName>style.visibility</p:attrName>
                                        </p:attrNameLst>
                                      </p:cBhvr>
                                      <p:to>
                                        <p:strVal val="visible"/>
                                      </p:to>
                                    </p:set>
                                    <p:animEffect transition="in" filter="fade">
                                      <p:cBhvr>
                                        <p:cTn id="31" dur="1000"/>
                                        <p:tgtEl>
                                          <p:spTgt spid="474115">
                                            <p:txEl>
                                              <p:pRg st="4" end="4"/>
                                            </p:txEl>
                                          </p:spTgt>
                                        </p:tgtEl>
                                      </p:cBhvr>
                                    </p:animEffect>
                                    <p:anim calcmode="lin" valueType="num">
                                      <p:cBhvr>
                                        <p:cTn id="32" dur="1000" fill="hold"/>
                                        <p:tgtEl>
                                          <p:spTgt spid="47411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474115">
                                            <p:txEl>
                                              <p:pRg st="4" end="4"/>
                                            </p:txEl>
                                          </p:spTgt>
                                        </p:tgtEl>
                                        <p:attrNameLst>
                                          <p:attrName>ppt_y</p:attrName>
                                        </p:attrNameLst>
                                      </p:cBhvr>
                                      <p:tavLst>
                                        <p:tav tm="0">
                                          <p:val>
                                            <p:strVal val="#ppt_y+.1"/>
                                          </p:val>
                                        </p:tav>
                                        <p:tav tm="100000">
                                          <p:val>
                                            <p:strVal val="#ppt_y"/>
                                          </p:val>
                                        </p:tav>
                                      </p:tavLst>
                                    </p:anim>
                                  </p:childTnLst>
                                </p:cTn>
                              </p:par>
                            </p:childTnLst>
                          </p:cTn>
                        </p:par>
                        <p:par>
                          <p:cTn id="34" fill="hold" nodeType="withGroup">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474115">
                                            <p:txEl>
                                              <p:pRg st="5" end="5"/>
                                            </p:txEl>
                                          </p:spTgt>
                                        </p:tgtEl>
                                        <p:attrNameLst>
                                          <p:attrName>style.visibility</p:attrName>
                                        </p:attrNameLst>
                                      </p:cBhvr>
                                      <p:to>
                                        <p:strVal val="visible"/>
                                      </p:to>
                                    </p:set>
                                    <p:animEffect transition="in" filter="fade">
                                      <p:cBhvr>
                                        <p:cTn id="37" dur="1000"/>
                                        <p:tgtEl>
                                          <p:spTgt spid="474115">
                                            <p:txEl>
                                              <p:pRg st="5" end="5"/>
                                            </p:txEl>
                                          </p:spTgt>
                                        </p:tgtEl>
                                      </p:cBhvr>
                                    </p:animEffect>
                                    <p:anim calcmode="lin" valueType="num">
                                      <p:cBhvr>
                                        <p:cTn id="38" dur="1000" fill="hold"/>
                                        <p:tgtEl>
                                          <p:spTgt spid="474115">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4741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5"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Slide Number Placeholder 1"/>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8722C88-6801-4B47-A710-0635C34BAF4A}" type="slidenum">
              <a:rPr lang="en-US" altLang="en-US">
                <a:latin typeface="Arial" charset="0"/>
              </a:rPr>
              <a:pPr/>
              <a:t>40</a:t>
            </a:fld>
            <a:endParaRPr lang="en-US" altLang="en-US">
              <a:latin typeface="Arial" charset="0"/>
            </a:endParaRPr>
          </a:p>
        </p:txBody>
      </p:sp>
      <p:pic>
        <p:nvPicPr>
          <p:cNvPr id="50179" name="Picture 2" descr="Map-5X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3340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395" name="Rectangle 3"/>
          <p:cNvSpPr>
            <a:spLocks noGrp="1" noRot="1" noChangeArrowheads="1"/>
          </p:cNvSpPr>
          <p:nvPr>
            <p:ph type="title" idx="4294967295"/>
          </p:nvPr>
        </p:nvSpPr>
        <p:spPr>
          <a:xfrm>
            <a:off x="304800" y="0"/>
            <a:ext cx="8305800" cy="533400"/>
          </a:xfrm>
        </p:spPr>
        <p:txBody>
          <a:bodyPr/>
          <a:lstStyle/>
          <a:p>
            <a:pPr algn="ctr" eaLnBrk="1" hangingPunct="1">
              <a:defRPr/>
            </a:pPr>
            <a:r>
              <a:rPr lang="en-US" altLang="en-US" sz="4000" dirty="0" smtClean="0">
                <a:solidFill>
                  <a:schemeClr val="accent1"/>
                </a:solidFill>
              </a:rPr>
              <a:t>Main Phases of Paul's Life</a:t>
            </a:r>
          </a:p>
        </p:txBody>
      </p:sp>
    </p:spTree>
    <p:extLst>
      <p:ext uri="{BB962C8B-B14F-4D97-AF65-F5344CB8AC3E}">
        <p14:creationId xmlns:p14="http://schemas.microsoft.com/office/powerpoint/2010/main" val="2594206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2851774-C930-4EB6-BE1E-45AEB3C6C51F}" type="slidenum">
              <a:rPr lang="en-US" altLang="en-US">
                <a:latin typeface="Arial" charset="0"/>
              </a:rPr>
              <a:pPr/>
              <a:t>41</a:t>
            </a:fld>
            <a:endParaRPr lang="en-US" altLang="en-US">
              <a:latin typeface="Arial" charset="0"/>
            </a:endParaRPr>
          </a:p>
        </p:txBody>
      </p:sp>
      <p:sp>
        <p:nvSpPr>
          <p:cNvPr id="475138" name="Rectangle 2"/>
          <p:cNvSpPr>
            <a:spLocks noGrp="1" noRot="1" noChangeArrowheads="1"/>
          </p:cNvSpPr>
          <p:nvPr>
            <p:ph type="title"/>
          </p:nvPr>
        </p:nvSpPr>
        <p:spPr/>
        <p:txBody>
          <a:bodyPr/>
          <a:lstStyle/>
          <a:p>
            <a:pPr eaLnBrk="1" hangingPunct="1">
              <a:defRPr/>
            </a:pPr>
            <a:r>
              <a:rPr lang="en-US" altLang="en-US" sz="4400" dirty="0" smtClean="0"/>
              <a:t>0)</a:t>
            </a:r>
            <a:r>
              <a:rPr lang="en-US" altLang="en-US" sz="4400" b="0" dirty="0" smtClean="0"/>
              <a:t> </a:t>
            </a:r>
            <a:r>
              <a:rPr lang="en-US" altLang="en-US" sz="4400" b="0" i="1" dirty="0" smtClean="0"/>
              <a:t>Paul’s Pre-Christian Life</a:t>
            </a:r>
            <a:r>
              <a:rPr lang="en-US" altLang="en-US" sz="4400" b="0" i="1" dirty="0" smtClean="0">
                <a:latin typeface="Arial Narrow" panose="020B0606020202030204" pitchFamily="34" charset="0"/>
              </a:rPr>
              <a:t> </a:t>
            </a:r>
            <a:r>
              <a:rPr lang="en-US" altLang="en-US" sz="3200" b="0" dirty="0" smtClean="0">
                <a:latin typeface="Arial Narrow" panose="020B0606020202030204" pitchFamily="34" charset="0"/>
              </a:rPr>
              <a:t>(ca. AD 10–35)</a:t>
            </a:r>
          </a:p>
        </p:txBody>
      </p:sp>
      <p:sp>
        <p:nvSpPr>
          <p:cNvPr id="51204" name="Rectangle 3"/>
          <p:cNvSpPr>
            <a:spLocks noGrp="1" noChangeArrowheads="1"/>
          </p:cNvSpPr>
          <p:nvPr>
            <p:ph type="body" idx="1"/>
          </p:nvPr>
        </p:nvSpPr>
        <p:spPr/>
        <p:txBody>
          <a:bodyPr>
            <a:normAutofit fontScale="92500" lnSpcReduction="10000"/>
          </a:bodyPr>
          <a:lstStyle/>
          <a:p>
            <a:pPr marL="396875" indent="-396875" eaLnBrk="1" hangingPunct="1">
              <a:buClr>
                <a:schemeClr val="accent6"/>
              </a:buClr>
              <a:buSzPct val="90000"/>
              <a:buFont typeface="Wingdings" pitchFamily="2" charset="2"/>
              <a:buAutoNum type="alphaUcPeriod"/>
            </a:pPr>
            <a:r>
              <a:rPr lang="en-US" altLang="en-US" dirty="0" smtClean="0"/>
              <a:t> </a:t>
            </a:r>
            <a:r>
              <a:rPr lang="en-US" altLang="en-US" b="1" i="1" dirty="0" smtClean="0"/>
              <a:t>Jew</a:t>
            </a:r>
            <a:r>
              <a:rPr lang="en-US" altLang="en-US" dirty="0" smtClean="0"/>
              <a:t>, born in </a:t>
            </a:r>
            <a:r>
              <a:rPr lang="en-US" altLang="en-US" b="1" dirty="0" smtClean="0"/>
              <a:t>Tarsus</a:t>
            </a:r>
            <a:r>
              <a:rPr lang="en-US" altLang="en-US" dirty="0" smtClean="0"/>
              <a:t>, capital of CILICIA</a:t>
            </a:r>
            <a:r>
              <a:rPr lang="en-US" altLang="en-US" sz="2400" dirty="0" smtClean="0"/>
              <a:t> (Acts 9:11, 30; 11:25; 21:39)</a:t>
            </a:r>
            <a:r>
              <a:rPr lang="en-US" altLang="en-US" dirty="0" smtClean="0"/>
              <a:t>; possibly educated in </a:t>
            </a:r>
            <a:r>
              <a:rPr lang="en-US" altLang="en-US" i="1" dirty="0" smtClean="0"/>
              <a:t>Jerusalem</a:t>
            </a:r>
            <a:r>
              <a:rPr lang="en-US" altLang="en-US" dirty="0" smtClean="0"/>
              <a:t> </a:t>
            </a:r>
            <a:r>
              <a:rPr lang="en-US" altLang="en-US" sz="2400" dirty="0" smtClean="0"/>
              <a:t>(Acts 22:3)</a:t>
            </a:r>
            <a:r>
              <a:rPr lang="en-US" altLang="en-US" dirty="0" smtClean="0"/>
              <a:t>.</a:t>
            </a:r>
          </a:p>
          <a:p>
            <a:pPr marL="396875" indent="-396875" eaLnBrk="1" hangingPunct="1">
              <a:buClr>
                <a:schemeClr val="accent6"/>
              </a:buClr>
              <a:buSzPct val="90000"/>
              <a:buFont typeface="Wingdings" pitchFamily="2" charset="2"/>
              <a:buAutoNum type="alphaUcPeriod"/>
            </a:pPr>
            <a:r>
              <a:rPr lang="en-US" altLang="en-US" dirty="0" smtClean="0"/>
              <a:t> </a:t>
            </a:r>
            <a:r>
              <a:rPr lang="en-US" altLang="en-US" b="1" i="1" dirty="0" smtClean="0"/>
              <a:t>Hebrew</a:t>
            </a:r>
            <a:r>
              <a:rPr lang="en-US" altLang="en-US" dirty="0" smtClean="0"/>
              <a:t>, born of Hebrew parents</a:t>
            </a:r>
            <a:r>
              <a:rPr lang="en-US" altLang="en-US" sz="2400" dirty="0" smtClean="0"/>
              <a:t> (Phil 3:5; 2 </a:t>
            </a:r>
            <a:r>
              <a:rPr lang="en-US" altLang="en-US" sz="2400" dirty="0" err="1" smtClean="0"/>
              <a:t>Cor</a:t>
            </a:r>
            <a:r>
              <a:rPr lang="en-US" altLang="en-US" sz="2400" dirty="0" smtClean="0"/>
              <a:t> 11:22)</a:t>
            </a:r>
            <a:r>
              <a:rPr lang="en-US" altLang="en-US" dirty="0" smtClean="0"/>
              <a:t>; </a:t>
            </a:r>
            <a:br>
              <a:rPr lang="en-US" altLang="en-US" dirty="0" smtClean="0"/>
            </a:br>
            <a:r>
              <a:rPr lang="en-US" altLang="en-US" dirty="0" smtClean="0"/>
              <a:t>probably also a </a:t>
            </a:r>
            <a:r>
              <a:rPr lang="en-US" altLang="en-US" i="1" dirty="0" smtClean="0"/>
              <a:t>Roman citizen </a:t>
            </a:r>
            <a:r>
              <a:rPr lang="en-US" altLang="en-US" sz="2400" dirty="0" smtClean="0"/>
              <a:t>(Acts 22:25-29; 23:27).</a:t>
            </a:r>
          </a:p>
          <a:p>
            <a:pPr marL="396875" indent="-396875" eaLnBrk="1" hangingPunct="1">
              <a:buClr>
                <a:schemeClr val="accent6"/>
              </a:buClr>
              <a:buSzPct val="90000"/>
              <a:buFont typeface="Wingdings" pitchFamily="2" charset="2"/>
              <a:buAutoNum type="alphaUcPeriod"/>
            </a:pPr>
            <a:r>
              <a:rPr lang="en-US" altLang="en-US" dirty="0" smtClean="0"/>
              <a:t> </a:t>
            </a:r>
            <a:r>
              <a:rPr lang="en-US" altLang="en-US" b="1" i="1" dirty="0" smtClean="0"/>
              <a:t>Bi-lingual</a:t>
            </a:r>
            <a:r>
              <a:rPr lang="en-US" altLang="en-US" b="1" dirty="0" smtClean="0"/>
              <a:t> </a:t>
            </a:r>
            <a:r>
              <a:rPr lang="en-US" altLang="en-US" dirty="0" smtClean="0"/>
              <a:t>(Hebrew/Aramaic &amp; Greek) and </a:t>
            </a:r>
            <a:r>
              <a:rPr lang="en-US" altLang="en-US" b="1" i="1" dirty="0" smtClean="0"/>
              <a:t>bi-cultural</a:t>
            </a:r>
            <a:r>
              <a:rPr lang="en-US" altLang="en-US" b="1" dirty="0" smtClean="0"/>
              <a:t> </a:t>
            </a:r>
            <a:r>
              <a:rPr lang="en-US" altLang="en-US" dirty="0" smtClean="0"/>
              <a:t>(Jewish &amp; Hellenistic/Greek); </a:t>
            </a:r>
            <a:r>
              <a:rPr lang="en-US" altLang="en-US" sz="3000" dirty="0" smtClean="0"/>
              <a:t>ideal “transition figure” for spreading Christianity from Palestine to rest of empire.</a:t>
            </a:r>
            <a:endParaRPr lang="en-US" altLang="en-US" dirty="0" smtClean="0"/>
          </a:p>
          <a:p>
            <a:pPr marL="396875" indent="-396875" eaLnBrk="1" hangingPunct="1">
              <a:buClr>
                <a:schemeClr val="accent6"/>
              </a:buClr>
              <a:buSzPct val="90000"/>
              <a:buFont typeface="Wingdings" pitchFamily="2" charset="2"/>
              <a:buAutoNum type="alphaUcPeriod"/>
            </a:pPr>
            <a:r>
              <a:rPr lang="en-US" altLang="en-US" dirty="0" smtClean="0"/>
              <a:t> First named “</a:t>
            </a:r>
            <a:r>
              <a:rPr lang="en-US" altLang="en-US" b="1" dirty="0" smtClean="0"/>
              <a:t>Saul</a:t>
            </a:r>
            <a:r>
              <a:rPr lang="en-US" altLang="en-US" dirty="0" smtClean="0"/>
              <a:t>” </a:t>
            </a:r>
            <a:r>
              <a:rPr lang="en-US" altLang="en-US" sz="2400" dirty="0" smtClean="0"/>
              <a:t>(Acts 7:58–13:9; 22:7; 26:14; cf. Rom 11:1)</a:t>
            </a:r>
            <a:r>
              <a:rPr lang="en-US" altLang="en-US" dirty="0" smtClean="0"/>
              <a:t>; </a:t>
            </a:r>
            <a:br>
              <a:rPr lang="en-US" altLang="en-US" dirty="0" smtClean="0"/>
            </a:br>
            <a:r>
              <a:rPr lang="en-US" altLang="en-US" dirty="0" smtClean="0"/>
              <a:t>later changed to “</a:t>
            </a:r>
            <a:r>
              <a:rPr lang="en-US" altLang="en-US" b="1" dirty="0" smtClean="0"/>
              <a:t>Paul</a:t>
            </a:r>
            <a:r>
              <a:rPr lang="en-US" altLang="en-US" dirty="0" smtClean="0"/>
              <a:t>” </a:t>
            </a:r>
            <a:r>
              <a:rPr lang="en-US" altLang="en-US" sz="2400" dirty="0" smtClean="0"/>
              <a:t>(see Acts 13:9ff and all his Epistles).</a:t>
            </a:r>
          </a:p>
          <a:p>
            <a:pPr marL="396875" indent="-396875" eaLnBrk="1" hangingPunct="1">
              <a:buClr>
                <a:schemeClr val="accent6"/>
              </a:buClr>
              <a:buSzPct val="90000"/>
              <a:buFont typeface="Wingdings" pitchFamily="2" charset="2"/>
              <a:buAutoNum type="alphaUcPeriod"/>
            </a:pPr>
            <a:r>
              <a:rPr lang="en-US" altLang="en-US" dirty="0" smtClean="0"/>
              <a:t> </a:t>
            </a:r>
            <a:r>
              <a:rPr lang="en-US" altLang="en-US" b="1" i="1" dirty="0" smtClean="0"/>
              <a:t>Pharisee</a:t>
            </a:r>
            <a:r>
              <a:rPr lang="en-US" altLang="en-US" dirty="0" smtClean="0"/>
              <a:t>, very </a:t>
            </a:r>
            <a:r>
              <a:rPr lang="en-US" altLang="en-US" b="1" i="1" dirty="0" smtClean="0"/>
              <a:t>zealous</a:t>
            </a:r>
            <a:r>
              <a:rPr lang="en-US" altLang="en-US" dirty="0" smtClean="0"/>
              <a:t> for Torah &amp; Jewish traditions </a:t>
            </a:r>
            <a:r>
              <a:rPr lang="en-US" altLang="en-US" sz="2400" dirty="0" smtClean="0"/>
              <a:t>(Phil 3:5; Acts 23:6-9; 26:5).</a:t>
            </a:r>
          </a:p>
          <a:p>
            <a:pPr marL="396875" indent="-396875" eaLnBrk="1" hangingPunct="1">
              <a:buClr>
                <a:schemeClr val="accent6"/>
              </a:buClr>
              <a:buSzPct val="90000"/>
              <a:buFont typeface="Wingdings" pitchFamily="2" charset="2"/>
              <a:buAutoNum type="alphaUcPeriod"/>
            </a:pPr>
            <a:r>
              <a:rPr lang="en-US" altLang="en-US" dirty="0" smtClean="0"/>
              <a:t> </a:t>
            </a:r>
            <a:r>
              <a:rPr lang="en-US" altLang="en-US" b="1" i="1" dirty="0" smtClean="0"/>
              <a:t>Persecutes</a:t>
            </a:r>
            <a:r>
              <a:rPr lang="en-US" altLang="en-US" dirty="0" smtClean="0"/>
              <a:t> followers of Jesus </a:t>
            </a:r>
            <a:r>
              <a:rPr lang="en-US" altLang="en-US" sz="2400" dirty="0" smtClean="0"/>
              <a:t>(Gal 1:13-14; Phil 3:5-6; 1 </a:t>
            </a:r>
            <a:r>
              <a:rPr lang="en-US" altLang="en-US" sz="2400" dirty="0" err="1" smtClean="0"/>
              <a:t>Cor</a:t>
            </a:r>
            <a:r>
              <a:rPr lang="en-US" altLang="en-US" sz="2400" dirty="0" smtClean="0"/>
              <a:t> 15:9; Acts 7:58; 8:1; 9:1-2; 22:3-5; 26:4-12).</a:t>
            </a:r>
          </a:p>
        </p:txBody>
      </p:sp>
    </p:spTree>
    <p:extLst>
      <p:ext uri="{BB962C8B-B14F-4D97-AF65-F5344CB8AC3E}">
        <p14:creationId xmlns:p14="http://schemas.microsoft.com/office/powerpoint/2010/main" val="1176494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04">
                                            <p:txEl>
                                              <p:pRg st="0" end="0"/>
                                            </p:txEl>
                                          </p:spTgt>
                                        </p:tgtEl>
                                        <p:attrNameLst>
                                          <p:attrName>style.visibility</p:attrName>
                                        </p:attrNameLst>
                                      </p:cBhvr>
                                      <p:to>
                                        <p:strVal val="visible"/>
                                      </p:to>
                                    </p:set>
                                    <p:animEffect transition="in" filter="fade">
                                      <p:cBhvr>
                                        <p:cTn id="7" dur="1000"/>
                                        <p:tgtEl>
                                          <p:spTgt spid="51204">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1204">
                                            <p:txEl>
                                              <p:pRg st="1" end="1"/>
                                            </p:txEl>
                                          </p:spTgt>
                                        </p:tgtEl>
                                        <p:attrNameLst>
                                          <p:attrName>style.visibility</p:attrName>
                                        </p:attrNameLst>
                                      </p:cBhvr>
                                      <p:to>
                                        <p:strVal val="visible"/>
                                      </p:to>
                                    </p:set>
                                    <p:animEffect transition="in" filter="fade">
                                      <p:cBhvr>
                                        <p:cTn id="11" dur="1000"/>
                                        <p:tgtEl>
                                          <p:spTgt spid="51204">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1204">
                                            <p:txEl>
                                              <p:pRg st="2" end="2"/>
                                            </p:txEl>
                                          </p:spTgt>
                                        </p:tgtEl>
                                        <p:attrNameLst>
                                          <p:attrName>style.visibility</p:attrName>
                                        </p:attrNameLst>
                                      </p:cBhvr>
                                      <p:to>
                                        <p:strVal val="visible"/>
                                      </p:to>
                                    </p:set>
                                    <p:animEffect transition="in" filter="fade">
                                      <p:cBhvr>
                                        <p:cTn id="15" dur="1000"/>
                                        <p:tgtEl>
                                          <p:spTgt spid="51204">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1204">
                                            <p:txEl>
                                              <p:pRg st="3" end="3"/>
                                            </p:txEl>
                                          </p:spTgt>
                                        </p:tgtEl>
                                        <p:attrNameLst>
                                          <p:attrName>style.visibility</p:attrName>
                                        </p:attrNameLst>
                                      </p:cBhvr>
                                      <p:to>
                                        <p:strVal val="visible"/>
                                      </p:to>
                                    </p:set>
                                    <p:animEffect transition="in" filter="fade">
                                      <p:cBhvr>
                                        <p:cTn id="19" dur="1000"/>
                                        <p:tgtEl>
                                          <p:spTgt spid="51204">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51204">
                                            <p:txEl>
                                              <p:pRg st="4" end="4"/>
                                            </p:txEl>
                                          </p:spTgt>
                                        </p:tgtEl>
                                        <p:attrNameLst>
                                          <p:attrName>style.visibility</p:attrName>
                                        </p:attrNameLst>
                                      </p:cBhvr>
                                      <p:to>
                                        <p:strVal val="visible"/>
                                      </p:to>
                                    </p:set>
                                    <p:animEffect transition="in" filter="fade">
                                      <p:cBhvr>
                                        <p:cTn id="23" dur="1000"/>
                                        <p:tgtEl>
                                          <p:spTgt spid="51204">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51204">
                                            <p:txEl>
                                              <p:pRg st="5" end="5"/>
                                            </p:txEl>
                                          </p:spTgt>
                                        </p:tgtEl>
                                        <p:attrNameLst>
                                          <p:attrName>style.visibility</p:attrName>
                                        </p:attrNameLst>
                                      </p:cBhvr>
                                      <p:to>
                                        <p:strVal val="visible"/>
                                      </p:to>
                                    </p:set>
                                    <p:animEffect transition="in" filter="fade">
                                      <p:cBhvr>
                                        <p:cTn id="27" dur="1000"/>
                                        <p:tgtEl>
                                          <p:spTgt spid="5120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81810D7-046F-4401-9F2D-400AB291444F}" type="slidenum">
              <a:rPr lang="en-US" altLang="en-US">
                <a:latin typeface="Arial" charset="0"/>
              </a:rPr>
              <a:pPr/>
              <a:t>42</a:t>
            </a:fld>
            <a:endParaRPr lang="en-US" altLang="en-US">
              <a:latin typeface="Arial" charset="0"/>
            </a:endParaRPr>
          </a:p>
        </p:txBody>
      </p:sp>
      <p:pic>
        <p:nvPicPr>
          <p:cNvPr id="5222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987" name="Rectangle 3"/>
          <p:cNvSpPr>
            <a:spLocks noGrp="1" noRot="1" noChangeArrowheads="1"/>
          </p:cNvSpPr>
          <p:nvPr>
            <p:ph type="title"/>
          </p:nvPr>
        </p:nvSpPr>
        <p:spPr>
          <a:xfrm>
            <a:off x="304800" y="0"/>
            <a:ext cx="8534400" cy="914400"/>
          </a:xfrm>
        </p:spPr>
        <p:txBody>
          <a:bodyPr/>
          <a:lstStyle/>
          <a:p>
            <a:pPr eaLnBrk="1" hangingPunct="1">
              <a:defRPr/>
            </a:pPr>
            <a:r>
              <a:rPr lang="en-US" altLang="en-US" smtClean="0"/>
              <a:t>Paul’s Youth</a:t>
            </a:r>
            <a:endParaRPr lang="en-US" altLang="en-US" sz="4000" b="0" smtClean="0"/>
          </a:p>
        </p:txBody>
      </p:sp>
      <p:sp>
        <p:nvSpPr>
          <p:cNvPr id="52229" name="Oval 4"/>
          <p:cNvSpPr>
            <a:spLocks noChangeArrowheads="1"/>
          </p:cNvSpPr>
          <p:nvPr/>
        </p:nvSpPr>
        <p:spPr bwMode="auto">
          <a:xfrm>
            <a:off x="8229600" y="5257800"/>
            <a:ext cx="914400" cy="533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52230" name="Oval 6"/>
          <p:cNvSpPr>
            <a:spLocks noChangeArrowheads="1"/>
          </p:cNvSpPr>
          <p:nvPr/>
        </p:nvSpPr>
        <p:spPr bwMode="auto">
          <a:xfrm>
            <a:off x="7467600" y="2971800"/>
            <a:ext cx="1143000" cy="7620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52231" name="Line 8"/>
          <p:cNvSpPr>
            <a:spLocks noChangeShapeType="1"/>
          </p:cNvSpPr>
          <p:nvPr/>
        </p:nvSpPr>
        <p:spPr bwMode="auto">
          <a:xfrm>
            <a:off x="8077200" y="3581400"/>
            <a:ext cx="609600" cy="1752600"/>
          </a:xfrm>
          <a:prstGeom prst="line">
            <a:avLst/>
          </a:prstGeom>
          <a:noFill/>
          <a:ln w="57150">
            <a:solidFill>
              <a:schemeClr val="accent1"/>
            </a:solidFill>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42424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315075"/>
            <a:ext cx="7772400" cy="533400"/>
          </a:xfrm>
        </p:spPr>
        <p:txBody>
          <a:bodyPr/>
          <a:lstStyle/>
          <a:p>
            <a:r>
              <a:rPr lang="en-US" sz="2800" dirty="0"/>
              <a:t>St. Paul Church in Tarsus, Turkey</a:t>
            </a:r>
          </a:p>
        </p:txBody>
      </p:sp>
      <p:pic>
        <p:nvPicPr>
          <p:cNvPr id="71682" name="Picture 2"/>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t="5502" b="5502"/>
          <a:stretch>
            <a:fillRect/>
          </a:stretch>
        </p:blipFill>
        <p:spPr bwMode="auto">
          <a:xfrm>
            <a:off x="0" y="0"/>
            <a:ext cx="9144000"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87281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DC655E3-F3A2-4CBA-BDA8-F78242BABC5C}" type="slidenum">
              <a:rPr lang="en-US" altLang="en-US">
                <a:latin typeface="Arial" charset="0"/>
              </a:rPr>
              <a:pPr/>
              <a:t>44</a:t>
            </a:fld>
            <a:endParaRPr lang="en-US" altLang="en-US">
              <a:latin typeface="Arial" charset="0"/>
            </a:endParaRPr>
          </a:p>
        </p:txBody>
      </p:sp>
      <p:sp>
        <p:nvSpPr>
          <p:cNvPr id="519170" name="Rectangle 2"/>
          <p:cNvSpPr>
            <a:spLocks noGrp="1" noRot="1" noChangeArrowheads="1"/>
          </p:cNvSpPr>
          <p:nvPr>
            <p:ph type="title"/>
          </p:nvPr>
        </p:nvSpPr>
        <p:spPr/>
        <p:txBody>
          <a:bodyPr/>
          <a:lstStyle/>
          <a:p>
            <a:pPr eaLnBrk="1" hangingPunct="1">
              <a:defRPr/>
            </a:pPr>
            <a:r>
              <a:rPr lang="en-US" altLang="en-US" sz="4400" dirty="0" smtClean="0"/>
              <a:t>1)</a:t>
            </a:r>
            <a:r>
              <a:rPr lang="en-US" altLang="en-US" sz="4400" b="0" dirty="0" smtClean="0"/>
              <a:t> </a:t>
            </a:r>
            <a:r>
              <a:rPr lang="en-US" altLang="en-US" sz="4400" b="0" i="1" dirty="0" smtClean="0"/>
              <a:t>Paul’s New Christian Life</a:t>
            </a:r>
            <a:r>
              <a:rPr lang="en-US" altLang="en-US" sz="3200" b="0" i="1" dirty="0" smtClean="0">
                <a:latin typeface="Arial Narrow" panose="020B0606020202030204" pitchFamily="34" charset="0"/>
              </a:rPr>
              <a:t> </a:t>
            </a:r>
            <a:r>
              <a:rPr lang="en-US" altLang="en-US" sz="3000" b="0" dirty="0" smtClean="0">
                <a:latin typeface="Arial Narrow" panose="020B0606020202030204" pitchFamily="34" charset="0"/>
              </a:rPr>
              <a:t>(ca. AD 35–49)</a:t>
            </a:r>
          </a:p>
        </p:txBody>
      </p:sp>
      <p:sp>
        <p:nvSpPr>
          <p:cNvPr id="54276" name="Rectangle 3"/>
          <p:cNvSpPr>
            <a:spLocks noGrp="1" noChangeArrowheads="1"/>
          </p:cNvSpPr>
          <p:nvPr>
            <p:ph type="body" idx="1"/>
          </p:nvPr>
        </p:nvSpPr>
        <p:spPr>
          <a:xfrm>
            <a:off x="228600" y="1066800"/>
            <a:ext cx="8458200" cy="5791200"/>
          </a:xfrm>
        </p:spPr>
        <p:txBody>
          <a:bodyPr>
            <a:normAutofit fontScale="92500" lnSpcReduction="10000"/>
          </a:bodyPr>
          <a:lstStyle/>
          <a:p>
            <a:pPr marL="398463" indent="-398463" eaLnBrk="1" hangingPunct="1">
              <a:spcBef>
                <a:spcPct val="80000"/>
              </a:spcBef>
              <a:buClr>
                <a:schemeClr val="accent6"/>
              </a:buClr>
              <a:buSzPct val="90000"/>
              <a:buFont typeface="Wingdings" pitchFamily="2" charset="2"/>
              <a:buAutoNum type="alphaUcPeriod"/>
            </a:pPr>
            <a:r>
              <a:rPr lang="en-US" altLang="en-US" b="1" dirty="0" smtClean="0"/>
              <a:t>Jesus is “revealed” </a:t>
            </a:r>
            <a:r>
              <a:rPr lang="en-US" altLang="en-US" dirty="0" smtClean="0"/>
              <a:t>to Paul </a:t>
            </a:r>
            <a:r>
              <a:rPr lang="en-US" altLang="en-US" sz="2400" dirty="0" smtClean="0"/>
              <a:t>(the so-called “conversion”) </a:t>
            </a:r>
            <a:br>
              <a:rPr lang="en-US" altLang="en-US" sz="2400" dirty="0" smtClean="0"/>
            </a:br>
            <a:r>
              <a:rPr lang="en-US" altLang="en-US" dirty="0" smtClean="0"/>
              <a:t>while Paul is on road to </a:t>
            </a:r>
            <a:r>
              <a:rPr lang="en-US" altLang="en-US" b="1" dirty="0" smtClean="0"/>
              <a:t>Damascus</a:t>
            </a:r>
            <a:r>
              <a:rPr lang="en-US" altLang="en-US" dirty="0" smtClean="0"/>
              <a:t>, in southern SYRIA</a:t>
            </a:r>
          </a:p>
          <a:p>
            <a:pPr marL="514350" indent="-231775" eaLnBrk="1" hangingPunct="1">
              <a:spcBef>
                <a:spcPct val="60000"/>
              </a:spcBef>
              <a:buClr>
                <a:schemeClr val="tx1"/>
              </a:buClr>
              <a:buSzPct val="90000"/>
            </a:pPr>
            <a:r>
              <a:rPr lang="en-US" altLang="en-US" sz="2400" b="1" dirty="0" smtClean="0"/>
              <a:t>Acts 9:3-30; 22:6-21; 26:12-18</a:t>
            </a:r>
            <a:r>
              <a:rPr lang="en-US" altLang="en-US" sz="2400" dirty="0" smtClean="0"/>
              <a:t> – three accounts: blinding light</a:t>
            </a:r>
            <a:endParaRPr lang="en-US" altLang="en-US" b="1" dirty="0" smtClean="0"/>
          </a:p>
          <a:p>
            <a:pPr marL="514350" indent="-231775" eaLnBrk="1" hangingPunct="1">
              <a:spcBef>
                <a:spcPct val="60000"/>
              </a:spcBef>
              <a:buClr>
                <a:schemeClr val="tx1"/>
              </a:buClr>
              <a:buSzPct val="90000"/>
            </a:pPr>
            <a:r>
              <a:rPr lang="en-US" altLang="en-US" sz="3000" b="1" dirty="0" smtClean="0"/>
              <a:t>1 </a:t>
            </a:r>
            <a:r>
              <a:rPr lang="en-US" altLang="en-US" sz="3000" b="1" dirty="0" err="1" smtClean="0"/>
              <a:t>Cor</a:t>
            </a:r>
            <a:r>
              <a:rPr lang="en-US" altLang="en-US" sz="3000" b="1" dirty="0" smtClean="0"/>
              <a:t> 9:1a</a:t>
            </a:r>
            <a:r>
              <a:rPr lang="en-US" altLang="en-US" sz="3000" dirty="0" smtClean="0"/>
              <a:t> – </a:t>
            </a:r>
            <a:r>
              <a:rPr lang="en-US" altLang="en-US" sz="3100" dirty="0" smtClean="0"/>
              <a:t>“Am I not free? Am I not an apostle? </a:t>
            </a:r>
            <a:br>
              <a:rPr lang="en-US" altLang="en-US" sz="3100" dirty="0" smtClean="0"/>
            </a:br>
            <a:r>
              <a:rPr lang="en-US" altLang="en-US" sz="3100" b="1" dirty="0" smtClean="0"/>
              <a:t>Have I not </a:t>
            </a:r>
            <a:r>
              <a:rPr lang="en-US" altLang="en-US" sz="3100" b="1" u="sng" dirty="0" smtClean="0"/>
              <a:t>seen</a:t>
            </a:r>
            <a:r>
              <a:rPr lang="en-US" altLang="en-US" sz="3100" b="1" dirty="0" smtClean="0"/>
              <a:t> Jesus our Lord?</a:t>
            </a:r>
            <a:r>
              <a:rPr lang="en-US" altLang="en-US" sz="3100" dirty="0" smtClean="0"/>
              <a:t>”</a:t>
            </a:r>
          </a:p>
          <a:p>
            <a:pPr marL="514350" indent="-231775" eaLnBrk="1" hangingPunct="1">
              <a:spcBef>
                <a:spcPct val="60000"/>
              </a:spcBef>
              <a:buClr>
                <a:schemeClr val="tx1"/>
              </a:buClr>
              <a:buSzPct val="90000"/>
            </a:pPr>
            <a:r>
              <a:rPr lang="en-US" altLang="en-US" sz="3000" b="1" dirty="0" smtClean="0"/>
              <a:t>1 </a:t>
            </a:r>
            <a:r>
              <a:rPr lang="en-US" altLang="en-US" sz="3000" b="1" dirty="0" err="1" smtClean="0"/>
              <a:t>Cor</a:t>
            </a:r>
            <a:r>
              <a:rPr lang="en-US" altLang="en-US" sz="3000" b="1" dirty="0" smtClean="0"/>
              <a:t> 15:8</a:t>
            </a:r>
            <a:r>
              <a:rPr lang="en-US" altLang="en-US" sz="3000" dirty="0" smtClean="0"/>
              <a:t> – </a:t>
            </a:r>
            <a:r>
              <a:rPr lang="en-US" altLang="en-US" sz="3100" dirty="0" smtClean="0"/>
              <a:t>“Last of all, as to one born abnormally, </a:t>
            </a:r>
            <a:br>
              <a:rPr lang="en-US" altLang="en-US" sz="3100" dirty="0" smtClean="0"/>
            </a:br>
            <a:r>
              <a:rPr lang="en-US" altLang="en-US" sz="3100" b="1" dirty="0" smtClean="0"/>
              <a:t>he</a:t>
            </a:r>
            <a:r>
              <a:rPr lang="en-US" altLang="en-US" sz="3100" dirty="0" smtClean="0"/>
              <a:t> [Jesus] </a:t>
            </a:r>
            <a:r>
              <a:rPr lang="en-US" altLang="en-US" sz="3100" b="1" u="sng" dirty="0" smtClean="0"/>
              <a:t>appeared</a:t>
            </a:r>
            <a:r>
              <a:rPr lang="en-US" altLang="en-US" sz="3100" b="1" dirty="0" smtClean="0"/>
              <a:t> to me</a:t>
            </a:r>
            <a:r>
              <a:rPr lang="en-US" altLang="en-US" sz="3100" dirty="0" smtClean="0"/>
              <a:t>.”</a:t>
            </a:r>
          </a:p>
          <a:p>
            <a:pPr marL="514350" indent="-231775" eaLnBrk="1" hangingPunct="1">
              <a:spcBef>
                <a:spcPct val="60000"/>
              </a:spcBef>
              <a:buClr>
                <a:schemeClr val="tx1"/>
              </a:buClr>
              <a:buSzPct val="90000"/>
            </a:pPr>
            <a:r>
              <a:rPr lang="en-US" altLang="en-US" sz="3000" b="1" dirty="0" smtClean="0"/>
              <a:t>Gal 1:11-16</a:t>
            </a:r>
            <a:r>
              <a:rPr lang="en-US" altLang="en-US" sz="3000" dirty="0" smtClean="0"/>
              <a:t> – </a:t>
            </a:r>
            <a:r>
              <a:rPr lang="en-US" altLang="en-US" sz="3100" dirty="0" smtClean="0"/>
              <a:t>“God was pleased to </a:t>
            </a:r>
            <a:r>
              <a:rPr lang="en-US" altLang="en-US" sz="3100" b="1" u="sng" dirty="0" smtClean="0"/>
              <a:t>reveal</a:t>
            </a:r>
            <a:r>
              <a:rPr lang="en-US" altLang="en-US" sz="3100" u="sng" dirty="0" smtClean="0"/>
              <a:t> his Son</a:t>
            </a:r>
            <a:r>
              <a:rPr lang="en-US" altLang="en-US" sz="3100" dirty="0" smtClean="0"/>
              <a:t> to me.” </a:t>
            </a:r>
          </a:p>
          <a:p>
            <a:pPr marL="514350" indent="-231775" eaLnBrk="1" hangingPunct="1">
              <a:spcBef>
                <a:spcPct val="60000"/>
              </a:spcBef>
              <a:buClr>
                <a:schemeClr val="tx1"/>
              </a:buClr>
              <a:buSzPct val="90000"/>
            </a:pPr>
            <a:r>
              <a:rPr lang="en-US" altLang="en-US" sz="2800" dirty="0" smtClean="0"/>
              <a:t>Cf.</a:t>
            </a:r>
            <a:r>
              <a:rPr lang="en-US" altLang="en-US" sz="2800" b="1" dirty="0" smtClean="0"/>
              <a:t>  2 </a:t>
            </a:r>
            <a:r>
              <a:rPr lang="en-US" altLang="en-US" sz="2800" b="1" dirty="0" err="1" smtClean="0"/>
              <a:t>Cor</a:t>
            </a:r>
            <a:r>
              <a:rPr lang="en-US" altLang="en-US" sz="2800" b="1" dirty="0" smtClean="0"/>
              <a:t> 4:6</a:t>
            </a:r>
            <a:r>
              <a:rPr lang="en-US" altLang="en-US" sz="2400" dirty="0" smtClean="0"/>
              <a:t> – </a:t>
            </a:r>
            <a:r>
              <a:rPr lang="en-US" altLang="en-US" sz="2600" dirty="0" smtClean="0"/>
              <a:t>“For God who said, ‘Let light shine out of darkness,’ </a:t>
            </a:r>
            <a:br>
              <a:rPr lang="en-US" altLang="en-US" sz="2600" dirty="0" smtClean="0"/>
            </a:br>
            <a:r>
              <a:rPr lang="en-US" altLang="en-US" sz="2600" b="1" dirty="0" smtClean="0"/>
              <a:t>has </a:t>
            </a:r>
            <a:r>
              <a:rPr lang="en-US" altLang="en-US" sz="2600" b="1" u="sng" dirty="0" smtClean="0"/>
              <a:t>shone</a:t>
            </a:r>
            <a:r>
              <a:rPr lang="en-US" altLang="en-US" sz="2600" b="1" dirty="0" smtClean="0"/>
              <a:t> in our hearts</a:t>
            </a:r>
            <a:r>
              <a:rPr lang="en-US" altLang="en-US" sz="2600" dirty="0" smtClean="0"/>
              <a:t> to bring to light </a:t>
            </a:r>
            <a:br>
              <a:rPr lang="en-US" altLang="en-US" sz="2600" dirty="0" smtClean="0"/>
            </a:br>
            <a:r>
              <a:rPr lang="en-US" altLang="en-US" sz="2600" dirty="0" smtClean="0"/>
              <a:t>the </a:t>
            </a:r>
            <a:r>
              <a:rPr lang="en-US" altLang="en-US" sz="2600" i="1" dirty="0" smtClean="0"/>
              <a:t>knowledge of the </a:t>
            </a:r>
            <a:r>
              <a:rPr lang="en-US" altLang="en-US" sz="2600" b="1" i="1" dirty="0" smtClean="0"/>
              <a:t>glory of God</a:t>
            </a:r>
            <a:r>
              <a:rPr lang="en-US" altLang="en-US" sz="2600" i="1" dirty="0" smtClean="0"/>
              <a:t> on the </a:t>
            </a:r>
            <a:r>
              <a:rPr lang="en-US" altLang="en-US" sz="2600" b="1" i="1" dirty="0" smtClean="0"/>
              <a:t>face of Jesus Christ</a:t>
            </a:r>
            <a:r>
              <a:rPr lang="en-US" altLang="en-US" sz="2600" dirty="0" smtClean="0"/>
              <a:t>.”</a:t>
            </a:r>
          </a:p>
        </p:txBody>
      </p:sp>
    </p:spTree>
    <p:extLst>
      <p:ext uri="{BB962C8B-B14F-4D97-AF65-F5344CB8AC3E}">
        <p14:creationId xmlns:p14="http://schemas.microsoft.com/office/powerpoint/2010/main" val="804002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animEffect transition="in" filter="fade">
                                      <p:cBhvr>
                                        <p:cTn id="7" dur="1000"/>
                                        <p:tgtEl>
                                          <p:spTgt spid="54276">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4276">
                                            <p:txEl>
                                              <p:pRg st="1" end="1"/>
                                            </p:txEl>
                                          </p:spTgt>
                                        </p:tgtEl>
                                        <p:attrNameLst>
                                          <p:attrName>style.visibility</p:attrName>
                                        </p:attrNameLst>
                                      </p:cBhvr>
                                      <p:to>
                                        <p:strVal val="visible"/>
                                      </p:to>
                                    </p:set>
                                    <p:animEffect transition="in" filter="fade">
                                      <p:cBhvr>
                                        <p:cTn id="11" dur="1000"/>
                                        <p:tgtEl>
                                          <p:spTgt spid="54276">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4276">
                                            <p:txEl>
                                              <p:pRg st="2" end="2"/>
                                            </p:txEl>
                                          </p:spTgt>
                                        </p:tgtEl>
                                        <p:attrNameLst>
                                          <p:attrName>style.visibility</p:attrName>
                                        </p:attrNameLst>
                                      </p:cBhvr>
                                      <p:to>
                                        <p:strVal val="visible"/>
                                      </p:to>
                                    </p:set>
                                    <p:animEffect transition="in" filter="fade">
                                      <p:cBhvr>
                                        <p:cTn id="15" dur="1000"/>
                                        <p:tgtEl>
                                          <p:spTgt spid="54276">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4276">
                                            <p:txEl>
                                              <p:pRg st="3" end="3"/>
                                            </p:txEl>
                                          </p:spTgt>
                                        </p:tgtEl>
                                        <p:attrNameLst>
                                          <p:attrName>style.visibility</p:attrName>
                                        </p:attrNameLst>
                                      </p:cBhvr>
                                      <p:to>
                                        <p:strVal val="visible"/>
                                      </p:to>
                                    </p:set>
                                    <p:animEffect transition="in" filter="fade">
                                      <p:cBhvr>
                                        <p:cTn id="19" dur="1000"/>
                                        <p:tgtEl>
                                          <p:spTgt spid="54276">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54276">
                                            <p:txEl>
                                              <p:pRg st="4" end="4"/>
                                            </p:txEl>
                                          </p:spTgt>
                                        </p:tgtEl>
                                        <p:attrNameLst>
                                          <p:attrName>style.visibility</p:attrName>
                                        </p:attrNameLst>
                                      </p:cBhvr>
                                      <p:to>
                                        <p:strVal val="visible"/>
                                      </p:to>
                                    </p:set>
                                    <p:animEffect transition="in" filter="fade">
                                      <p:cBhvr>
                                        <p:cTn id="23" dur="1000"/>
                                        <p:tgtEl>
                                          <p:spTgt spid="54276">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54276">
                                            <p:txEl>
                                              <p:pRg st="5" end="5"/>
                                            </p:txEl>
                                          </p:spTgt>
                                        </p:tgtEl>
                                        <p:attrNameLst>
                                          <p:attrName>style.visibility</p:attrName>
                                        </p:attrNameLst>
                                      </p:cBhvr>
                                      <p:to>
                                        <p:strVal val="visible"/>
                                      </p:to>
                                    </p:set>
                                    <p:animEffect transition="in" filter="fade">
                                      <p:cBhvr>
                                        <p:cTn id="27" dur="1000"/>
                                        <p:tgtEl>
                                          <p:spTgt spid="5427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1458" name="Rectangle 2"/>
          <p:cNvSpPr>
            <a:spLocks noGrp="1" noRot="1" noChangeArrowheads="1"/>
          </p:cNvSpPr>
          <p:nvPr>
            <p:ph type="title"/>
          </p:nvPr>
        </p:nvSpPr>
        <p:spPr>
          <a:xfrm>
            <a:off x="5257800" y="0"/>
            <a:ext cx="3429000" cy="2286000"/>
          </a:xfrm>
        </p:spPr>
        <p:txBody>
          <a:bodyPr/>
          <a:lstStyle/>
          <a:p>
            <a:pPr algn="ctr" eaLnBrk="1" hangingPunct="1">
              <a:defRPr/>
            </a:pPr>
            <a:r>
              <a:rPr lang="en-US" altLang="en-US" sz="3400" dirty="0" smtClean="0"/>
              <a:t>The "Conversion" of Saint Paul ?</a:t>
            </a:r>
            <a:r>
              <a:rPr lang="en-US" altLang="en-US" dirty="0" smtClean="0"/>
              <a:t/>
            </a:r>
            <a:br>
              <a:rPr lang="en-US" altLang="en-US" dirty="0" smtClean="0"/>
            </a:br>
            <a:r>
              <a:rPr lang="en-US" altLang="en-US" sz="2800" b="0" dirty="0" smtClean="0"/>
              <a:t>(Caravaggio, 1600)</a:t>
            </a:r>
          </a:p>
        </p:txBody>
      </p:sp>
      <p:sp>
        <p:nvSpPr>
          <p:cNvPr id="531459" name="Rectangle 3"/>
          <p:cNvSpPr>
            <a:spLocks noGrp="1" noChangeArrowheads="1"/>
          </p:cNvSpPr>
          <p:nvPr>
            <p:ph idx="1"/>
          </p:nvPr>
        </p:nvSpPr>
        <p:spPr>
          <a:xfrm>
            <a:off x="5248274" y="2895600"/>
            <a:ext cx="3362325" cy="3886200"/>
          </a:xfrm>
        </p:spPr>
        <p:txBody>
          <a:bodyPr/>
          <a:lstStyle/>
          <a:p>
            <a:pPr marL="0" indent="0" algn="ctr" eaLnBrk="1" hangingPunct="1">
              <a:buFont typeface="Wingdings" pitchFamily="2" charset="2"/>
              <a:buNone/>
            </a:pPr>
            <a:r>
              <a:rPr lang="en-US" altLang="en-US" sz="2800" b="1" dirty="0" smtClean="0"/>
              <a:t>Is a horse </a:t>
            </a:r>
            <a:br>
              <a:rPr lang="en-US" altLang="en-US" sz="2800" b="1" dirty="0" smtClean="0"/>
            </a:br>
            <a:r>
              <a:rPr lang="en-US" altLang="en-US" sz="2800" b="1" dirty="0" smtClean="0"/>
              <a:t>mentioned in the biblical accounts?</a:t>
            </a:r>
          </a:p>
          <a:p>
            <a:pPr marL="0" indent="0" algn="ctr" eaLnBrk="1" hangingPunct="1">
              <a:buFont typeface="Wingdings" pitchFamily="2" charset="2"/>
              <a:buNone/>
            </a:pPr>
            <a:endParaRPr lang="en-US" altLang="en-US" sz="2800" b="1" dirty="0" smtClean="0"/>
          </a:p>
          <a:p>
            <a:pPr marL="0" indent="0" algn="ctr" eaLnBrk="1" hangingPunct="1">
              <a:buFont typeface="Wingdings" pitchFamily="2" charset="2"/>
              <a:buNone/>
            </a:pPr>
            <a:endParaRPr lang="en-US" altLang="en-US" sz="2800" b="1" dirty="0" smtClean="0"/>
          </a:p>
          <a:p>
            <a:pPr marL="0" indent="0" algn="ctr" eaLnBrk="1" hangingPunct="1">
              <a:buFont typeface="Wingdings" pitchFamily="2" charset="2"/>
              <a:buNone/>
            </a:pPr>
            <a:r>
              <a:rPr lang="en-US" altLang="en-US" sz="2800" dirty="0" smtClean="0"/>
              <a:t>[ Hint: NO! ]</a:t>
            </a:r>
          </a:p>
        </p:txBody>
      </p:sp>
      <p:sp>
        <p:nvSpPr>
          <p:cNvPr id="56322" name="Slide Number Placeholder 3"/>
          <p:cNvSpPr>
            <a:spLocks noGrp="1"/>
          </p:cNvSpPr>
          <p:nvPr>
            <p:ph type="sldNum" sz="quarter" idx="12"/>
          </p:nvPr>
        </p:nvSpPr>
        <p:spPr>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36E50DF-DBAE-4A03-AD55-1CE2C1F82200}" type="slidenum">
              <a:rPr lang="en-US" altLang="en-US">
                <a:latin typeface="Arial" charset="0"/>
              </a:rPr>
              <a:pPr/>
              <a:t>45</a:t>
            </a:fld>
            <a:endParaRPr lang="en-US" altLang="en-US">
              <a:latin typeface="Arial" charset="0"/>
            </a:endParaRPr>
          </a:p>
        </p:txBody>
      </p:sp>
      <p:pic>
        <p:nvPicPr>
          <p:cNvPr id="56325" name="Picture 4" descr="Caravaggio_Conversion-of-Saint-Pau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5248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521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1458"/>
                                        </p:tgtEl>
                                        <p:attrNameLst>
                                          <p:attrName>style.visibility</p:attrName>
                                        </p:attrNameLst>
                                      </p:cBhvr>
                                      <p:to>
                                        <p:strVal val="visible"/>
                                      </p:to>
                                    </p:set>
                                    <p:animEffect transition="in" filter="fade">
                                      <p:cBhvr>
                                        <p:cTn id="7" dur="2000"/>
                                        <p:tgtEl>
                                          <p:spTgt spid="531458"/>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531459">
                                            <p:txEl>
                                              <p:pRg st="0" end="0"/>
                                            </p:txEl>
                                          </p:spTgt>
                                        </p:tgtEl>
                                        <p:attrNameLst>
                                          <p:attrName>style.visibility</p:attrName>
                                        </p:attrNameLst>
                                      </p:cBhvr>
                                      <p:to>
                                        <p:strVal val="visible"/>
                                      </p:to>
                                    </p:set>
                                    <p:animEffect transition="in" filter="dissolve">
                                      <p:cBhvr>
                                        <p:cTn id="11" dur="2000"/>
                                        <p:tgtEl>
                                          <p:spTgt spid="531459">
                                            <p:txEl>
                                              <p:pRg st="0" end="0"/>
                                            </p:txEl>
                                          </p:spTgt>
                                        </p:tgtEl>
                                      </p:cBhvr>
                                    </p:animEffect>
                                  </p:childTnLst>
                                </p:cTn>
                              </p:par>
                            </p:childTnLst>
                          </p:cTn>
                        </p:par>
                        <p:par>
                          <p:cTn id="12" fill="hold">
                            <p:stCondLst>
                              <p:cond delay="4000"/>
                            </p:stCondLst>
                            <p:childTnLst>
                              <p:par>
                                <p:cTn id="13" presetID="9" presetClass="entr" presetSubtype="0" fill="hold" grpId="0" nodeType="afterEffect">
                                  <p:stCondLst>
                                    <p:cond delay="0"/>
                                  </p:stCondLst>
                                  <p:childTnLst>
                                    <p:set>
                                      <p:cBhvr>
                                        <p:cTn id="14" dur="1" fill="hold">
                                          <p:stCondLst>
                                            <p:cond delay="0"/>
                                          </p:stCondLst>
                                        </p:cTn>
                                        <p:tgtEl>
                                          <p:spTgt spid="531459">
                                            <p:txEl>
                                              <p:pRg st="3" end="3"/>
                                            </p:txEl>
                                          </p:spTgt>
                                        </p:tgtEl>
                                        <p:attrNameLst>
                                          <p:attrName>style.visibility</p:attrName>
                                        </p:attrNameLst>
                                      </p:cBhvr>
                                      <p:to>
                                        <p:strVal val="visible"/>
                                      </p:to>
                                    </p:set>
                                    <p:animEffect transition="in" filter="dissolve">
                                      <p:cBhvr>
                                        <p:cTn id="15" dur="2000"/>
                                        <p:tgtEl>
                                          <p:spTgt spid="531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8" grpId="0"/>
      <p:bldP spid="531459"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1B3D8ED-7BB0-40DB-AD23-A9AB46C80F1F}" type="slidenum">
              <a:rPr lang="en-US" altLang="en-US">
                <a:latin typeface="Arial" charset="0"/>
              </a:rPr>
              <a:pPr/>
              <a:t>46</a:t>
            </a:fld>
            <a:endParaRPr lang="en-US" altLang="en-US">
              <a:latin typeface="Arial" charset="0"/>
            </a:endParaRPr>
          </a:p>
        </p:txBody>
      </p:sp>
      <p:pic>
        <p:nvPicPr>
          <p:cNvPr id="5837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0435" name="Rectangle 3"/>
          <p:cNvSpPr>
            <a:spLocks noGrp="1" noRot="1" noChangeArrowheads="1"/>
          </p:cNvSpPr>
          <p:nvPr>
            <p:ph type="title"/>
          </p:nvPr>
        </p:nvSpPr>
        <p:spPr>
          <a:xfrm>
            <a:off x="304800" y="0"/>
            <a:ext cx="8534400" cy="914400"/>
          </a:xfrm>
        </p:spPr>
        <p:txBody>
          <a:bodyPr/>
          <a:lstStyle/>
          <a:p>
            <a:pPr eaLnBrk="1" hangingPunct="1">
              <a:defRPr/>
            </a:pPr>
            <a:r>
              <a:rPr lang="en-US" altLang="en-US" smtClean="0"/>
              <a:t>Paul in Syria</a:t>
            </a:r>
            <a:r>
              <a:rPr lang="en-US" altLang="en-US" sz="4000" b="0" smtClean="0"/>
              <a:t> (Acts 9; Gal 1)</a:t>
            </a:r>
          </a:p>
        </p:txBody>
      </p:sp>
      <p:sp>
        <p:nvSpPr>
          <p:cNvPr id="58373" name="Oval 4"/>
          <p:cNvSpPr>
            <a:spLocks noChangeArrowheads="1"/>
          </p:cNvSpPr>
          <p:nvPr/>
        </p:nvSpPr>
        <p:spPr bwMode="auto">
          <a:xfrm>
            <a:off x="8382000" y="3276600"/>
            <a:ext cx="762000" cy="16002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58374" name="Oval 6"/>
          <p:cNvSpPr>
            <a:spLocks noChangeArrowheads="1"/>
          </p:cNvSpPr>
          <p:nvPr/>
        </p:nvSpPr>
        <p:spPr bwMode="auto">
          <a:xfrm>
            <a:off x="7315200" y="2895600"/>
            <a:ext cx="1219200" cy="7620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58375" name="Line 5"/>
          <p:cNvSpPr>
            <a:spLocks noChangeShapeType="1"/>
          </p:cNvSpPr>
          <p:nvPr/>
        </p:nvSpPr>
        <p:spPr bwMode="auto">
          <a:xfrm>
            <a:off x="8077200" y="3505200"/>
            <a:ext cx="533400" cy="609600"/>
          </a:xfrm>
          <a:prstGeom prst="line">
            <a:avLst/>
          </a:prstGeom>
          <a:noFill/>
          <a:ln w="57150">
            <a:solidFill>
              <a:schemeClr val="accent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6" name="Oval 7"/>
          <p:cNvSpPr>
            <a:spLocks noChangeArrowheads="1"/>
          </p:cNvSpPr>
          <p:nvPr/>
        </p:nvSpPr>
        <p:spPr bwMode="auto">
          <a:xfrm>
            <a:off x="8305800" y="5334000"/>
            <a:ext cx="838200" cy="3048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58377" name="Line 8"/>
          <p:cNvSpPr>
            <a:spLocks noChangeShapeType="1"/>
          </p:cNvSpPr>
          <p:nvPr/>
        </p:nvSpPr>
        <p:spPr bwMode="auto">
          <a:xfrm flipH="1">
            <a:off x="8763000" y="4800600"/>
            <a:ext cx="0" cy="533400"/>
          </a:xfrm>
          <a:prstGeom prst="line">
            <a:avLst/>
          </a:prstGeom>
          <a:noFill/>
          <a:ln w="57150">
            <a:solidFill>
              <a:schemeClr val="accent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66759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A7AA54B-438D-4343-B698-157EB6255A0C}" type="slidenum">
              <a:rPr lang="en-US" altLang="en-US">
                <a:latin typeface="Arial" charset="0"/>
              </a:rPr>
              <a:pPr/>
              <a:t>47</a:t>
            </a:fld>
            <a:endParaRPr lang="en-US" altLang="en-US">
              <a:latin typeface="Arial" charset="0"/>
            </a:endParaRPr>
          </a:p>
        </p:txBody>
      </p:sp>
      <p:sp>
        <p:nvSpPr>
          <p:cNvPr id="586754" name="Rectangle 2"/>
          <p:cNvSpPr>
            <a:spLocks noGrp="1" noRot="1" noChangeArrowheads="1"/>
          </p:cNvSpPr>
          <p:nvPr>
            <p:ph type="title"/>
          </p:nvPr>
        </p:nvSpPr>
        <p:spPr/>
        <p:txBody>
          <a:bodyPr/>
          <a:lstStyle/>
          <a:p>
            <a:pPr eaLnBrk="1" hangingPunct="1">
              <a:defRPr/>
            </a:pPr>
            <a:r>
              <a:rPr lang="en-US" altLang="en-US" sz="4400" dirty="0" smtClean="0"/>
              <a:t>1)</a:t>
            </a:r>
            <a:r>
              <a:rPr lang="en-US" altLang="en-US" sz="4400" b="0" dirty="0" smtClean="0"/>
              <a:t> </a:t>
            </a:r>
            <a:r>
              <a:rPr lang="en-US" altLang="en-US" sz="4400" b="0" i="1" dirty="0" smtClean="0"/>
              <a:t>Paul’s New Christian Life</a:t>
            </a:r>
            <a:r>
              <a:rPr lang="en-US" altLang="en-US" sz="3000" b="0" i="1" dirty="0" smtClean="0">
                <a:latin typeface="Arial Narrow" panose="020B0606020202030204" pitchFamily="34" charset="0"/>
              </a:rPr>
              <a:t> </a:t>
            </a:r>
            <a:r>
              <a:rPr lang="en-US" altLang="en-US" sz="3000" b="0" dirty="0" smtClean="0">
                <a:latin typeface="Arial Narrow" panose="020B0606020202030204" pitchFamily="34" charset="0"/>
              </a:rPr>
              <a:t>(ca. AD 35–49)</a:t>
            </a:r>
          </a:p>
        </p:txBody>
      </p:sp>
      <p:sp>
        <p:nvSpPr>
          <p:cNvPr id="59396" name="Rectangle 3"/>
          <p:cNvSpPr>
            <a:spLocks noGrp="1" noChangeArrowheads="1"/>
          </p:cNvSpPr>
          <p:nvPr>
            <p:ph type="body" idx="1"/>
          </p:nvPr>
        </p:nvSpPr>
        <p:spPr>
          <a:xfrm>
            <a:off x="304800" y="1143000"/>
            <a:ext cx="8458200" cy="5715000"/>
          </a:xfrm>
        </p:spPr>
        <p:txBody>
          <a:bodyPr>
            <a:normAutofit fontScale="92500"/>
          </a:bodyPr>
          <a:lstStyle/>
          <a:p>
            <a:pPr marL="396875" indent="-396875">
              <a:spcAft>
                <a:spcPct val="50000"/>
              </a:spcAft>
              <a:buClr>
                <a:schemeClr val="accent6"/>
              </a:buClr>
              <a:buSzPct val="90000"/>
              <a:buFont typeface="Wingdings" pitchFamily="2" charset="2"/>
              <a:buAutoNum type="alphaUcPeriod"/>
            </a:pPr>
            <a:r>
              <a:rPr lang="en-US" altLang="en-US" u="sng" dirty="0" smtClean="0"/>
              <a:t>Jesus</a:t>
            </a:r>
            <a:r>
              <a:rPr lang="en-US" altLang="en-US" dirty="0" smtClean="0"/>
              <a:t> is “revealed” to Paul </a:t>
            </a:r>
            <a:r>
              <a:rPr lang="en-US" altLang="en-US" dirty="0"/>
              <a:t>as </a:t>
            </a:r>
            <a:r>
              <a:rPr lang="en-US" altLang="en-US" dirty="0" smtClean="0"/>
              <a:t>being “God’s Son.” </a:t>
            </a:r>
          </a:p>
          <a:p>
            <a:pPr marL="396875" indent="-396875" eaLnBrk="1" hangingPunct="1">
              <a:buClr>
                <a:schemeClr val="accent6"/>
              </a:buClr>
              <a:buSzPct val="90000"/>
              <a:buFont typeface="Wingdings" pitchFamily="2" charset="2"/>
              <a:buAutoNum type="alphaUcPeriod"/>
            </a:pPr>
            <a:r>
              <a:rPr lang="en-US" altLang="en-US" u="sng" dirty="0" smtClean="0"/>
              <a:t>Paul</a:t>
            </a:r>
            <a:r>
              <a:rPr lang="en-US" altLang="en-US" dirty="0" smtClean="0"/>
              <a:t> begins preaching in </a:t>
            </a:r>
            <a:r>
              <a:rPr lang="en-US" altLang="en-US" b="1" dirty="0" smtClean="0"/>
              <a:t>Arabia, Damascus, Syria, </a:t>
            </a:r>
            <a:br>
              <a:rPr lang="en-US" altLang="en-US" b="1" dirty="0" smtClean="0"/>
            </a:br>
            <a:r>
              <a:rPr lang="en-US" altLang="en-US" dirty="0" smtClean="0"/>
              <a:t>and</a:t>
            </a:r>
            <a:r>
              <a:rPr lang="en-US" altLang="en-US" b="1" dirty="0" smtClean="0"/>
              <a:t> Cilicia</a:t>
            </a:r>
            <a:r>
              <a:rPr lang="en-US" altLang="en-US" dirty="0" smtClean="0"/>
              <a:t>, with some opposition </a:t>
            </a:r>
            <a:r>
              <a:rPr lang="en-US" altLang="en-US" sz="2400" dirty="0" smtClean="0"/>
              <a:t>(Gal 1:17-24; 2 </a:t>
            </a:r>
            <a:r>
              <a:rPr lang="en-US" altLang="en-US" sz="2400" dirty="0" err="1" smtClean="0"/>
              <a:t>Cor</a:t>
            </a:r>
            <a:r>
              <a:rPr lang="en-US" altLang="en-US" sz="2400" dirty="0" smtClean="0"/>
              <a:t> 11:23-33)</a:t>
            </a:r>
            <a:r>
              <a:rPr lang="en-US" altLang="en-US" dirty="0" smtClean="0"/>
              <a:t>.</a:t>
            </a:r>
          </a:p>
          <a:p>
            <a:pPr marL="396875" indent="-396875" eaLnBrk="1" hangingPunct="1">
              <a:buClr>
                <a:schemeClr val="accent6"/>
              </a:buClr>
              <a:buSzPct val="90000"/>
              <a:buFont typeface="Wingdings" pitchFamily="2" charset="2"/>
              <a:buAutoNum type="alphaUcPeriod"/>
            </a:pPr>
            <a:r>
              <a:rPr lang="en-US" altLang="en-US" u="sng" dirty="0" smtClean="0"/>
              <a:t>Barnabas</a:t>
            </a:r>
            <a:r>
              <a:rPr lang="en-US" altLang="en-US" dirty="0" smtClean="0"/>
              <a:t> takes an interest in Paul, helps him, </a:t>
            </a:r>
            <a:br>
              <a:rPr lang="en-US" altLang="en-US" dirty="0" smtClean="0"/>
            </a:br>
            <a:r>
              <a:rPr lang="en-US" altLang="en-US" dirty="0" smtClean="0"/>
              <a:t>introduces him to other </a:t>
            </a:r>
            <a:r>
              <a:rPr lang="en-US" altLang="en-US" dirty="0" err="1" smtClean="0"/>
              <a:t>Xns</a:t>
            </a:r>
            <a:r>
              <a:rPr lang="en-US" altLang="en-US" dirty="0" smtClean="0"/>
              <a:t> </a:t>
            </a:r>
            <a:r>
              <a:rPr lang="en-US" altLang="en-US" sz="2400" dirty="0" smtClean="0"/>
              <a:t>(Acts 9:26-30; 11:25-30; 12:25)</a:t>
            </a:r>
            <a:r>
              <a:rPr lang="en-US" altLang="en-US" dirty="0" smtClean="0"/>
              <a:t>.</a:t>
            </a:r>
          </a:p>
          <a:p>
            <a:pPr marL="396875" indent="-396875" eaLnBrk="1" hangingPunct="1">
              <a:buClr>
                <a:schemeClr val="accent6"/>
              </a:buClr>
              <a:buSzPct val="90000"/>
              <a:buFont typeface="Wingdings" pitchFamily="2" charset="2"/>
              <a:buAutoNum type="alphaUcPeriod"/>
            </a:pPr>
            <a:r>
              <a:rPr lang="en-US" altLang="en-US" dirty="0" smtClean="0"/>
              <a:t>Sent out by church of </a:t>
            </a:r>
            <a:r>
              <a:rPr lang="en-US" altLang="en-US" b="1" u="dbl" dirty="0" smtClean="0"/>
              <a:t>Antioch</a:t>
            </a:r>
            <a:r>
              <a:rPr lang="en-US" altLang="en-US" dirty="0" smtClean="0"/>
              <a:t>, in northern </a:t>
            </a:r>
            <a:r>
              <a:rPr lang="en-US" altLang="en-US" b="1" dirty="0" smtClean="0"/>
              <a:t>SYRIA</a:t>
            </a:r>
            <a:r>
              <a:rPr lang="en-US" altLang="en-US" dirty="0" smtClean="0"/>
              <a:t>, </a:t>
            </a:r>
            <a:br>
              <a:rPr lang="en-US" altLang="en-US" dirty="0" smtClean="0"/>
            </a:br>
            <a:r>
              <a:rPr lang="en-US" altLang="en-US" u="sng" dirty="0" smtClean="0"/>
              <a:t>Barnabas &amp; Paul</a:t>
            </a:r>
            <a:r>
              <a:rPr lang="en-US" altLang="en-US" dirty="0" smtClean="0"/>
              <a:t> go preach in Cyprus, Pamphylia, Phrygia </a:t>
            </a:r>
            <a:r>
              <a:rPr lang="en-US" altLang="en-US" sz="2400" dirty="0" smtClean="0"/>
              <a:t>(Acts 13–14)</a:t>
            </a:r>
            <a:r>
              <a:rPr lang="en-US" altLang="en-US" dirty="0" smtClean="0"/>
              <a:t>; Barnabas is leader, with Paul as his assistant </a:t>
            </a:r>
            <a:r>
              <a:rPr lang="en-US" altLang="en-US" sz="2400" dirty="0" smtClean="0"/>
              <a:t>(esp. Acts </a:t>
            </a:r>
            <a:r>
              <a:rPr lang="en-US" altLang="en-US" sz="2400" b="1" dirty="0" smtClean="0"/>
              <a:t>14:12</a:t>
            </a:r>
            <a:r>
              <a:rPr lang="en-US" altLang="en-US" sz="2400" dirty="0" smtClean="0"/>
              <a:t>, Barnabas = “Zeus,” Paul = “Hermes”)</a:t>
            </a:r>
            <a:r>
              <a:rPr lang="en-US" altLang="en-US" dirty="0" smtClean="0"/>
              <a:t>.</a:t>
            </a:r>
          </a:p>
          <a:p>
            <a:pPr marL="396875" indent="-396875" eaLnBrk="1" hangingPunct="1">
              <a:buClr>
                <a:schemeClr val="accent6"/>
              </a:buClr>
              <a:buSzPct val="90000"/>
              <a:buFont typeface="Wingdings" pitchFamily="2" charset="2"/>
              <a:buAutoNum type="alphaUcPeriod"/>
            </a:pPr>
            <a:r>
              <a:rPr lang="en-US" altLang="en-US" u="sng" dirty="0" smtClean="0"/>
              <a:t>Barnabas &amp; Paul</a:t>
            </a:r>
            <a:r>
              <a:rPr lang="en-US" altLang="en-US" dirty="0" smtClean="0"/>
              <a:t> participate in “</a:t>
            </a:r>
            <a:r>
              <a:rPr lang="en-US" altLang="en-US" b="1" dirty="0" smtClean="0"/>
              <a:t>Council of Jerusalem</a:t>
            </a:r>
            <a:r>
              <a:rPr lang="en-US" altLang="en-US" dirty="0" smtClean="0"/>
              <a:t>” </a:t>
            </a:r>
            <a:br>
              <a:rPr lang="en-US" altLang="en-US" dirty="0" smtClean="0"/>
            </a:br>
            <a:r>
              <a:rPr lang="en-US" altLang="en-US" sz="2400" dirty="0" smtClean="0"/>
              <a:t>(</a:t>
            </a:r>
            <a:r>
              <a:rPr lang="en-US" altLang="en-US" sz="2400" i="1" dirty="0" smtClean="0"/>
              <a:t>ca. AD 49, possibly later</a:t>
            </a:r>
            <a:r>
              <a:rPr lang="en-US" altLang="en-US" sz="2400" dirty="0" smtClean="0"/>
              <a:t>; compare Gal 2:1-10 and Acts 15)</a:t>
            </a:r>
          </a:p>
        </p:txBody>
      </p:sp>
    </p:spTree>
    <p:extLst>
      <p:ext uri="{BB962C8B-B14F-4D97-AF65-F5344CB8AC3E}">
        <p14:creationId xmlns:p14="http://schemas.microsoft.com/office/powerpoint/2010/main" val="2238956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Effect transition="in" filter="wipe(left)">
                                      <p:cBhvr>
                                        <p:cTn id="7" dur="1000"/>
                                        <p:tgtEl>
                                          <p:spTgt spid="59396">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9396">
                                            <p:txEl>
                                              <p:pRg st="1" end="1"/>
                                            </p:txEl>
                                          </p:spTgt>
                                        </p:tgtEl>
                                        <p:attrNameLst>
                                          <p:attrName>style.visibility</p:attrName>
                                        </p:attrNameLst>
                                      </p:cBhvr>
                                      <p:to>
                                        <p:strVal val="visible"/>
                                      </p:to>
                                    </p:set>
                                    <p:animEffect transition="in" filter="wipe(left)">
                                      <p:cBhvr>
                                        <p:cTn id="11" dur="1000"/>
                                        <p:tgtEl>
                                          <p:spTgt spid="59396">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59396">
                                            <p:txEl>
                                              <p:pRg st="2" end="2"/>
                                            </p:txEl>
                                          </p:spTgt>
                                        </p:tgtEl>
                                        <p:attrNameLst>
                                          <p:attrName>style.visibility</p:attrName>
                                        </p:attrNameLst>
                                      </p:cBhvr>
                                      <p:to>
                                        <p:strVal val="visible"/>
                                      </p:to>
                                    </p:set>
                                    <p:animEffect transition="in" filter="wipe(left)">
                                      <p:cBhvr>
                                        <p:cTn id="15" dur="1000"/>
                                        <p:tgtEl>
                                          <p:spTgt spid="59396">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59396">
                                            <p:txEl>
                                              <p:pRg st="3" end="3"/>
                                            </p:txEl>
                                          </p:spTgt>
                                        </p:tgtEl>
                                        <p:attrNameLst>
                                          <p:attrName>style.visibility</p:attrName>
                                        </p:attrNameLst>
                                      </p:cBhvr>
                                      <p:to>
                                        <p:strVal val="visible"/>
                                      </p:to>
                                    </p:set>
                                    <p:animEffect transition="in" filter="wipe(left)">
                                      <p:cBhvr>
                                        <p:cTn id="19" dur="1000"/>
                                        <p:tgtEl>
                                          <p:spTgt spid="59396">
                                            <p:txEl>
                                              <p:pRg st="3" end="3"/>
                                            </p:txEl>
                                          </p:spTgt>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59396">
                                            <p:txEl>
                                              <p:pRg st="4" end="4"/>
                                            </p:txEl>
                                          </p:spTgt>
                                        </p:tgtEl>
                                        <p:attrNameLst>
                                          <p:attrName>style.visibility</p:attrName>
                                        </p:attrNameLst>
                                      </p:cBhvr>
                                      <p:to>
                                        <p:strVal val="visible"/>
                                      </p:to>
                                    </p:set>
                                    <p:animEffect transition="in" filter="wipe(left)">
                                      <p:cBhvr>
                                        <p:cTn id="23" dur="1000"/>
                                        <p:tgtEl>
                                          <p:spTgt spid="593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5943600"/>
            <a:ext cx="7772400" cy="533400"/>
          </a:xfrm>
        </p:spPr>
        <p:txBody>
          <a:bodyPr/>
          <a:lstStyle/>
          <a:p>
            <a:r>
              <a:rPr lang="en-US" sz="3200" dirty="0" smtClean="0"/>
              <a:t>Cave Church of St. Peter</a:t>
            </a:r>
            <a:endParaRPr lang="en-US" sz="3200"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301752" y="6400800"/>
            <a:ext cx="7772400" cy="457200"/>
          </a:xfrm>
        </p:spPr>
        <p:txBody>
          <a:bodyPr>
            <a:normAutofit/>
          </a:bodyPr>
          <a:lstStyle/>
          <a:p>
            <a:r>
              <a:rPr lang="en-US" sz="2400" dirty="0"/>
              <a:t>Syrian </a:t>
            </a:r>
            <a:r>
              <a:rPr lang="en-US" sz="2400" b="1" dirty="0"/>
              <a:t>Antioch</a:t>
            </a:r>
            <a:r>
              <a:rPr lang="en-US" sz="2400" dirty="0"/>
              <a:t> </a:t>
            </a:r>
            <a:r>
              <a:rPr lang="en-US" sz="2400" dirty="0" smtClean="0"/>
              <a:t>(</a:t>
            </a:r>
            <a:r>
              <a:rPr lang="en-US" sz="2400" dirty="0"/>
              <a:t>now Antakya, Turkey)</a:t>
            </a:r>
          </a:p>
        </p:txBody>
      </p:sp>
      <p:pic>
        <p:nvPicPr>
          <p:cNvPr id="72706" name="Picture 2" descr="Image result for church in antaky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19050"/>
            <a:ext cx="7899400" cy="592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749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2B94C63A-144D-459A-A076-13E6D5FD6CF3}" type="slidenum">
              <a:rPr lang="en-US" altLang="en-US">
                <a:latin typeface="Arial" charset="0"/>
              </a:rPr>
              <a:pPr/>
              <a:t>49</a:t>
            </a:fld>
            <a:endParaRPr lang="en-US" altLang="en-US">
              <a:latin typeface="Arial" charset="0"/>
            </a:endParaRPr>
          </a:p>
        </p:txBody>
      </p:sp>
      <p:sp>
        <p:nvSpPr>
          <p:cNvPr id="520194" name="Rectangle 2"/>
          <p:cNvSpPr>
            <a:spLocks noGrp="1" noRot="1" noChangeArrowheads="1"/>
          </p:cNvSpPr>
          <p:nvPr>
            <p:ph type="title"/>
          </p:nvPr>
        </p:nvSpPr>
        <p:spPr/>
        <p:txBody>
          <a:bodyPr/>
          <a:lstStyle/>
          <a:p>
            <a:pPr eaLnBrk="1" hangingPunct="1">
              <a:defRPr/>
            </a:pPr>
            <a:r>
              <a:rPr lang="en-US" altLang="en-US" sz="4400" dirty="0" smtClean="0"/>
              <a:t>2)</a:t>
            </a:r>
            <a:r>
              <a:rPr lang="en-US" altLang="en-US" sz="4400" b="0" dirty="0" smtClean="0"/>
              <a:t> </a:t>
            </a:r>
            <a:r>
              <a:rPr lang="en-US" altLang="en-US" sz="4400" b="0" i="1" dirty="0" smtClean="0"/>
              <a:t>Early Missionary Phase</a:t>
            </a:r>
            <a:r>
              <a:rPr lang="en-US" altLang="en-US" sz="3000" b="0" i="1" dirty="0" smtClean="0"/>
              <a:t> </a:t>
            </a:r>
            <a:r>
              <a:rPr lang="en-US" altLang="en-US" sz="3000" b="0" dirty="0" smtClean="0"/>
              <a:t>(ca. AD 50–52)</a:t>
            </a:r>
          </a:p>
        </p:txBody>
      </p:sp>
      <p:sp>
        <p:nvSpPr>
          <p:cNvPr id="60420" name="Rectangle 3"/>
          <p:cNvSpPr>
            <a:spLocks noGrp="1" noChangeArrowheads="1"/>
          </p:cNvSpPr>
          <p:nvPr>
            <p:ph type="body" idx="1"/>
          </p:nvPr>
        </p:nvSpPr>
        <p:spPr>
          <a:xfrm>
            <a:off x="304800" y="1295400"/>
            <a:ext cx="8382000" cy="5562600"/>
          </a:xfrm>
        </p:spPr>
        <p:txBody>
          <a:bodyPr/>
          <a:lstStyle/>
          <a:p>
            <a:pPr marL="344488" indent="-344488" eaLnBrk="1" hangingPunct="1">
              <a:spcBef>
                <a:spcPct val="100000"/>
              </a:spcBef>
              <a:buClr>
                <a:schemeClr val="accent6"/>
              </a:buClr>
              <a:buSzPct val="90000"/>
              <a:buFont typeface="Wingdings" pitchFamily="2" charset="2"/>
              <a:buAutoNum type="alphaUcPeriod"/>
            </a:pPr>
            <a:r>
              <a:rPr lang="en-US" altLang="en-US" sz="3100" dirty="0" smtClean="0"/>
              <a:t>Paul breaks with Barnabas: “</a:t>
            </a:r>
            <a:r>
              <a:rPr lang="en-US" altLang="en-US" sz="3100" b="1" dirty="0" smtClean="0"/>
              <a:t>Incident at Antioch</a:t>
            </a:r>
            <a:r>
              <a:rPr lang="en-US" altLang="en-US" sz="3100" dirty="0" smtClean="0"/>
              <a:t>”</a:t>
            </a:r>
            <a:r>
              <a:rPr lang="en-US" altLang="en-US" dirty="0" smtClean="0"/>
              <a:t> </a:t>
            </a:r>
            <a:r>
              <a:rPr lang="en-US" altLang="en-US" sz="2400" dirty="0" smtClean="0"/>
              <a:t>(contrast Gal 2:11-14 with Acts 15:36-41)</a:t>
            </a:r>
            <a:endParaRPr lang="en-US" altLang="en-US" dirty="0" smtClean="0"/>
          </a:p>
          <a:p>
            <a:pPr marL="344488" indent="-344488" eaLnBrk="1" hangingPunct="1">
              <a:spcBef>
                <a:spcPct val="100000"/>
              </a:spcBef>
              <a:buClr>
                <a:schemeClr val="accent6"/>
              </a:buClr>
              <a:buSzPct val="90000"/>
              <a:buFont typeface="Wingdings" pitchFamily="2" charset="2"/>
              <a:buAutoNum type="alphaUcPeriod"/>
            </a:pPr>
            <a:r>
              <a:rPr lang="en-US" altLang="en-US" sz="3100" dirty="0" smtClean="0"/>
              <a:t>Paul, Silas, Timothy cross from ASIA to </a:t>
            </a:r>
            <a:r>
              <a:rPr lang="en-US" altLang="en-US" sz="3100" b="1" dirty="0" smtClean="0"/>
              <a:t>MACEDONIA</a:t>
            </a:r>
            <a:r>
              <a:rPr lang="en-US" altLang="en-US" sz="3100" dirty="0" smtClean="0"/>
              <a:t>; start churches in </a:t>
            </a:r>
            <a:r>
              <a:rPr lang="en-US" altLang="en-US" sz="3100" b="1" dirty="0" smtClean="0"/>
              <a:t>Philippi</a:t>
            </a:r>
            <a:r>
              <a:rPr lang="en-US" altLang="en-US" sz="3100" dirty="0" smtClean="0"/>
              <a:t> &amp; </a:t>
            </a:r>
            <a:r>
              <a:rPr lang="en-US" altLang="en-US" sz="3100" b="1" dirty="0" smtClean="0"/>
              <a:t>Thessalonica</a:t>
            </a:r>
            <a:r>
              <a:rPr lang="en-US" altLang="en-US" sz="3100" dirty="0" smtClean="0"/>
              <a:t> &amp; </a:t>
            </a:r>
            <a:r>
              <a:rPr lang="en-US" altLang="en-US" sz="3100" dirty="0" err="1" smtClean="0"/>
              <a:t>Beroea</a:t>
            </a:r>
            <a:r>
              <a:rPr lang="en-US" altLang="en-US" sz="3100" dirty="0" smtClean="0"/>
              <a:t/>
            </a:r>
            <a:br>
              <a:rPr lang="en-US" altLang="en-US" sz="3100" dirty="0" smtClean="0"/>
            </a:br>
            <a:r>
              <a:rPr lang="en-US" altLang="en-US" sz="2400" dirty="0" smtClean="0"/>
              <a:t>(Acts 16:1–17:15)</a:t>
            </a:r>
          </a:p>
          <a:p>
            <a:pPr marL="514350" lvl="1" indent="-217488">
              <a:spcBef>
                <a:spcPts val="1800"/>
              </a:spcBef>
              <a:buClr>
                <a:schemeClr val="tx1"/>
              </a:buClr>
              <a:buSzPct val="90000"/>
            </a:pPr>
            <a:r>
              <a:rPr lang="en-US" altLang="en-US" dirty="0" smtClean="0"/>
              <a:t>Conversion/Baptism of </a:t>
            </a:r>
            <a:r>
              <a:rPr lang="en-US" altLang="en-US" b="1" dirty="0" smtClean="0"/>
              <a:t>Lydia </a:t>
            </a:r>
            <a:r>
              <a:rPr lang="en-US" altLang="en-US" dirty="0" smtClean="0"/>
              <a:t>&amp; her household</a:t>
            </a:r>
          </a:p>
          <a:p>
            <a:pPr marL="514350" lvl="1" indent="-217488">
              <a:spcBef>
                <a:spcPts val="1800"/>
              </a:spcBef>
              <a:buClr>
                <a:schemeClr val="tx1"/>
              </a:buClr>
              <a:buSzPct val="90000"/>
            </a:pPr>
            <a:r>
              <a:rPr lang="en-US" altLang="en-US" dirty="0"/>
              <a:t>Conversion/Baptism of </a:t>
            </a:r>
            <a:r>
              <a:rPr lang="en-US" altLang="en-US" b="1" dirty="0" smtClean="0"/>
              <a:t>Philippian Jailer</a:t>
            </a:r>
            <a:r>
              <a:rPr lang="en-US" altLang="en-US" dirty="0" smtClean="0"/>
              <a:t> &amp; his household</a:t>
            </a:r>
          </a:p>
          <a:p>
            <a:pPr marL="514350" lvl="1" indent="-217488">
              <a:spcBef>
                <a:spcPts val="1800"/>
              </a:spcBef>
              <a:buClr>
                <a:schemeClr val="tx1"/>
              </a:buClr>
              <a:buSzPct val="90000"/>
            </a:pPr>
            <a:r>
              <a:rPr lang="en-US" altLang="en-US" b="1" dirty="0" smtClean="0"/>
              <a:t>Pattern:</a:t>
            </a:r>
            <a:r>
              <a:rPr lang="en-US" altLang="en-US" dirty="0" smtClean="0"/>
              <a:t> Preach, Get Arrested, Jailed, Released, Move On</a:t>
            </a:r>
          </a:p>
        </p:txBody>
      </p:sp>
    </p:spTree>
    <p:extLst>
      <p:ext uri="{BB962C8B-B14F-4D97-AF65-F5344CB8AC3E}">
        <p14:creationId xmlns:p14="http://schemas.microsoft.com/office/powerpoint/2010/main" val="1955395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0420">
                                            <p:txEl>
                                              <p:pRg st="0" end="0"/>
                                            </p:txEl>
                                          </p:spTgt>
                                        </p:tgtEl>
                                        <p:attrNameLst>
                                          <p:attrName>style.visibility</p:attrName>
                                        </p:attrNameLst>
                                      </p:cBhvr>
                                      <p:to>
                                        <p:strVal val="visible"/>
                                      </p:to>
                                    </p:set>
                                    <p:animEffect transition="in" filter="fade">
                                      <p:cBhvr>
                                        <p:cTn id="7" dur="1000"/>
                                        <p:tgtEl>
                                          <p:spTgt spid="60420">
                                            <p:txEl>
                                              <p:pRg st="0" end="0"/>
                                            </p:txEl>
                                          </p:spTgt>
                                        </p:tgtEl>
                                      </p:cBhvr>
                                    </p:animEffect>
                                    <p:anim calcmode="lin" valueType="num">
                                      <p:cBhvr>
                                        <p:cTn id="8" dur="1000" fill="hold"/>
                                        <p:tgtEl>
                                          <p:spTgt spid="6042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04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0420">
                                            <p:txEl>
                                              <p:pRg st="1" end="1"/>
                                            </p:txEl>
                                          </p:spTgt>
                                        </p:tgtEl>
                                        <p:attrNameLst>
                                          <p:attrName>style.visibility</p:attrName>
                                        </p:attrNameLst>
                                      </p:cBhvr>
                                      <p:to>
                                        <p:strVal val="visible"/>
                                      </p:to>
                                    </p:set>
                                    <p:animEffect transition="in" filter="fade">
                                      <p:cBhvr>
                                        <p:cTn id="14" dur="1000"/>
                                        <p:tgtEl>
                                          <p:spTgt spid="60420">
                                            <p:txEl>
                                              <p:pRg st="1" end="1"/>
                                            </p:txEl>
                                          </p:spTgt>
                                        </p:tgtEl>
                                      </p:cBhvr>
                                    </p:animEffect>
                                    <p:anim calcmode="lin" valueType="num">
                                      <p:cBhvr>
                                        <p:cTn id="15" dur="1000" fill="hold"/>
                                        <p:tgtEl>
                                          <p:spTgt spid="6042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0420">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60420">
                                            <p:txEl>
                                              <p:pRg st="2" end="2"/>
                                            </p:txEl>
                                          </p:spTgt>
                                        </p:tgtEl>
                                        <p:attrNameLst>
                                          <p:attrName>style.visibility</p:attrName>
                                        </p:attrNameLst>
                                      </p:cBhvr>
                                      <p:to>
                                        <p:strVal val="visible"/>
                                      </p:to>
                                    </p:set>
                                    <p:animEffect transition="in" filter="fade">
                                      <p:cBhvr>
                                        <p:cTn id="20" dur="1000"/>
                                        <p:tgtEl>
                                          <p:spTgt spid="60420">
                                            <p:txEl>
                                              <p:pRg st="2" end="2"/>
                                            </p:txEl>
                                          </p:spTgt>
                                        </p:tgtEl>
                                      </p:cBhvr>
                                    </p:animEffect>
                                    <p:anim calcmode="lin" valueType="num">
                                      <p:cBhvr>
                                        <p:cTn id="21" dur="1000" fill="hold"/>
                                        <p:tgtEl>
                                          <p:spTgt spid="60420">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60420">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60420">
                                            <p:txEl>
                                              <p:pRg st="3" end="3"/>
                                            </p:txEl>
                                          </p:spTgt>
                                        </p:tgtEl>
                                        <p:attrNameLst>
                                          <p:attrName>style.visibility</p:attrName>
                                        </p:attrNameLst>
                                      </p:cBhvr>
                                      <p:to>
                                        <p:strVal val="visible"/>
                                      </p:to>
                                    </p:set>
                                    <p:animEffect transition="in" filter="fade">
                                      <p:cBhvr>
                                        <p:cTn id="26" dur="1000"/>
                                        <p:tgtEl>
                                          <p:spTgt spid="60420">
                                            <p:txEl>
                                              <p:pRg st="3" end="3"/>
                                            </p:txEl>
                                          </p:spTgt>
                                        </p:tgtEl>
                                      </p:cBhvr>
                                    </p:animEffect>
                                    <p:anim calcmode="lin" valueType="num">
                                      <p:cBhvr>
                                        <p:cTn id="27" dur="1000" fill="hold"/>
                                        <p:tgtEl>
                                          <p:spTgt spid="60420">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0420">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60420">
                                            <p:txEl>
                                              <p:pRg st="4" end="4"/>
                                            </p:txEl>
                                          </p:spTgt>
                                        </p:tgtEl>
                                        <p:attrNameLst>
                                          <p:attrName>style.visibility</p:attrName>
                                        </p:attrNameLst>
                                      </p:cBhvr>
                                      <p:to>
                                        <p:strVal val="visible"/>
                                      </p:to>
                                    </p:set>
                                    <p:animEffect transition="in" filter="fade">
                                      <p:cBhvr>
                                        <p:cTn id="32" dur="1000"/>
                                        <p:tgtEl>
                                          <p:spTgt spid="60420">
                                            <p:txEl>
                                              <p:pRg st="4" end="4"/>
                                            </p:txEl>
                                          </p:spTgt>
                                        </p:tgtEl>
                                      </p:cBhvr>
                                    </p:animEffect>
                                    <p:anim calcmode="lin" valueType="num">
                                      <p:cBhvr>
                                        <p:cTn id="33" dur="1000" fill="hold"/>
                                        <p:tgtEl>
                                          <p:spTgt spid="60420">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6042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4199B31-B4C9-49B4-B882-4BC11686E081}" type="slidenum">
              <a:rPr lang="en-US" altLang="en-US">
                <a:latin typeface="Arial" charset="0"/>
              </a:rPr>
              <a:pPr/>
              <a:t>50</a:t>
            </a:fld>
            <a:endParaRPr lang="en-US" altLang="en-US">
              <a:latin typeface="Arial" charset="0"/>
            </a:endParaRPr>
          </a:p>
        </p:txBody>
      </p:sp>
      <p:pic>
        <p:nvPicPr>
          <p:cNvPr id="6144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8387" name="Rectangle 3"/>
          <p:cNvSpPr>
            <a:spLocks noGrp="1" noRot="1" noChangeArrowheads="1"/>
          </p:cNvSpPr>
          <p:nvPr>
            <p:ph type="title"/>
          </p:nvPr>
        </p:nvSpPr>
        <p:spPr>
          <a:xfrm>
            <a:off x="304800" y="0"/>
            <a:ext cx="8534400" cy="914400"/>
          </a:xfrm>
        </p:spPr>
        <p:txBody>
          <a:bodyPr/>
          <a:lstStyle/>
          <a:p>
            <a:pPr eaLnBrk="1" hangingPunct="1">
              <a:defRPr/>
            </a:pPr>
            <a:r>
              <a:rPr lang="en-US" altLang="en-US" sz="4400" dirty="0" smtClean="0"/>
              <a:t>Paul, Silas &amp; Timothy</a:t>
            </a:r>
            <a:r>
              <a:rPr lang="en-US" altLang="en-US" sz="3600" b="0" dirty="0" smtClean="0"/>
              <a:t> (Acts 16-17)</a:t>
            </a:r>
          </a:p>
        </p:txBody>
      </p:sp>
      <p:sp>
        <p:nvSpPr>
          <p:cNvPr id="61445" name="Oval 4"/>
          <p:cNvSpPr>
            <a:spLocks noChangeArrowheads="1"/>
          </p:cNvSpPr>
          <p:nvPr/>
        </p:nvSpPr>
        <p:spPr bwMode="auto">
          <a:xfrm>
            <a:off x="2667000" y="1524000"/>
            <a:ext cx="2286000" cy="914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61446" name="Line 5"/>
          <p:cNvSpPr>
            <a:spLocks noChangeShapeType="1"/>
          </p:cNvSpPr>
          <p:nvPr/>
        </p:nvSpPr>
        <p:spPr bwMode="auto">
          <a:xfrm flipH="1" flipV="1">
            <a:off x="4267200" y="1905000"/>
            <a:ext cx="609600" cy="457200"/>
          </a:xfrm>
          <a:prstGeom prst="line">
            <a:avLst/>
          </a:prstGeom>
          <a:noFill/>
          <a:ln w="57150">
            <a:solidFill>
              <a:schemeClr val="accent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593581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2400" dirty="0" smtClean="0"/>
              <a:t>Ruins of </a:t>
            </a:r>
            <a:r>
              <a:rPr lang="en-US" sz="2400" b="1" dirty="0" smtClean="0"/>
              <a:t>Philippi</a:t>
            </a:r>
            <a:r>
              <a:rPr lang="en-US" sz="2400" dirty="0" smtClean="0"/>
              <a:t>  (Macedonia, Northern Greece)</a:t>
            </a:r>
            <a:endParaRPr lang="en-US" sz="2400" dirty="0"/>
          </a:p>
        </p:txBody>
      </p:sp>
      <p:pic>
        <p:nvPicPr>
          <p:cNvPr id="70658" name="Picture 2" descr="Image result for philippi ruin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24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6654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2400" dirty="0" smtClean="0"/>
              <a:t>Baptismal Site in </a:t>
            </a:r>
            <a:r>
              <a:rPr lang="en-US" sz="2400" b="1" dirty="0" smtClean="0"/>
              <a:t>Philippi</a:t>
            </a:r>
            <a:r>
              <a:rPr lang="en-US" sz="2400" dirty="0" smtClean="0"/>
              <a:t>  (Macedonia, Northern Greece)</a:t>
            </a:r>
            <a:endParaRPr lang="en-US" sz="2400" dirty="0"/>
          </a:p>
        </p:txBody>
      </p:sp>
      <p:pic>
        <p:nvPicPr>
          <p:cNvPr id="73730" name="Picture 2" descr="Image result for lydia baptistery philipp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1"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5965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5DAF307-A3F0-44D5-8CBA-2FF9404384BC}" type="slidenum">
              <a:rPr lang="en-US" altLang="en-US">
                <a:latin typeface="Arial" charset="0"/>
              </a:rPr>
              <a:pPr/>
              <a:t>53</a:t>
            </a:fld>
            <a:endParaRPr lang="en-US" altLang="en-US">
              <a:latin typeface="Arial" charset="0"/>
            </a:endParaRPr>
          </a:p>
        </p:txBody>
      </p:sp>
      <p:sp>
        <p:nvSpPr>
          <p:cNvPr id="589826" name="Rectangle 2"/>
          <p:cNvSpPr>
            <a:spLocks noGrp="1" noRot="1" noChangeArrowheads="1"/>
          </p:cNvSpPr>
          <p:nvPr>
            <p:ph type="title"/>
          </p:nvPr>
        </p:nvSpPr>
        <p:spPr/>
        <p:txBody>
          <a:bodyPr/>
          <a:lstStyle/>
          <a:p>
            <a:pPr eaLnBrk="1" hangingPunct="1">
              <a:defRPr/>
            </a:pPr>
            <a:r>
              <a:rPr lang="en-US" altLang="en-US" sz="4400" dirty="0" smtClean="0"/>
              <a:t>2)</a:t>
            </a:r>
            <a:r>
              <a:rPr lang="en-US" altLang="en-US" sz="4400" b="0" dirty="0" smtClean="0"/>
              <a:t> </a:t>
            </a:r>
            <a:r>
              <a:rPr lang="en-US" altLang="en-US" sz="4400" b="0" i="1" dirty="0" smtClean="0"/>
              <a:t>Early Missionary Phase</a:t>
            </a:r>
            <a:r>
              <a:rPr lang="en-US" altLang="en-US" sz="3000" b="0" i="1" dirty="0" smtClean="0">
                <a:latin typeface="Arial Narrow" panose="020B0606020202030204" pitchFamily="34" charset="0"/>
              </a:rPr>
              <a:t> </a:t>
            </a:r>
            <a:r>
              <a:rPr lang="en-US" altLang="en-US" sz="3000" b="0" dirty="0" smtClean="0">
                <a:latin typeface="Arial Narrow" panose="020B0606020202030204" pitchFamily="34" charset="0"/>
              </a:rPr>
              <a:t>(ca. AD 50–52)</a:t>
            </a:r>
          </a:p>
        </p:txBody>
      </p:sp>
      <p:sp>
        <p:nvSpPr>
          <p:cNvPr id="62468" name="Rectangle 3"/>
          <p:cNvSpPr>
            <a:spLocks noGrp="1" noChangeArrowheads="1"/>
          </p:cNvSpPr>
          <p:nvPr>
            <p:ph type="body" idx="1"/>
          </p:nvPr>
        </p:nvSpPr>
        <p:spPr>
          <a:xfrm>
            <a:off x="304800" y="990600"/>
            <a:ext cx="8458200" cy="5867400"/>
          </a:xfrm>
        </p:spPr>
        <p:txBody>
          <a:bodyPr>
            <a:normAutofit fontScale="92500"/>
          </a:bodyPr>
          <a:lstStyle/>
          <a:p>
            <a:pPr marL="344488" indent="-344488" eaLnBrk="1" hangingPunct="1">
              <a:spcBef>
                <a:spcPts val="1800"/>
              </a:spcBef>
              <a:buClr>
                <a:schemeClr val="accent6"/>
              </a:buClr>
              <a:buSzPct val="90000"/>
              <a:buFont typeface="Wingdings" pitchFamily="2" charset="2"/>
              <a:buAutoNum type="alphaUcPeriod"/>
            </a:pPr>
            <a:r>
              <a:rPr lang="en-US" altLang="en-US" sz="2200" dirty="0" smtClean="0"/>
              <a:t>Paul breaks with Barnabas…</a:t>
            </a:r>
          </a:p>
          <a:p>
            <a:pPr marL="344488" indent="-344488" eaLnBrk="1" hangingPunct="1">
              <a:spcBef>
                <a:spcPts val="1800"/>
              </a:spcBef>
              <a:buClr>
                <a:schemeClr val="accent6"/>
              </a:buClr>
              <a:buSzPct val="90000"/>
              <a:buFont typeface="Wingdings" pitchFamily="2" charset="2"/>
              <a:buAutoNum type="alphaUcPeriod"/>
            </a:pPr>
            <a:r>
              <a:rPr lang="en-US" altLang="en-US" sz="2200" dirty="0" smtClean="0"/>
              <a:t>Paul, Silas, Timothy go to </a:t>
            </a:r>
            <a:r>
              <a:rPr lang="en-US" altLang="en-US" sz="2200" b="1" dirty="0" smtClean="0"/>
              <a:t>MACEDONIA…</a:t>
            </a:r>
            <a:endParaRPr lang="en-US" altLang="en-US" sz="2200" dirty="0" smtClean="0"/>
          </a:p>
          <a:p>
            <a:pPr marL="344488" indent="-344488" eaLnBrk="1" hangingPunct="1">
              <a:spcBef>
                <a:spcPts val="1800"/>
              </a:spcBef>
              <a:buClr>
                <a:schemeClr val="accent6"/>
              </a:buClr>
              <a:buSzPct val="90000"/>
              <a:buFont typeface="Wingdings" pitchFamily="2" charset="2"/>
              <a:buAutoNum type="alphaUcPeriod"/>
            </a:pPr>
            <a:r>
              <a:rPr lang="en-US" altLang="en-US" dirty="0" smtClean="0"/>
              <a:t>Kicked out of Macedonian cities, they go to </a:t>
            </a:r>
            <a:r>
              <a:rPr lang="en-US" altLang="en-US" b="1" dirty="0" smtClean="0"/>
              <a:t>ACHAIA</a:t>
            </a:r>
            <a:r>
              <a:rPr lang="en-US" altLang="en-US" dirty="0" smtClean="0"/>
              <a:t>; Paul briefly visits </a:t>
            </a:r>
            <a:r>
              <a:rPr lang="en-US" altLang="en-US" i="1" dirty="0" smtClean="0"/>
              <a:t>Athens</a:t>
            </a:r>
            <a:r>
              <a:rPr lang="en-US" altLang="en-US" dirty="0" smtClean="0"/>
              <a:t>, with little success </a:t>
            </a:r>
            <a:r>
              <a:rPr lang="en-US" altLang="en-US" sz="2400" dirty="0" smtClean="0"/>
              <a:t>(Acts 17:16-34)</a:t>
            </a:r>
            <a:endParaRPr lang="en-US" altLang="en-US" dirty="0" smtClean="0"/>
          </a:p>
          <a:p>
            <a:pPr marL="344488" indent="-344488" eaLnBrk="1" hangingPunct="1">
              <a:buClr>
                <a:schemeClr val="accent6"/>
              </a:buClr>
              <a:buSzPct val="90000"/>
              <a:buFont typeface="Wingdings" pitchFamily="2" charset="2"/>
              <a:buAutoNum type="alphaUcPeriod"/>
            </a:pPr>
            <a:r>
              <a:rPr lang="en-US" altLang="en-US" dirty="0" smtClean="0"/>
              <a:t>They go to </a:t>
            </a:r>
            <a:r>
              <a:rPr lang="en-US" altLang="en-US" b="1" u="dbl" dirty="0" smtClean="0"/>
              <a:t>Corinth</a:t>
            </a:r>
            <a:r>
              <a:rPr lang="en-US" altLang="en-US" dirty="0" smtClean="0"/>
              <a:t>, capital of ACHAIA, for </a:t>
            </a:r>
            <a:r>
              <a:rPr lang="en-US" altLang="en-US" b="1" dirty="0" smtClean="0"/>
              <a:t>18+ months</a:t>
            </a:r>
            <a:r>
              <a:rPr lang="en-US" altLang="en-US" sz="2400" dirty="0" smtClean="0"/>
              <a:t> (Acts 18:11, 18)</a:t>
            </a:r>
            <a:r>
              <a:rPr lang="en-US" altLang="en-US" dirty="0" smtClean="0"/>
              <a:t>; meet Prisca &amp; Aquila after </a:t>
            </a:r>
            <a:r>
              <a:rPr lang="en-US" altLang="en-US" b="1" dirty="0" smtClean="0"/>
              <a:t>Emperor Claudius</a:t>
            </a:r>
            <a:r>
              <a:rPr lang="en-US" altLang="en-US" dirty="0" smtClean="0"/>
              <a:t> had expelled Jews from Rome</a:t>
            </a:r>
            <a:r>
              <a:rPr lang="en-US" altLang="en-US" sz="2400" dirty="0" smtClean="0"/>
              <a:t> (AD 49; Acts 18:2)</a:t>
            </a:r>
            <a:endParaRPr lang="en-US" altLang="en-US" dirty="0" smtClean="0"/>
          </a:p>
          <a:p>
            <a:pPr marL="344488" indent="-344488" eaLnBrk="1" hangingPunct="1">
              <a:buClr>
                <a:schemeClr val="accent6"/>
              </a:buClr>
              <a:buSzPct val="90000"/>
              <a:buFont typeface="Wingdings" pitchFamily="2" charset="2"/>
              <a:buAutoNum type="alphaUcPeriod"/>
            </a:pPr>
            <a:r>
              <a:rPr lang="en-US" altLang="en-US" dirty="0" smtClean="0"/>
              <a:t>Paul tried before </a:t>
            </a:r>
            <a:r>
              <a:rPr lang="en-US" altLang="en-US" b="1" dirty="0" err="1" smtClean="0"/>
              <a:t>Gallio</a:t>
            </a:r>
            <a:r>
              <a:rPr lang="en-US" altLang="en-US" sz="2400" dirty="0" smtClean="0"/>
              <a:t> (Acts 18:12-17)</a:t>
            </a:r>
            <a:r>
              <a:rPr lang="en-US" altLang="en-US" dirty="0" smtClean="0"/>
              <a:t>, who was </a:t>
            </a:r>
            <a:r>
              <a:rPr lang="en-US" altLang="en-US" b="1" i="1" dirty="0" smtClean="0"/>
              <a:t>Proconsul of Achaia only AD 51–52</a:t>
            </a:r>
            <a:r>
              <a:rPr lang="en-US" altLang="en-US" dirty="0" smtClean="0"/>
              <a:t>;  only fixed date for Paul’s life.</a:t>
            </a:r>
          </a:p>
          <a:p>
            <a:pPr marL="344488" indent="-344488" eaLnBrk="1" hangingPunct="1">
              <a:buClr>
                <a:schemeClr val="accent6"/>
              </a:buClr>
              <a:buSzPct val="90000"/>
              <a:buFont typeface="Wingdings" pitchFamily="2" charset="2"/>
              <a:buAutoNum type="alphaUcPeriod"/>
            </a:pPr>
            <a:r>
              <a:rPr lang="en-US" altLang="en-US" dirty="0" smtClean="0"/>
              <a:t>From Corinth, Paul &amp; companions </a:t>
            </a:r>
            <a:r>
              <a:rPr lang="en-US" altLang="en-US" i="1" dirty="0" smtClean="0"/>
              <a:t>write </a:t>
            </a:r>
            <a:r>
              <a:rPr lang="en-US" altLang="en-US" b="1" i="1" dirty="0" smtClean="0"/>
              <a:t>1 </a:t>
            </a:r>
            <a:r>
              <a:rPr lang="en-US" altLang="en-US" b="1" i="1" dirty="0" err="1" smtClean="0"/>
              <a:t>Thess</a:t>
            </a:r>
            <a:r>
              <a:rPr lang="en-US" altLang="en-US" dirty="0" smtClean="0"/>
              <a:t>, and probably also 2 </a:t>
            </a:r>
            <a:r>
              <a:rPr lang="en-US" altLang="en-US" dirty="0" err="1" smtClean="0"/>
              <a:t>Thess</a:t>
            </a:r>
            <a:r>
              <a:rPr lang="en-US" altLang="en-US" dirty="0" smtClean="0"/>
              <a:t> </a:t>
            </a:r>
            <a:r>
              <a:rPr lang="en-US" altLang="en-US" sz="2400" dirty="0" smtClean="0"/>
              <a:t>(see 1 </a:t>
            </a:r>
            <a:r>
              <a:rPr lang="en-US" altLang="en-US" sz="2400" dirty="0" err="1" smtClean="0"/>
              <a:t>Thess</a:t>
            </a:r>
            <a:r>
              <a:rPr lang="en-US" altLang="en-US" sz="2400" dirty="0" smtClean="0"/>
              <a:t> 3:1-6)</a:t>
            </a:r>
          </a:p>
        </p:txBody>
      </p:sp>
    </p:spTree>
    <p:extLst>
      <p:ext uri="{BB962C8B-B14F-4D97-AF65-F5344CB8AC3E}">
        <p14:creationId xmlns:p14="http://schemas.microsoft.com/office/powerpoint/2010/main" val="3501565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2468">
                                            <p:txEl>
                                              <p:pRg st="0" end="0"/>
                                            </p:txEl>
                                          </p:spTgt>
                                        </p:tgtEl>
                                        <p:attrNameLst>
                                          <p:attrName>style.visibility</p:attrName>
                                        </p:attrNameLst>
                                      </p:cBhvr>
                                      <p:to>
                                        <p:strVal val="visible"/>
                                      </p:to>
                                    </p:set>
                                    <p:animEffect transition="in" filter="fade">
                                      <p:cBhvr>
                                        <p:cTn id="7" dur="1000"/>
                                        <p:tgtEl>
                                          <p:spTgt spid="62468">
                                            <p:txEl>
                                              <p:pRg st="0" end="0"/>
                                            </p:txEl>
                                          </p:spTgt>
                                        </p:tgtEl>
                                      </p:cBhvr>
                                    </p:animEffect>
                                    <p:anim calcmode="lin" valueType="num">
                                      <p:cBhvr>
                                        <p:cTn id="8" dur="1000" fill="hold"/>
                                        <p:tgtEl>
                                          <p:spTgt spid="6246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246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2468">
                                            <p:txEl>
                                              <p:pRg st="1" end="1"/>
                                            </p:txEl>
                                          </p:spTgt>
                                        </p:tgtEl>
                                        <p:attrNameLst>
                                          <p:attrName>style.visibility</p:attrName>
                                        </p:attrNameLst>
                                      </p:cBhvr>
                                      <p:to>
                                        <p:strVal val="visible"/>
                                      </p:to>
                                    </p:set>
                                    <p:animEffect transition="in" filter="fade">
                                      <p:cBhvr>
                                        <p:cTn id="13" dur="1000"/>
                                        <p:tgtEl>
                                          <p:spTgt spid="62468">
                                            <p:txEl>
                                              <p:pRg st="1" end="1"/>
                                            </p:txEl>
                                          </p:spTgt>
                                        </p:tgtEl>
                                      </p:cBhvr>
                                    </p:animEffect>
                                    <p:anim calcmode="lin" valueType="num">
                                      <p:cBhvr>
                                        <p:cTn id="14" dur="1000" fill="hold"/>
                                        <p:tgtEl>
                                          <p:spTgt spid="6246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246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62468">
                                            <p:txEl>
                                              <p:pRg st="2" end="2"/>
                                            </p:txEl>
                                          </p:spTgt>
                                        </p:tgtEl>
                                        <p:attrNameLst>
                                          <p:attrName>style.visibility</p:attrName>
                                        </p:attrNameLst>
                                      </p:cBhvr>
                                      <p:to>
                                        <p:strVal val="visible"/>
                                      </p:to>
                                    </p:set>
                                    <p:animEffect transition="in" filter="fade">
                                      <p:cBhvr>
                                        <p:cTn id="19" dur="1000"/>
                                        <p:tgtEl>
                                          <p:spTgt spid="62468">
                                            <p:txEl>
                                              <p:pRg st="2" end="2"/>
                                            </p:txEl>
                                          </p:spTgt>
                                        </p:tgtEl>
                                      </p:cBhvr>
                                    </p:animEffect>
                                    <p:anim calcmode="lin" valueType="num">
                                      <p:cBhvr>
                                        <p:cTn id="20" dur="1000" fill="hold"/>
                                        <p:tgtEl>
                                          <p:spTgt spid="6246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246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2468">
                                            <p:txEl>
                                              <p:pRg st="3" end="3"/>
                                            </p:txEl>
                                          </p:spTgt>
                                        </p:tgtEl>
                                        <p:attrNameLst>
                                          <p:attrName>style.visibility</p:attrName>
                                        </p:attrNameLst>
                                      </p:cBhvr>
                                      <p:to>
                                        <p:strVal val="visible"/>
                                      </p:to>
                                    </p:set>
                                    <p:animEffect transition="in" filter="fade">
                                      <p:cBhvr>
                                        <p:cTn id="25" dur="1000"/>
                                        <p:tgtEl>
                                          <p:spTgt spid="62468">
                                            <p:txEl>
                                              <p:pRg st="3" end="3"/>
                                            </p:txEl>
                                          </p:spTgt>
                                        </p:tgtEl>
                                      </p:cBhvr>
                                    </p:animEffect>
                                    <p:anim calcmode="lin" valueType="num">
                                      <p:cBhvr>
                                        <p:cTn id="26" dur="1000" fill="hold"/>
                                        <p:tgtEl>
                                          <p:spTgt spid="6246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62468">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62468">
                                            <p:txEl>
                                              <p:pRg st="4" end="4"/>
                                            </p:txEl>
                                          </p:spTgt>
                                        </p:tgtEl>
                                        <p:attrNameLst>
                                          <p:attrName>style.visibility</p:attrName>
                                        </p:attrNameLst>
                                      </p:cBhvr>
                                      <p:to>
                                        <p:strVal val="visible"/>
                                      </p:to>
                                    </p:set>
                                    <p:animEffect transition="in" filter="fade">
                                      <p:cBhvr>
                                        <p:cTn id="31" dur="1000"/>
                                        <p:tgtEl>
                                          <p:spTgt spid="62468">
                                            <p:txEl>
                                              <p:pRg st="4" end="4"/>
                                            </p:txEl>
                                          </p:spTgt>
                                        </p:tgtEl>
                                      </p:cBhvr>
                                    </p:animEffect>
                                    <p:anim calcmode="lin" valueType="num">
                                      <p:cBhvr>
                                        <p:cTn id="32" dur="1000" fill="hold"/>
                                        <p:tgtEl>
                                          <p:spTgt spid="6246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2468">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62468">
                                            <p:txEl>
                                              <p:pRg st="5" end="5"/>
                                            </p:txEl>
                                          </p:spTgt>
                                        </p:tgtEl>
                                        <p:attrNameLst>
                                          <p:attrName>style.visibility</p:attrName>
                                        </p:attrNameLst>
                                      </p:cBhvr>
                                      <p:to>
                                        <p:strVal val="visible"/>
                                      </p:to>
                                    </p:set>
                                    <p:animEffect transition="in" filter="fade">
                                      <p:cBhvr>
                                        <p:cTn id="37" dur="1000"/>
                                        <p:tgtEl>
                                          <p:spTgt spid="62468">
                                            <p:txEl>
                                              <p:pRg st="5" end="5"/>
                                            </p:txEl>
                                          </p:spTgt>
                                        </p:tgtEl>
                                      </p:cBhvr>
                                    </p:animEffect>
                                    <p:anim calcmode="lin" valueType="num">
                                      <p:cBhvr>
                                        <p:cTn id="38" dur="1000" fill="hold"/>
                                        <p:tgtEl>
                                          <p:spTgt spid="62468">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6246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612448A-BEB2-4E20-9C5A-323B2B06DBF0}" type="slidenum">
              <a:rPr lang="en-US" altLang="en-US">
                <a:latin typeface="Arial" charset="0"/>
              </a:rPr>
              <a:pPr/>
              <a:t>54</a:t>
            </a:fld>
            <a:endParaRPr lang="en-US" altLang="en-US">
              <a:latin typeface="Arial" charset="0"/>
            </a:endParaRPr>
          </a:p>
        </p:txBody>
      </p:sp>
      <p:pic>
        <p:nvPicPr>
          <p:cNvPr id="6349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9411" name="Rectangle 3"/>
          <p:cNvSpPr>
            <a:spLocks noGrp="1" noRot="1" noChangeArrowheads="1"/>
          </p:cNvSpPr>
          <p:nvPr>
            <p:ph type="title"/>
          </p:nvPr>
        </p:nvSpPr>
        <p:spPr>
          <a:xfrm>
            <a:off x="304800" y="0"/>
            <a:ext cx="8534400" cy="914400"/>
          </a:xfrm>
        </p:spPr>
        <p:txBody>
          <a:bodyPr/>
          <a:lstStyle/>
          <a:p>
            <a:pPr eaLnBrk="1" hangingPunct="1">
              <a:defRPr/>
            </a:pPr>
            <a:r>
              <a:rPr lang="en-US" altLang="en-US" sz="4400" dirty="0" smtClean="0"/>
              <a:t>Paul, Silas &amp; Timothy</a:t>
            </a:r>
            <a:r>
              <a:rPr lang="en-US" altLang="en-US" sz="3600" b="0" dirty="0" smtClean="0"/>
              <a:t> (Acts 17-18)</a:t>
            </a:r>
          </a:p>
        </p:txBody>
      </p:sp>
      <p:sp>
        <p:nvSpPr>
          <p:cNvPr id="63493" name="Oval 4"/>
          <p:cNvSpPr>
            <a:spLocks noChangeArrowheads="1"/>
          </p:cNvSpPr>
          <p:nvPr/>
        </p:nvSpPr>
        <p:spPr bwMode="auto">
          <a:xfrm>
            <a:off x="3048000" y="2667000"/>
            <a:ext cx="1447800" cy="1295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
        <p:nvSpPr>
          <p:cNvPr id="63494" name="Line 5"/>
          <p:cNvSpPr>
            <a:spLocks noChangeShapeType="1"/>
          </p:cNvSpPr>
          <p:nvPr/>
        </p:nvSpPr>
        <p:spPr bwMode="auto">
          <a:xfrm>
            <a:off x="3733800" y="2209800"/>
            <a:ext cx="76200" cy="1066800"/>
          </a:xfrm>
          <a:prstGeom prst="line">
            <a:avLst/>
          </a:prstGeom>
          <a:noFill/>
          <a:ln w="57150">
            <a:solidFill>
              <a:srgbClr val="C000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54646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The Bema in Corinth (with Acro-Corinth in Background)</a:t>
            </a:r>
            <a:endParaRPr lang="en-US" sz="2000" dirty="0"/>
          </a:p>
        </p:txBody>
      </p:sp>
      <p:pic>
        <p:nvPicPr>
          <p:cNvPr id="74754" name="Picture 2" descr="Image result for corinth bema"/>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6372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956D024-A61E-4349-9903-C4A6950ACF37}" type="slidenum">
              <a:rPr lang="en-US" altLang="en-US">
                <a:latin typeface="Arial" charset="0"/>
              </a:rPr>
              <a:pPr/>
              <a:t>56</a:t>
            </a:fld>
            <a:endParaRPr lang="en-US" altLang="en-US">
              <a:latin typeface="Arial" charset="0"/>
            </a:endParaRPr>
          </a:p>
        </p:txBody>
      </p:sp>
      <p:sp>
        <p:nvSpPr>
          <p:cNvPr id="518146" name="Rectangle 2"/>
          <p:cNvSpPr>
            <a:spLocks noGrp="1" noRot="1" noChangeArrowheads="1"/>
          </p:cNvSpPr>
          <p:nvPr>
            <p:ph type="title"/>
          </p:nvPr>
        </p:nvSpPr>
        <p:spPr/>
        <p:txBody>
          <a:bodyPr/>
          <a:lstStyle/>
          <a:p>
            <a:pPr eaLnBrk="1" hangingPunct="1">
              <a:defRPr/>
            </a:pPr>
            <a:r>
              <a:rPr lang="en-US" altLang="en-US" sz="4400" dirty="0" smtClean="0"/>
              <a:t>3)</a:t>
            </a:r>
            <a:r>
              <a:rPr lang="en-US" altLang="en-US" sz="4400" b="0" dirty="0" smtClean="0"/>
              <a:t> </a:t>
            </a:r>
            <a:r>
              <a:rPr lang="en-US" altLang="en-US" sz="4400" b="0" i="1" dirty="0" smtClean="0"/>
              <a:t>Missionary Leadership</a:t>
            </a:r>
            <a:r>
              <a:rPr lang="en-US" altLang="en-US" sz="3000" b="0" i="1" dirty="0" smtClean="0">
                <a:latin typeface="Arial Narrow" panose="020B0606020202030204" pitchFamily="34" charset="0"/>
              </a:rPr>
              <a:t>  </a:t>
            </a:r>
            <a:r>
              <a:rPr lang="en-US" altLang="en-US" sz="3000" b="0" dirty="0" smtClean="0">
                <a:latin typeface="Arial Narrow" panose="020B0606020202030204" pitchFamily="34" charset="0"/>
              </a:rPr>
              <a:t>(ca. AD 53–57)</a:t>
            </a:r>
          </a:p>
        </p:txBody>
      </p:sp>
      <p:sp>
        <p:nvSpPr>
          <p:cNvPr id="64516" name="Rectangle 3"/>
          <p:cNvSpPr>
            <a:spLocks noGrp="1" noChangeArrowheads="1"/>
          </p:cNvSpPr>
          <p:nvPr>
            <p:ph type="body" idx="1"/>
          </p:nvPr>
        </p:nvSpPr>
        <p:spPr/>
        <p:txBody>
          <a:bodyPr>
            <a:normAutofit fontScale="85000" lnSpcReduction="10000"/>
          </a:bodyPr>
          <a:lstStyle/>
          <a:p>
            <a:pPr marL="628650" indent="-514350" eaLnBrk="1" hangingPunct="1">
              <a:lnSpc>
                <a:spcPct val="105000"/>
              </a:lnSpc>
              <a:spcBef>
                <a:spcPts val="600"/>
              </a:spcBef>
              <a:buSzPct val="90000"/>
              <a:buFont typeface="+mj-lt"/>
              <a:buAutoNum type="alphaUcPeriod"/>
            </a:pPr>
            <a:r>
              <a:rPr lang="en-US" altLang="en-US" dirty="0" smtClean="0"/>
              <a:t>Travels thru Asia to Syria </a:t>
            </a:r>
            <a:r>
              <a:rPr lang="en-US" altLang="en-US" sz="2400" dirty="0" smtClean="0"/>
              <a:t>(brief visits to Jerusalem &amp; Antioch?)</a:t>
            </a:r>
            <a:r>
              <a:rPr lang="en-US" altLang="en-US" dirty="0" smtClean="0"/>
              <a:t>, and back to</a:t>
            </a:r>
            <a:r>
              <a:rPr lang="en-US" altLang="en-US" b="1" dirty="0" smtClean="0"/>
              <a:t> </a:t>
            </a:r>
            <a:r>
              <a:rPr lang="en-US" altLang="en-US" b="1" u="dbl" dirty="0" smtClean="0"/>
              <a:t>Ephesus</a:t>
            </a:r>
            <a:r>
              <a:rPr lang="en-US" altLang="en-US" dirty="0" smtClean="0"/>
              <a:t>, capital of </a:t>
            </a:r>
            <a:r>
              <a:rPr lang="en-US" altLang="en-US" b="1" dirty="0" smtClean="0"/>
              <a:t>ASIA</a:t>
            </a:r>
            <a:r>
              <a:rPr lang="en-US" altLang="en-US" sz="2400" dirty="0" smtClean="0"/>
              <a:t> (Acts 18:18–19:41)</a:t>
            </a:r>
            <a:r>
              <a:rPr lang="en-US" altLang="en-US" dirty="0" smtClean="0"/>
              <a:t>.</a:t>
            </a:r>
          </a:p>
          <a:p>
            <a:pPr marL="628650" indent="-514350" eaLnBrk="1" hangingPunct="1">
              <a:lnSpc>
                <a:spcPct val="105000"/>
              </a:lnSpc>
              <a:spcBef>
                <a:spcPts val="600"/>
              </a:spcBef>
              <a:buSzPct val="90000"/>
              <a:buFont typeface="+mj-lt"/>
              <a:buAutoNum type="alphaUcPeriod"/>
            </a:pPr>
            <a:r>
              <a:rPr lang="en-US" altLang="en-US" b="1" dirty="0" smtClean="0"/>
              <a:t>Remains in Ephesus </a:t>
            </a:r>
            <a:r>
              <a:rPr lang="en-US" altLang="en-US" b="1" i="1" dirty="0" smtClean="0"/>
              <a:t>at least 27 months</a:t>
            </a:r>
            <a:r>
              <a:rPr lang="en-US" altLang="en-US" dirty="0" smtClean="0"/>
              <a:t>, or longer </a:t>
            </a:r>
            <a:r>
              <a:rPr lang="en-US" altLang="en-US" sz="2400" dirty="0" smtClean="0"/>
              <a:t>(Acts 19:8, 10, 22)</a:t>
            </a:r>
            <a:r>
              <a:rPr lang="en-US" altLang="en-US" dirty="0" smtClean="0"/>
              <a:t>; </a:t>
            </a:r>
            <a:r>
              <a:rPr lang="en-US" altLang="en-US" b="1" dirty="0" smtClean="0"/>
              <a:t>Ephesus</a:t>
            </a:r>
            <a:r>
              <a:rPr lang="en-US" altLang="en-US" dirty="0" smtClean="0"/>
              <a:t> becomes “</a:t>
            </a:r>
            <a:r>
              <a:rPr lang="en-US" altLang="en-US" u="sng" dirty="0" smtClean="0"/>
              <a:t>missionary headquarters</a:t>
            </a:r>
            <a:r>
              <a:rPr lang="en-US" altLang="en-US" dirty="0" smtClean="0"/>
              <a:t>.”</a:t>
            </a:r>
          </a:p>
          <a:p>
            <a:pPr marL="628650" indent="-514350" eaLnBrk="1" hangingPunct="1">
              <a:lnSpc>
                <a:spcPct val="105000"/>
              </a:lnSpc>
              <a:spcBef>
                <a:spcPts val="600"/>
              </a:spcBef>
              <a:buSzPct val="90000"/>
              <a:buFont typeface="+mj-lt"/>
              <a:buAutoNum type="alphaUcPeriod"/>
            </a:pPr>
            <a:r>
              <a:rPr lang="en-US" altLang="en-US" dirty="0" smtClean="0"/>
              <a:t>Paul travels and sends/receives messengers &amp; letters back &amp; forth from Ephesus to Macedonia, Corinth, parts of Asia Minor, etc. </a:t>
            </a:r>
            <a:r>
              <a:rPr lang="en-US" altLang="en-US" sz="2400" dirty="0" smtClean="0"/>
              <a:t>(1 </a:t>
            </a:r>
            <a:r>
              <a:rPr lang="en-US" altLang="en-US" sz="2400" dirty="0" err="1" smtClean="0"/>
              <a:t>Cor</a:t>
            </a:r>
            <a:r>
              <a:rPr lang="en-US" altLang="en-US" sz="2400" dirty="0" smtClean="0"/>
              <a:t> 16:5-12; 2 </a:t>
            </a:r>
            <a:r>
              <a:rPr lang="en-US" altLang="en-US" sz="2400" dirty="0" err="1" smtClean="0"/>
              <a:t>Cor</a:t>
            </a:r>
            <a:r>
              <a:rPr lang="en-US" altLang="en-US" sz="2400" dirty="0" smtClean="0"/>
              <a:t> 8-9; Phil 2:19-30; 4:10-20)</a:t>
            </a:r>
            <a:r>
              <a:rPr lang="en-US" altLang="en-US" dirty="0" smtClean="0"/>
              <a:t>.</a:t>
            </a:r>
          </a:p>
          <a:p>
            <a:pPr marL="628650" indent="-514350" eaLnBrk="1" hangingPunct="1">
              <a:lnSpc>
                <a:spcPct val="105000"/>
              </a:lnSpc>
              <a:spcBef>
                <a:spcPts val="600"/>
              </a:spcBef>
              <a:buSzPct val="90000"/>
              <a:buFont typeface="+mj-lt"/>
              <a:buAutoNum type="alphaUcPeriod"/>
            </a:pPr>
            <a:r>
              <a:rPr lang="en-US" altLang="en-US" dirty="0" smtClean="0"/>
              <a:t>Associates found other </a:t>
            </a:r>
            <a:r>
              <a:rPr lang="en-US" altLang="en-US" dirty="0" err="1" smtClean="0"/>
              <a:t>Xn</a:t>
            </a:r>
            <a:r>
              <a:rPr lang="en-US" altLang="en-US" dirty="0" smtClean="0"/>
              <a:t> communities in Asia Minor; e.g., </a:t>
            </a:r>
            <a:r>
              <a:rPr lang="en-US" altLang="en-US" i="1" dirty="0" err="1" smtClean="0"/>
              <a:t>Epaphras</a:t>
            </a:r>
            <a:r>
              <a:rPr lang="en-US" altLang="en-US" dirty="0" smtClean="0"/>
              <a:t> establishes church in Colossae</a:t>
            </a:r>
            <a:r>
              <a:rPr lang="en-US" altLang="en-US" sz="2400" dirty="0" smtClean="0"/>
              <a:t> (Col 1:7)</a:t>
            </a:r>
            <a:r>
              <a:rPr lang="en-US" altLang="en-US" dirty="0" smtClean="0"/>
              <a:t>.</a:t>
            </a:r>
          </a:p>
          <a:p>
            <a:pPr marL="628650" indent="-514350" eaLnBrk="1" hangingPunct="1">
              <a:lnSpc>
                <a:spcPct val="105000"/>
              </a:lnSpc>
              <a:spcBef>
                <a:spcPts val="600"/>
              </a:spcBef>
              <a:buSzPct val="90000"/>
              <a:buFont typeface="+mj-lt"/>
              <a:buAutoNum type="alphaUcPeriod"/>
            </a:pPr>
            <a:r>
              <a:rPr lang="en-US" altLang="en-US" dirty="0" smtClean="0"/>
              <a:t>Paul encounters opposition; blamed for riot of silversmiths in Ephesus</a:t>
            </a:r>
            <a:r>
              <a:rPr lang="en-US" altLang="en-US" sz="2400" dirty="0" smtClean="0"/>
              <a:t> (see Acts 19:26)</a:t>
            </a:r>
            <a:r>
              <a:rPr lang="en-US" altLang="en-US" dirty="0" smtClean="0"/>
              <a:t>; probably </a:t>
            </a:r>
            <a:r>
              <a:rPr lang="en-US" altLang="en-US" u="sng" dirty="0" smtClean="0"/>
              <a:t>jailed</a:t>
            </a:r>
            <a:r>
              <a:rPr lang="en-US" altLang="en-US" dirty="0" smtClean="0"/>
              <a:t> there briefly.</a:t>
            </a:r>
          </a:p>
          <a:p>
            <a:pPr marL="628650" indent="-514350" eaLnBrk="1" hangingPunct="1">
              <a:lnSpc>
                <a:spcPct val="105000"/>
              </a:lnSpc>
              <a:spcBef>
                <a:spcPts val="600"/>
              </a:spcBef>
              <a:buSzPct val="90000"/>
              <a:buFont typeface="+mj-lt"/>
              <a:buAutoNum type="alphaUcPeriod"/>
            </a:pPr>
            <a:r>
              <a:rPr lang="en-US" altLang="en-US" dirty="0" smtClean="0"/>
              <a:t>From Ephesus, Paul &amp; his companions </a:t>
            </a:r>
            <a:r>
              <a:rPr lang="en-US" altLang="en-US" i="1" dirty="0" smtClean="0"/>
              <a:t>write </a:t>
            </a:r>
            <a:r>
              <a:rPr lang="en-US" altLang="en-US" b="1" i="1" dirty="0" smtClean="0"/>
              <a:t>1 </a:t>
            </a:r>
            <a:r>
              <a:rPr lang="en-US" altLang="en-US" b="1" i="1" dirty="0" err="1" smtClean="0"/>
              <a:t>Cor</a:t>
            </a:r>
            <a:r>
              <a:rPr lang="en-US" altLang="en-US" b="1" i="1" dirty="0" smtClean="0"/>
              <a:t>, 2 </a:t>
            </a:r>
            <a:r>
              <a:rPr lang="en-US" altLang="en-US" b="1" i="1" dirty="0" err="1" smtClean="0"/>
              <a:t>Cor</a:t>
            </a:r>
            <a:r>
              <a:rPr lang="en-US" altLang="en-US" b="1" i="1" dirty="0" smtClean="0"/>
              <a:t>, Phil, </a:t>
            </a:r>
            <a:r>
              <a:rPr lang="en-US" altLang="en-US" b="1" i="1" dirty="0" err="1" smtClean="0"/>
              <a:t>Phlm</a:t>
            </a:r>
            <a:r>
              <a:rPr lang="en-US" altLang="en-US" b="1" i="1" dirty="0" smtClean="0"/>
              <a:t>, </a:t>
            </a:r>
            <a:r>
              <a:rPr lang="en-US" altLang="en-US" i="1" dirty="0" smtClean="0"/>
              <a:t>and probably </a:t>
            </a:r>
            <a:r>
              <a:rPr lang="en-US" altLang="en-US" b="1" i="1" dirty="0" smtClean="0"/>
              <a:t>Gal</a:t>
            </a:r>
            <a:r>
              <a:rPr lang="en-US" altLang="en-US" sz="2400" b="1" i="1" dirty="0" smtClean="0"/>
              <a:t> </a:t>
            </a:r>
            <a:r>
              <a:rPr lang="en-US" altLang="en-US" sz="2400" dirty="0" smtClean="0"/>
              <a:t>(see 1 </a:t>
            </a:r>
            <a:r>
              <a:rPr lang="en-US" altLang="en-US" sz="2400" dirty="0" err="1" smtClean="0"/>
              <a:t>Cor</a:t>
            </a:r>
            <a:r>
              <a:rPr lang="en-US" altLang="en-US" sz="2400" dirty="0" smtClean="0"/>
              <a:t> 15:32; 16:8; 16:19)</a:t>
            </a:r>
            <a:r>
              <a:rPr lang="en-US" altLang="en-US" dirty="0" smtClean="0"/>
              <a:t>.</a:t>
            </a:r>
          </a:p>
        </p:txBody>
      </p:sp>
    </p:spTree>
    <p:extLst>
      <p:ext uri="{BB962C8B-B14F-4D97-AF65-F5344CB8AC3E}">
        <p14:creationId xmlns:p14="http://schemas.microsoft.com/office/powerpoint/2010/main" val="3713520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4516">
                                            <p:txEl>
                                              <p:pRg st="0" end="0"/>
                                            </p:txEl>
                                          </p:spTgt>
                                        </p:tgtEl>
                                        <p:attrNameLst>
                                          <p:attrName>style.visibility</p:attrName>
                                        </p:attrNameLst>
                                      </p:cBhvr>
                                      <p:to>
                                        <p:strVal val="visible"/>
                                      </p:to>
                                    </p:set>
                                    <p:animEffect transition="in" filter="fade">
                                      <p:cBhvr>
                                        <p:cTn id="7" dur="1000"/>
                                        <p:tgtEl>
                                          <p:spTgt spid="64516">
                                            <p:txEl>
                                              <p:pRg st="0" end="0"/>
                                            </p:txEl>
                                          </p:spTgt>
                                        </p:tgtEl>
                                      </p:cBhvr>
                                    </p:animEffect>
                                    <p:anim calcmode="lin" valueType="num">
                                      <p:cBhvr>
                                        <p:cTn id="8" dur="1000" fill="hold"/>
                                        <p:tgtEl>
                                          <p:spTgt spid="645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45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4516">
                                            <p:txEl>
                                              <p:pRg st="1" end="1"/>
                                            </p:txEl>
                                          </p:spTgt>
                                        </p:tgtEl>
                                        <p:attrNameLst>
                                          <p:attrName>style.visibility</p:attrName>
                                        </p:attrNameLst>
                                      </p:cBhvr>
                                      <p:to>
                                        <p:strVal val="visible"/>
                                      </p:to>
                                    </p:set>
                                    <p:animEffect transition="in" filter="fade">
                                      <p:cBhvr>
                                        <p:cTn id="13" dur="1000"/>
                                        <p:tgtEl>
                                          <p:spTgt spid="64516">
                                            <p:txEl>
                                              <p:pRg st="1" end="1"/>
                                            </p:txEl>
                                          </p:spTgt>
                                        </p:tgtEl>
                                      </p:cBhvr>
                                    </p:animEffect>
                                    <p:anim calcmode="lin" valueType="num">
                                      <p:cBhvr>
                                        <p:cTn id="14" dur="1000" fill="hold"/>
                                        <p:tgtEl>
                                          <p:spTgt spid="6451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451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64516">
                                            <p:txEl>
                                              <p:pRg st="2" end="2"/>
                                            </p:txEl>
                                          </p:spTgt>
                                        </p:tgtEl>
                                        <p:attrNameLst>
                                          <p:attrName>style.visibility</p:attrName>
                                        </p:attrNameLst>
                                      </p:cBhvr>
                                      <p:to>
                                        <p:strVal val="visible"/>
                                      </p:to>
                                    </p:set>
                                    <p:animEffect transition="in" filter="fade">
                                      <p:cBhvr>
                                        <p:cTn id="19" dur="1000"/>
                                        <p:tgtEl>
                                          <p:spTgt spid="64516">
                                            <p:txEl>
                                              <p:pRg st="2" end="2"/>
                                            </p:txEl>
                                          </p:spTgt>
                                        </p:tgtEl>
                                      </p:cBhvr>
                                    </p:animEffect>
                                    <p:anim calcmode="lin" valueType="num">
                                      <p:cBhvr>
                                        <p:cTn id="20" dur="1000" fill="hold"/>
                                        <p:tgtEl>
                                          <p:spTgt spid="6451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4516">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4516">
                                            <p:txEl>
                                              <p:pRg st="3" end="3"/>
                                            </p:txEl>
                                          </p:spTgt>
                                        </p:tgtEl>
                                        <p:attrNameLst>
                                          <p:attrName>style.visibility</p:attrName>
                                        </p:attrNameLst>
                                      </p:cBhvr>
                                      <p:to>
                                        <p:strVal val="visible"/>
                                      </p:to>
                                    </p:set>
                                    <p:animEffect transition="in" filter="fade">
                                      <p:cBhvr>
                                        <p:cTn id="25" dur="1000"/>
                                        <p:tgtEl>
                                          <p:spTgt spid="64516">
                                            <p:txEl>
                                              <p:pRg st="3" end="3"/>
                                            </p:txEl>
                                          </p:spTgt>
                                        </p:tgtEl>
                                      </p:cBhvr>
                                    </p:animEffect>
                                    <p:anim calcmode="lin" valueType="num">
                                      <p:cBhvr>
                                        <p:cTn id="26" dur="1000" fill="hold"/>
                                        <p:tgtEl>
                                          <p:spTgt spid="64516">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64516">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64516">
                                            <p:txEl>
                                              <p:pRg st="4" end="4"/>
                                            </p:txEl>
                                          </p:spTgt>
                                        </p:tgtEl>
                                        <p:attrNameLst>
                                          <p:attrName>style.visibility</p:attrName>
                                        </p:attrNameLst>
                                      </p:cBhvr>
                                      <p:to>
                                        <p:strVal val="visible"/>
                                      </p:to>
                                    </p:set>
                                    <p:animEffect transition="in" filter="fade">
                                      <p:cBhvr>
                                        <p:cTn id="31" dur="1000"/>
                                        <p:tgtEl>
                                          <p:spTgt spid="64516">
                                            <p:txEl>
                                              <p:pRg st="4" end="4"/>
                                            </p:txEl>
                                          </p:spTgt>
                                        </p:tgtEl>
                                      </p:cBhvr>
                                    </p:animEffect>
                                    <p:anim calcmode="lin" valueType="num">
                                      <p:cBhvr>
                                        <p:cTn id="32" dur="1000" fill="hold"/>
                                        <p:tgtEl>
                                          <p:spTgt spid="6451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4516">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64516">
                                            <p:txEl>
                                              <p:pRg st="5" end="5"/>
                                            </p:txEl>
                                          </p:spTgt>
                                        </p:tgtEl>
                                        <p:attrNameLst>
                                          <p:attrName>style.visibility</p:attrName>
                                        </p:attrNameLst>
                                      </p:cBhvr>
                                      <p:to>
                                        <p:strVal val="visible"/>
                                      </p:to>
                                    </p:set>
                                    <p:animEffect transition="in" filter="fade">
                                      <p:cBhvr>
                                        <p:cTn id="37" dur="1000"/>
                                        <p:tgtEl>
                                          <p:spTgt spid="64516">
                                            <p:txEl>
                                              <p:pRg st="5" end="5"/>
                                            </p:txEl>
                                          </p:spTgt>
                                        </p:tgtEl>
                                      </p:cBhvr>
                                    </p:animEffect>
                                    <p:anim calcmode="lin" valueType="num">
                                      <p:cBhvr>
                                        <p:cTn id="38" dur="1000" fill="hold"/>
                                        <p:tgtEl>
                                          <p:spTgt spid="64516">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6451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5B8C1DE-3351-44E1-8ACA-69195A0028ED}" type="slidenum">
              <a:rPr lang="en-US" altLang="en-US">
                <a:latin typeface="Arial" charset="0"/>
              </a:rPr>
              <a:pPr/>
              <a:t>57</a:t>
            </a:fld>
            <a:endParaRPr lang="en-US" altLang="en-US">
              <a:latin typeface="Arial" charset="0"/>
            </a:endParaRP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152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7075" name="Rectangle 3"/>
          <p:cNvSpPr>
            <a:spLocks noGrp="1" noRot="1" noChangeArrowheads="1"/>
          </p:cNvSpPr>
          <p:nvPr>
            <p:ph type="title"/>
          </p:nvPr>
        </p:nvSpPr>
        <p:spPr>
          <a:xfrm>
            <a:off x="304800" y="0"/>
            <a:ext cx="8534400" cy="914400"/>
          </a:xfrm>
        </p:spPr>
        <p:txBody>
          <a:bodyPr/>
          <a:lstStyle/>
          <a:p>
            <a:pPr eaLnBrk="1" hangingPunct="1">
              <a:defRPr/>
            </a:pPr>
            <a:r>
              <a:rPr lang="en-US" altLang="en-US" sz="4400" dirty="0" smtClean="0"/>
              <a:t>Paul &amp; Companions</a:t>
            </a:r>
            <a:r>
              <a:rPr lang="en-US" altLang="en-US" sz="3600" b="0" dirty="0" smtClean="0"/>
              <a:t> (Acts 19-20)</a:t>
            </a:r>
          </a:p>
        </p:txBody>
      </p:sp>
      <p:sp>
        <p:nvSpPr>
          <p:cNvPr id="65541" name="Line 4"/>
          <p:cNvSpPr>
            <a:spLocks noChangeShapeType="1"/>
          </p:cNvSpPr>
          <p:nvPr/>
        </p:nvSpPr>
        <p:spPr bwMode="auto">
          <a:xfrm flipV="1">
            <a:off x="3962400" y="3276600"/>
            <a:ext cx="1371600" cy="152400"/>
          </a:xfrm>
          <a:prstGeom prst="line">
            <a:avLst/>
          </a:prstGeom>
          <a:noFill/>
          <a:ln w="57150">
            <a:solidFill>
              <a:srgbClr val="C000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2" name="Oval 5"/>
          <p:cNvSpPr>
            <a:spLocks noChangeArrowheads="1"/>
          </p:cNvSpPr>
          <p:nvPr/>
        </p:nvSpPr>
        <p:spPr bwMode="auto">
          <a:xfrm>
            <a:off x="4648200" y="1981200"/>
            <a:ext cx="1828800" cy="20574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US" altLang="en-US"/>
          </a:p>
        </p:txBody>
      </p:sp>
    </p:spTree>
    <p:extLst>
      <p:ext uri="{BB962C8B-B14F-4D97-AF65-F5344CB8AC3E}">
        <p14:creationId xmlns:p14="http://schemas.microsoft.com/office/powerpoint/2010/main" val="768341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US" sz="2800" dirty="0" smtClean="0"/>
              <a:t>Library of </a:t>
            </a:r>
            <a:r>
              <a:rPr lang="en-US" sz="2800" dirty="0" err="1" smtClean="0"/>
              <a:t>Celsus</a:t>
            </a:r>
            <a:r>
              <a:rPr lang="en-US" sz="2800" dirty="0" smtClean="0"/>
              <a:t> in </a:t>
            </a:r>
            <a:r>
              <a:rPr lang="en-US" sz="2800" b="1" dirty="0" smtClean="0"/>
              <a:t>Ephesus</a:t>
            </a:r>
            <a:endParaRPr lang="en-US" sz="2800" b="1" dirty="0"/>
          </a:p>
        </p:txBody>
      </p:sp>
      <p:sp>
        <p:nvSpPr>
          <p:cNvPr id="3" name="Picture Placeholder 2"/>
          <p:cNvSpPr>
            <a:spLocks noGrp="1"/>
          </p:cNvSpPr>
          <p:nvPr>
            <p:ph type="pic" idx="1"/>
          </p:nvPr>
        </p:nvSpPr>
        <p:spPr/>
      </p:sp>
      <p:pic>
        <p:nvPicPr>
          <p:cNvPr id="72706" name="Picture 2" descr="Image result for ephesus ruin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653" y="0"/>
            <a:ext cx="9132347" cy="6064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5430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US" sz="2800" dirty="0" smtClean="0"/>
              <a:t>Roman Theater in </a:t>
            </a:r>
            <a:r>
              <a:rPr lang="en-US" sz="2800" b="1" dirty="0" smtClean="0"/>
              <a:t>Ephesus</a:t>
            </a:r>
            <a:endParaRPr lang="en-US" sz="2800" b="1" dirty="0"/>
          </a:p>
        </p:txBody>
      </p:sp>
      <p:pic>
        <p:nvPicPr>
          <p:cNvPr id="75778" name="Picture 2" descr="Image result for theater in ephesus"/>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8510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5A5F60D-AD71-4747-A6E1-AD2A6976A05C}" type="slidenum">
              <a:rPr lang="en-US" altLang="en-US">
                <a:latin typeface="Arial" charset="0"/>
              </a:rPr>
              <a:pPr/>
              <a:t>60</a:t>
            </a:fld>
            <a:endParaRPr lang="en-US" altLang="en-US">
              <a:latin typeface="Arial" charset="0"/>
            </a:endParaRPr>
          </a:p>
        </p:txBody>
      </p:sp>
      <p:pic>
        <p:nvPicPr>
          <p:cNvPr id="6656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8099" name="Rectangle 3"/>
          <p:cNvSpPr>
            <a:spLocks noGrp="1" noRot="1" noChangeArrowheads="1"/>
          </p:cNvSpPr>
          <p:nvPr>
            <p:ph type="title"/>
          </p:nvPr>
        </p:nvSpPr>
        <p:spPr>
          <a:xfrm>
            <a:off x="152400" y="0"/>
            <a:ext cx="8839200" cy="914400"/>
          </a:xfrm>
        </p:spPr>
        <p:txBody>
          <a:bodyPr/>
          <a:lstStyle/>
          <a:p>
            <a:pPr eaLnBrk="1" hangingPunct="1">
              <a:defRPr/>
            </a:pPr>
            <a:r>
              <a:rPr lang="en-US" altLang="en-US" sz="4400" dirty="0" smtClean="0"/>
              <a:t>Contacts between Pauline Churches</a:t>
            </a:r>
          </a:p>
        </p:txBody>
      </p:sp>
      <p:sp>
        <p:nvSpPr>
          <p:cNvPr id="66565" name="Line 4"/>
          <p:cNvSpPr>
            <a:spLocks noChangeShapeType="1"/>
          </p:cNvSpPr>
          <p:nvPr/>
        </p:nvSpPr>
        <p:spPr bwMode="auto">
          <a:xfrm flipV="1">
            <a:off x="3886200" y="3276600"/>
            <a:ext cx="1447800" cy="0"/>
          </a:xfrm>
          <a:prstGeom prst="line">
            <a:avLst/>
          </a:prstGeom>
          <a:noFill/>
          <a:ln w="38100">
            <a:solidFill>
              <a:srgbClr val="C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6" name="Line 5"/>
          <p:cNvSpPr>
            <a:spLocks noChangeShapeType="1"/>
          </p:cNvSpPr>
          <p:nvPr/>
        </p:nvSpPr>
        <p:spPr bwMode="auto">
          <a:xfrm>
            <a:off x="4267200" y="1905000"/>
            <a:ext cx="1066800" cy="1295400"/>
          </a:xfrm>
          <a:prstGeom prst="line">
            <a:avLst/>
          </a:prstGeom>
          <a:noFill/>
          <a:ln w="38100">
            <a:solidFill>
              <a:srgbClr val="C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7" name="Line 6"/>
          <p:cNvSpPr>
            <a:spLocks noChangeShapeType="1"/>
          </p:cNvSpPr>
          <p:nvPr/>
        </p:nvSpPr>
        <p:spPr bwMode="auto">
          <a:xfrm flipV="1">
            <a:off x="3810000" y="2133600"/>
            <a:ext cx="0" cy="1143000"/>
          </a:xfrm>
          <a:prstGeom prst="line">
            <a:avLst/>
          </a:prstGeom>
          <a:noFill/>
          <a:ln w="38100">
            <a:solidFill>
              <a:srgbClr val="C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8" name="Line 7"/>
          <p:cNvSpPr>
            <a:spLocks noChangeShapeType="1"/>
          </p:cNvSpPr>
          <p:nvPr/>
        </p:nvSpPr>
        <p:spPr bwMode="auto">
          <a:xfrm>
            <a:off x="5410200" y="3200400"/>
            <a:ext cx="609600" cy="76200"/>
          </a:xfrm>
          <a:prstGeom prst="line">
            <a:avLst/>
          </a:prstGeom>
          <a:noFill/>
          <a:ln w="381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1701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26A88F6F-0F38-476F-A0B1-89C4FFBBB68F}" type="slidenum">
              <a:rPr lang="en-US" altLang="en-US">
                <a:latin typeface="Arial" charset="0"/>
              </a:rPr>
              <a:pPr/>
              <a:t>61</a:t>
            </a:fld>
            <a:endParaRPr lang="en-US" altLang="en-US">
              <a:latin typeface="Arial" charset="0"/>
            </a:endParaRPr>
          </a:p>
        </p:txBody>
      </p:sp>
      <p:sp>
        <p:nvSpPr>
          <p:cNvPr id="521218" name="Rectangle 2"/>
          <p:cNvSpPr>
            <a:spLocks noGrp="1" noRot="1" noChangeArrowheads="1"/>
          </p:cNvSpPr>
          <p:nvPr>
            <p:ph type="title"/>
          </p:nvPr>
        </p:nvSpPr>
        <p:spPr/>
        <p:txBody>
          <a:bodyPr/>
          <a:lstStyle/>
          <a:p>
            <a:pPr eaLnBrk="1" hangingPunct="1">
              <a:defRPr/>
            </a:pPr>
            <a:r>
              <a:rPr lang="en-US" altLang="en-US" sz="4400" dirty="0" smtClean="0"/>
              <a:t>4) </a:t>
            </a:r>
            <a:r>
              <a:rPr lang="en-US" altLang="en-US" sz="4400" b="0" i="1" dirty="0" smtClean="0"/>
              <a:t>Final Mission Travels</a:t>
            </a:r>
            <a:r>
              <a:rPr lang="en-US" altLang="en-US" sz="3000" b="0" i="1" dirty="0" smtClean="0">
                <a:latin typeface="Arial Narrow" panose="020B0606020202030204" pitchFamily="34" charset="0"/>
              </a:rPr>
              <a:t>  </a:t>
            </a:r>
            <a:r>
              <a:rPr lang="en-US" altLang="en-US" sz="3000" b="0" dirty="0" smtClean="0">
                <a:latin typeface="Arial Narrow" panose="020B0606020202030204" pitchFamily="34" charset="0"/>
              </a:rPr>
              <a:t>(ca. AD 58–62/64)</a:t>
            </a:r>
          </a:p>
        </p:txBody>
      </p:sp>
      <p:sp>
        <p:nvSpPr>
          <p:cNvPr id="67588" name="Rectangle 3"/>
          <p:cNvSpPr>
            <a:spLocks noGrp="1" noChangeArrowheads="1"/>
          </p:cNvSpPr>
          <p:nvPr>
            <p:ph type="body" idx="1"/>
          </p:nvPr>
        </p:nvSpPr>
        <p:spPr/>
        <p:txBody>
          <a:bodyPr>
            <a:noAutofit/>
          </a:bodyPr>
          <a:lstStyle/>
          <a:p>
            <a:pPr marL="460375" indent="-346075" eaLnBrk="1" hangingPunct="1">
              <a:lnSpc>
                <a:spcPct val="90000"/>
              </a:lnSpc>
              <a:spcBef>
                <a:spcPts val="400"/>
              </a:spcBef>
              <a:buSzPct val="90000"/>
              <a:buFont typeface="+mj-lt"/>
              <a:buAutoNum type="alphaUcPeriod"/>
            </a:pPr>
            <a:r>
              <a:rPr lang="en-US" altLang="en-US" sz="2800" dirty="0" smtClean="0"/>
              <a:t>Wants to go to Rome &amp; Spain, but first deliver money to Jerusalem Christians </a:t>
            </a:r>
            <a:r>
              <a:rPr lang="en-US" altLang="en-US" sz="2000" dirty="0" smtClean="0"/>
              <a:t>(1 </a:t>
            </a:r>
            <a:r>
              <a:rPr lang="en-US" altLang="en-US" sz="2000" dirty="0" err="1" smtClean="0"/>
              <a:t>Cor</a:t>
            </a:r>
            <a:r>
              <a:rPr lang="en-US" altLang="en-US" sz="2000" dirty="0" smtClean="0"/>
              <a:t> 16:1-4; Rom 15:22-32; Acts 19:21)</a:t>
            </a:r>
            <a:r>
              <a:rPr lang="en-US" altLang="en-US" sz="2800" dirty="0" smtClean="0"/>
              <a:t>; stays in </a:t>
            </a:r>
            <a:r>
              <a:rPr lang="en-US" altLang="en-US" sz="2800" b="1" u="dbl" dirty="0" smtClean="0"/>
              <a:t>Corinth</a:t>
            </a:r>
            <a:r>
              <a:rPr lang="en-US" altLang="en-US" sz="2800" dirty="0" smtClean="0"/>
              <a:t> 3 months (Acts 20:3); </a:t>
            </a:r>
            <a:r>
              <a:rPr lang="en-US" altLang="en-US" sz="2800" i="1" dirty="0" smtClean="0"/>
              <a:t>writes to </a:t>
            </a:r>
            <a:r>
              <a:rPr lang="en-US" altLang="en-US" sz="2800" b="1" i="1" dirty="0" smtClean="0"/>
              <a:t>Romans</a:t>
            </a:r>
            <a:r>
              <a:rPr lang="en-US" altLang="en-US" sz="2800" dirty="0" smtClean="0"/>
              <a:t>.</a:t>
            </a:r>
          </a:p>
          <a:p>
            <a:pPr marL="460375" indent="-346075" eaLnBrk="1" hangingPunct="1">
              <a:lnSpc>
                <a:spcPct val="90000"/>
              </a:lnSpc>
              <a:spcBef>
                <a:spcPts val="400"/>
              </a:spcBef>
              <a:buSzPct val="90000"/>
              <a:buFont typeface="+mj-lt"/>
              <a:buAutoNum type="alphaUcPeriod"/>
            </a:pPr>
            <a:r>
              <a:rPr lang="en-US" altLang="en-US" sz="2800" dirty="0" smtClean="0"/>
              <a:t>Paul and associates deliver this collection to </a:t>
            </a:r>
            <a:r>
              <a:rPr lang="en-US" altLang="en-US" sz="2800" b="1" dirty="0" smtClean="0"/>
              <a:t>Jerusalem</a:t>
            </a:r>
            <a:r>
              <a:rPr lang="en-US" altLang="en-US" sz="2800" dirty="0" smtClean="0"/>
              <a:t>; soon he is arrested in Temple</a:t>
            </a:r>
            <a:r>
              <a:rPr lang="en-US" altLang="en-US" sz="2000" dirty="0" smtClean="0"/>
              <a:t> (Acts 20</a:t>
            </a:r>
            <a:r>
              <a:rPr lang="en-US" altLang="en-US" sz="2000" i="1" dirty="0" smtClean="0"/>
              <a:t>–</a:t>
            </a:r>
            <a:r>
              <a:rPr lang="en-US" altLang="en-US" sz="2000" dirty="0" smtClean="0"/>
              <a:t>21)</a:t>
            </a:r>
            <a:r>
              <a:rPr lang="en-US" altLang="en-US" sz="2800" dirty="0" smtClean="0"/>
              <a:t>.</a:t>
            </a:r>
          </a:p>
          <a:p>
            <a:pPr marL="460375" indent="-346075" eaLnBrk="1" hangingPunct="1">
              <a:lnSpc>
                <a:spcPct val="90000"/>
              </a:lnSpc>
              <a:spcBef>
                <a:spcPts val="400"/>
              </a:spcBef>
              <a:buSzPct val="90000"/>
              <a:buFont typeface="+mj-lt"/>
              <a:buAutoNum type="alphaUcPeriod"/>
            </a:pPr>
            <a:r>
              <a:rPr lang="en-US" altLang="en-US" sz="2800" dirty="0" smtClean="0"/>
              <a:t>Under arrest ca. 2 years in </a:t>
            </a:r>
            <a:r>
              <a:rPr lang="en-US" altLang="en-US" sz="2800" b="1" dirty="0" smtClean="0"/>
              <a:t>Caesarea</a:t>
            </a:r>
            <a:r>
              <a:rPr lang="en-US" altLang="en-US" sz="2800" dirty="0" smtClean="0"/>
              <a:t>; appeals to Caesar; taken to </a:t>
            </a:r>
            <a:r>
              <a:rPr lang="en-US" altLang="en-US" sz="2800" b="1" dirty="0" smtClean="0"/>
              <a:t>Rome</a:t>
            </a:r>
            <a:r>
              <a:rPr lang="en-US" altLang="en-US" sz="2800" dirty="0" smtClean="0"/>
              <a:t>; remains under house-arrest 2 more years</a:t>
            </a:r>
            <a:r>
              <a:rPr lang="en-US" altLang="en-US" sz="2000" dirty="0" smtClean="0"/>
              <a:t> (Acts 22</a:t>
            </a:r>
            <a:r>
              <a:rPr lang="en-US" altLang="en-US" sz="2000" i="1" dirty="0" smtClean="0"/>
              <a:t>–</a:t>
            </a:r>
            <a:r>
              <a:rPr lang="en-US" altLang="en-US" sz="2000" dirty="0" smtClean="0"/>
              <a:t>28)</a:t>
            </a:r>
            <a:r>
              <a:rPr lang="en-US" altLang="en-US" sz="2800" dirty="0" smtClean="0"/>
              <a:t>; possibly </a:t>
            </a:r>
            <a:r>
              <a:rPr lang="en-US" altLang="en-US" sz="2800" i="1" dirty="0" smtClean="0"/>
              <a:t>writes </a:t>
            </a:r>
            <a:r>
              <a:rPr lang="en-US" altLang="en-US" sz="2800" b="1" i="1" dirty="0" smtClean="0"/>
              <a:t>Col </a:t>
            </a:r>
            <a:r>
              <a:rPr lang="en-US" altLang="en-US" sz="2800" i="1" dirty="0" smtClean="0"/>
              <a:t>from prison in Caesarea</a:t>
            </a:r>
            <a:r>
              <a:rPr lang="en-US" altLang="en-US" sz="2800" dirty="0" smtClean="0"/>
              <a:t>.</a:t>
            </a:r>
          </a:p>
          <a:p>
            <a:pPr marL="460375" indent="-346075" eaLnBrk="1" hangingPunct="1">
              <a:lnSpc>
                <a:spcPct val="90000"/>
              </a:lnSpc>
              <a:spcBef>
                <a:spcPts val="400"/>
              </a:spcBef>
              <a:buSzPct val="90000"/>
              <a:buFont typeface="+mj-lt"/>
              <a:buAutoNum type="alphaUcPeriod"/>
            </a:pPr>
            <a:r>
              <a:rPr lang="en-US" altLang="en-US" sz="2800" dirty="0" smtClean="0"/>
              <a:t>What’s next? Nothing else written in Acts: either tried, found guilty, and executed; or tried, found innocent and released, so maybe (?) went to preach in </a:t>
            </a:r>
            <a:r>
              <a:rPr lang="en-US" altLang="en-US" sz="2800" b="1" dirty="0" smtClean="0"/>
              <a:t>Spain</a:t>
            </a:r>
            <a:r>
              <a:rPr lang="en-US" altLang="en-US" sz="2800" dirty="0" smtClean="0"/>
              <a:t>.</a:t>
            </a:r>
          </a:p>
          <a:p>
            <a:pPr marL="460375" indent="-346075" eaLnBrk="1" hangingPunct="1">
              <a:lnSpc>
                <a:spcPct val="90000"/>
              </a:lnSpc>
              <a:spcBef>
                <a:spcPts val="400"/>
              </a:spcBef>
              <a:buSzPct val="90000"/>
              <a:buFont typeface="+mj-lt"/>
              <a:buAutoNum type="alphaUcPeriod"/>
            </a:pPr>
            <a:r>
              <a:rPr lang="en-US" altLang="en-US" sz="2800" dirty="0" smtClean="0"/>
              <a:t>Paul was </a:t>
            </a:r>
            <a:r>
              <a:rPr lang="en-US" altLang="en-US" sz="2800" u="sng" dirty="0" smtClean="0"/>
              <a:t>executed during Nero’s reign</a:t>
            </a:r>
            <a:r>
              <a:rPr lang="en-US" altLang="en-US" sz="2800" dirty="0" smtClean="0"/>
              <a:t>; at end of first Roman imprisonment</a:t>
            </a:r>
            <a:r>
              <a:rPr lang="en-US" altLang="en-US" sz="2000" dirty="0" smtClean="0"/>
              <a:t> (AD 62)</a:t>
            </a:r>
            <a:r>
              <a:rPr lang="en-US" altLang="en-US" sz="2800" dirty="0" smtClean="0"/>
              <a:t>, or after returning from Spain </a:t>
            </a:r>
            <a:r>
              <a:rPr lang="en-US" altLang="en-US" sz="2000" dirty="0" smtClean="0"/>
              <a:t>(AD 64)</a:t>
            </a:r>
            <a:r>
              <a:rPr lang="en-US" altLang="en-US" sz="2800" dirty="0" smtClean="0"/>
              <a:t>; death not recorded in Acts of the Apostles.</a:t>
            </a:r>
          </a:p>
        </p:txBody>
      </p:sp>
    </p:spTree>
    <p:extLst>
      <p:ext uri="{BB962C8B-B14F-4D97-AF65-F5344CB8AC3E}">
        <p14:creationId xmlns:p14="http://schemas.microsoft.com/office/powerpoint/2010/main" val="308137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588">
                                            <p:txEl>
                                              <p:pRg st="0" end="0"/>
                                            </p:txEl>
                                          </p:spTgt>
                                        </p:tgtEl>
                                        <p:attrNameLst>
                                          <p:attrName>style.visibility</p:attrName>
                                        </p:attrNameLst>
                                      </p:cBhvr>
                                      <p:to>
                                        <p:strVal val="visible"/>
                                      </p:to>
                                    </p:set>
                                    <p:animEffect transition="in" filter="wipe(left)">
                                      <p:cBhvr>
                                        <p:cTn id="7" dur="1000"/>
                                        <p:tgtEl>
                                          <p:spTgt spid="67588">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7588">
                                            <p:txEl>
                                              <p:pRg st="1" end="1"/>
                                            </p:txEl>
                                          </p:spTgt>
                                        </p:tgtEl>
                                        <p:attrNameLst>
                                          <p:attrName>style.visibility</p:attrName>
                                        </p:attrNameLst>
                                      </p:cBhvr>
                                      <p:to>
                                        <p:strVal val="visible"/>
                                      </p:to>
                                    </p:set>
                                    <p:animEffect transition="in" filter="wipe(left)">
                                      <p:cBhvr>
                                        <p:cTn id="11" dur="1000"/>
                                        <p:tgtEl>
                                          <p:spTgt spid="67588">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7588">
                                            <p:txEl>
                                              <p:pRg st="2" end="2"/>
                                            </p:txEl>
                                          </p:spTgt>
                                        </p:tgtEl>
                                        <p:attrNameLst>
                                          <p:attrName>style.visibility</p:attrName>
                                        </p:attrNameLst>
                                      </p:cBhvr>
                                      <p:to>
                                        <p:strVal val="visible"/>
                                      </p:to>
                                    </p:set>
                                    <p:animEffect transition="in" filter="wipe(left)">
                                      <p:cBhvr>
                                        <p:cTn id="15" dur="1000"/>
                                        <p:tgtEl>
                                          <p:spTgt spid="67588">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67588">
                                            <p:txEl>
                                              <p:pRg st="3" end="3"/>
                                            </p:txEl>
                                          </p:spTgt>
                                        </p:tgtEl>
                                        <p:attrNameLst>
                                          <p:attrName>style.visibility</p:attrName>
                                        </p:attrNameLst>
                                      </p:cBhvr>
                                      <p:to>
                                        <p:strVal val="visible"/>
                                      </p:to>
                                    </p:set>
                                    <p:animEffect transition="in" filter="wipe(left)">
                                      <p:cBhvr>
                                        <p:cTn id="19" dur="1000"/>
                                        <p:tgtEl>
                                          <p:spTgt spid="67588">
                                            <p:txEl>
                                              <p:pRg st="3" end="3"/>
                                            </p:txEl>
                                          </p:spTgt>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67588">
                                            <p:txEl>
                                              <p:pRg st="4" end="4"/>
                                            </p:txEl>
                                          </p:spTgt>
                                        </p:tgtEl>
                                        <p:attrNameLst>
                                          <p:attrName>style.visibility</p:attrName>
                                        </p:attrNameLst>
                                      </p:cBhvr>
                                      <p:to>
                                        <p:strVal val="visible"/>
                                      </p:to>
                                    </p:set>
                                    <p:animEffect transition="in" filter="wipe(left)">
                                      <p:cBhvr>
                                        <p:cTn id="23" dur="1000"/>
                                        <p:tgtEl>
                                          <p:spTgt spid="675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AF25658-EA00-4A31-A230-BDA2099150A2}" type="slidenum">
              <a:rPr lang="en-US" altLang="en-US">
                <a:latin typeface="Arial" charset="0"/>
              </a:rPr>
              <a:pPr/>
              <a:t>62</a:t>
            </a:fld>
            <a:endParaRPr lang="en-US" altLang="en-US">
              <a:latin typeface="Arial" charset="0"/>
            </a:endParaRPr>
          </a:p>
        </p:txBody>
      </p:sp>
      <p:sp>
        <p:nvSpPr>
          <p:cNvPr id="590850" name="Rectangle 2"/>
          <p:cNvSpPr>
            <a:spLocks noGrp="1" noRot="1" noChangeArrowheads="1"/>
          </p:cNvSpPr>
          <p:nvPr>
            <p:ph type="title"/>
          </p:nvPr>
        </p:nvSpPr>
        <p:spPr/>
        <p:txBody>
          <a:bodyPr/>
          <a:lstStyle/>
          <a:p>
            <a:pPr eaLnBrk="1" hangingPunct="1">
              <a:defRPr/>
            </a:pPr>
            <a:r>
              <a:rPr lang="en-US" altLang="en-US" smtClean="0"/>
              <a:t>Roman Empire</a:t>
            </a:r>
          </a:p>
        </p:txBody>
      </p:sp>
      <p:pic>
        <p:nvPicPr>
          <p:cNvPr id="68612" name="Picture 3" descr="romanempir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Freeform 8"/>
          <p:cNvSpPr>
            <a:spLocks/>
          </p:cNvSpPr>
          <p:nvPr/>
        </p:nvSpPr>
        <p:spPr bwMode="auto">
          <a:xfrm>
            <a:off x="3136900" y="3962400"/>
            <a:ext cx="3949700" cy="1600200"/>
          </a:xfrm>
          <a:custGeom>
            <a:avLst/>
            <a:gdLst>
              <a:gd name="T0" fmla="*/ 2147483646 w 2488"/>
              <a:gd name="T1" fmla="*/ 2147483646 h 1008"/>
              <a:gd name="T2" fmla="*/ 2147483646 w 2488"/>
              <a:gd name="T3" fmla="*/ 2147483646 h 1008"/>
              <a:gd name="T4" fmla="*/ 2147483646 w 2488"/>
              <a:gd name="T5" fmla="*/ 0 h 1008"/>
              <a:gd name="T6" fmla="*/ 0 60000 65536"/>
              <a:gd name="T7" fmla="*/ 0 60000 65536"/>
              <a:gd name="T8" fmla="*/ 0 60000 65536"/>
            </a:gdLst>
            <a:ahLst/>
            <a:cxnLst>
              <a:cxn ang="T6">
                <a:pos x="T0" y="T1"/>
              </a:cxn>
              <a:cxn ang="T7">
                <a:pos x="T2" y="T3"/>
              </a:cxn>
              <a:cxn ang="T8">
                <a:pos x="T4" y="T5"/>
              </a:cxn>
            </a:cxnLst>
            <a:rect l="0" t="0" r="r" b="b"/>
            <a:pathLst>
              <a:path w="2488" h="1008">
                <a:moveTo>
                  <a:pt x="2488" y="1008"/>
                </a:moveTo>
                <a:cubicBezTo>
                  <a:pt x="1620" y="996"/>
                  <a:pt x="752" y="984"/>
                  <a:pt x="376" y="816"/>
                </a:cubicBezTo>
                <a:cubicBezTo>
                  <a:pt x="0" y="648"/>
                  <a:pt x="116" y="324"/>
                  <a:pt x="232" y="0"/>
                </a:cubicBezTo>
              </a:path>
            </a:pathLst>
          </a:custGeom>
          <a:noFill/>
          <a:ln w="5715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4" name="Freeform 10"/>
          <p:cNvSpPr>
            <a:spLocks/>
          </p:cNvSpPr>
          <p:nvPr/>
        </p:nvSpPr>
        <p:spPr bwMode="auto">
          <a:xfrm>
            <a:off x="1143000" y="3810000"/>
            <a:ext cx="2133600" cy="165100"/>
          </a:xfrm>
          <a:custGeom>
            <a:avLst/>
            <a:gdLst>
              <a:gd name="T0" fmla="*/ 2147483646 w 960"/>
              <a:gd name="T1" fmla="*/ 2147483646 h 56"/>
              <a:gd name="T2" fmla="*/ 2147483646 w 960"/>
              <a:gd name="T3" fmla="*/ 2147483646 h 56"/>
              <a:gd name="T4" fmla="*/ 0 w 960"/>
              <a:gd name="T5" fmla="*/ 0 h 56"/>
              <a:gd name="T6" fmla="*/ 0 60000 65536"/>
              <a:gd name="T7" fmla="*/ 0 60000 65536"/>
              <a:gd name="T8" fmla="*/ 0 60000 65536"/>
            </a:gdLst>
            <a:ahLst/>
            <a:cxnLst>
              <a:cxn ang="T6">
                <a:pos x="T0" y="T1"/>
              </a:cxn>
              <a:cxn ang="T7">
                <a:pos x="T2" y="T3"/>
              </a:cxn>
              <a:cxn ang="T8">
                <a:pos x="T4" y="T5"/>
              </a:cxn>
            </a:cxnLst>
            <a:rect l="0" t="0" r="r" b="b"/>
            <a:pathLst>
              <a:path w="960" h="56">
                <a:moveTo>
                  <a:pt x="960" y="48"/>
                </a:moveTo>
                <a:cubicBezTo>
                  <a:pt x="776" y="52"/>
                  <a:pt x="592" y="56"/>
                  <a:pt x="432" y="48"/>
                </a:cubicBezTo>
                <a:cubicBezTo>
                  <a:pt x="272" y="40"/>
                  <a:pt x="136" y="20"/>
                  <a:pt x="0" y="0"/>
                </a:cubicBezTo>
              </a:path>
            </a:pathLst>
          </a:custGeom>
          <a:noFill/>
          <a:ln w="57150" cmpd="sng">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5" name="Freeform 11"/>
          <p:cNvSpPr>
            <a:spLocks/>
          </p:cNvSpPr>
          <p:nvPr/>
        </p:nvSpPr>
        <p:spPr bwMode="auto">
          <a:xfrm>
            <a:off x="5867400" y="4724400"/>
            <a:ext cx="1295400" cy="762000"/>
          </a:xfrm>
          <a:custGeom>
            <a:avLst/>
            <a:gdLst>
              <a:gd name="T0" fmla="*/ 0 w 816"/>
              <a:gd name="T1" fmla="*/ 0 h 480"/>
              <a:gd name="T2" fmla="*/ 2147483646 w 816"/>
              <a:gd name="T3" fmla="*/ 2147483646 h 480"/>
              <a:gd name="T4" fmla="*/ 2147483646 w 816"/>
              <a:gd name="T5" fmla="*/ 2147483646 h 480"/>
              <a:gd name="T6" fmla="*/ 2147483646 w 816"/>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80">
                <a:moveTo>
                  <a:pt x="0" y="0"/>
                </a:moveTo>
                <a:cubicBezTo>
                  <a:pt x="4" y="84"/>
                  <a:pt x="8" y="168"/>
                  <a:pt x="48" y="240"/>
                </a:cubicBezTo>
                <a:cubicBezTo>
                  <a:pt x="88" y="312"/>
                  <a:pt x="112" y="392"/>
                  <a:pt x="240" y="432"/>
                </a:cubicBezTo>
                <a:cubicBezTo>
                  <a:pt x="368" y="472"/>
                  <a:pt x="592" y="476"/>
                  <a:pt x="816" y="480"/>
                </a:cubicBezTo>
              </a:path>
            </a:pathLst>
          </a:custGeom>
          <a:noFill/>
          <a:ln w="5715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723178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5EBF62B-2711-4D98-826C-763A7A50C0D0}" type="slidenum">
              <a:rPr lang="en-US" altLang="en-US">
                <a:latin typeface="Arial" charset="0"/>
              </a:rPr>
              <a:pPr/>
              <a:t>63</a:t>
            </a:fld>
            <a:endParaRPr lang="en-US" altLang="en-US">
              <a:latin typeface="Arial" charset="0"/>
            </a:endParaRPr>
          </a:p>
        </p:txBody>
      </p:sp>
      <p:sp>
        <p:nvSpPr>
          <p:cNvPr id="591876" name="Rectangle 4"/>
          <p:cNvSpPr>
            <a:spLocks noGrp="1" noRot="1" noChangeArrowheads="1"/>
          </p:cNvSpPr>
          <p:nvPr>
            <p:ph type="title"/>
          </p:nvPr>
        </p:nvSpPr>
        <p:spPr/>
        <p:txBody>
          <a:bodyPr/>
          <a:lstStyle/>
          <a:p>
            <a:pPr algn="ctr" eaLnBrk="1" hangingPunct="1">
              <a:defRPr/>
            </a:pPr>
            <a:r>
              <a:rPr lang="en-US" altLang="en-US" sz="4400" b="1" dirty="0" smtClean="0"/>
              <a:t>Death of Paul: </a:t>
            </a:r>
            <a:r>
              <a:rPr lang="en-US" altLang="en-US" sz="4400" dirty="0" smtClean="0"/>
              <a:t>Beheaded by Sword</a:t>
            </a:r>
          </a:p>
        </p:txBody>
      </p:sp>
      <p:pic>
        <p:nvPicPr>
          <p:cNvPr id="69636" name="Picture 6" descr="2496539823_91fdae2dd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990600"/>
            <a:ext cx="2884488"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8" descr="&lt;Martyrdom of Saint Paul&gt; by Ventura Salimbeni, © Araldo de Luca/CORBIS, RM, &lt;i&gt;Martyrdom of Saint Paul&lt;/i&gt; by Ventura Salimbeni, Adults, Angel, Beheading of Saint Paul, Biblical theme, Cherub, Christian art, Christianity, Decapitating, Dying, European (period or style), Executioner, Few, Fine art, Italian (period or style), Killing, Kneeling, Life of Saint Paul, Lives of the Christian Saints, Located in: Galleria Nazionale d'Arte Antica, Males, Martyr, New Testament themes, Paintings, People, Posture, Religion, Religious art, Saint, Saint Paul the Apostle, Ventura Salimbeni, Visual arts, Western European (period or style), Winged child, Winged huma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6413" y="990600"/>
            <a:ext cx="452278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351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EBF5D9A-E348-4629-B401-D2A9D84B3FFC}" type="slidenum">
              <a:rPr lang="en-US" altLang="en-US">
                <a:latin typeface="Arial" charset="0"/>
              </a:rPr>
              <a:pPr/>
              <a:t>64</a:t>
            </a:fld>
            <a:endParaRPr lang="en-US" altLang="en-US">
              <a:latin typeface="Arial" charset="0"/>
            </a:endParaRPr>
          </a:p>
        </p:txBody>
      </p:sp>
      <p:sp>
        <p:nvSpPr>
          <p:cNvPr id="517122" name="Rectangle 2"/>
          <p:cNvSpPr>
            <a:spLocks noGrp="1" noRot="1" noChangeArrowheads="1"/>
          </p:cNvSpPr>
          <p:nvPr>
            <p:ph type="title"/>
          </p:nvPr>
        </p:nvSpPr>
        <p:spPr/>
        <p:txBody>
          <a:bodyPr/>
          <a:lstStyle/>
          <a:p>
            <a:pPr eaLnBrk="1" hangingPunct="1">
              <a:defRPr/>
            </a:pPr>
            <a:r>
              <a:rPr lang="en-US" altLang="en-US" sz="4400" dirty="0" smtClean="0"/>
              <a:t>X) </a:t>
            </a:r>
            <a:r>
              <a:rPr lang="en-US" altLang="en-US" sz="4400" b="0" i="1" dirty="0" smtClean="0"/>
              <a:t>After Paul’s Death</a:t>
            </a:r>
            <a:r>
              <a:rPr lang="en-US" altLang="en-US" sz="3000" b="0" i="1" dirty="0" smtClean="0">
                <a:latin typeface="Arial Narrow" panose="020B0606020202030204" pitchFamily="34" charset="0"/>
              </a:rPr>
              <a:t> </a:t>
            </a:r>
            <a:r>
              <a:rPr lang="en-US" altLang="en-US" sz="3000" b="0" dirty="0" smtClean="0">
                <a:latin typeface="Arial Narrow" panose="020B0606020202030204" pitchFamily="34" charset="0"/>
              </a:rPr>
              <a:t>(AD 60’s </a:t>
            </a:r>
            <a:r>
              <a:rPr lang="en-US" altLang="en-US" sz="3000" b="0" dirty="0" smtClean="0">
                <a:latin typeface="Arial Narrow" panose="020B0606020202030204" pitchFamily="34" charset="0"/>
                <a:sym typeface="Wingdings" pitchFamily="2" charset="2"/>
              </a:rPr>
              <a:t>-</a:t>
            </a:r>
            <a:r>
              <a:rPr lang="en-US" altLang="en-US" sz="3000" b="0" dirty="0" smtClean="0">
                <a:latin typeface="Arial Narrow" panose="020B0606020202030204" pitchFamily="34" charset="0"/>
              </a:rPr>
              <a:t> 90’s and on)</a:t>
            </a:r>
          </a:p>
        </p:txBody>
      </p:sp>
      <p:sp>
        <p:nvSpPr>
          <p:cNvPr id="70660" name="Rectangle 3"/>
          <p:cNvSpPr>
            <a:spLocks noGrp="1" noChangeArrowheads="1"/>
          </p:cNvSpPr>
          <p:nvPr>
            <p:ph type="body" idx="1"/>
          </p:nvPr>
        </p:nvSpPr>
        <p:spPr/>
        <p:txBody>
          <a:bodyPr>
            <a:normAutofit fontScale="85000" lnSpcReduction="10000"/>
          </a:bodyPr>
          <a:lstStyle/>
          <a:p>
            <a:pPr marL="628650" indent="-514350" eaLnBrk="1" hangingPunct="1">
              <a:buSzPct val="90000"/>
              <a:buFont typeface="+mj-lt"/>
              <a:buAutoNum type="alphaUcPeriod"/>
            </a:pPr>
            <a:r>
              <a:rPr lang="en-US" altLang="en-US" dirty="0" smtClean="0"/>
              <a:t>Paul’s associates continue to preach, gain converts, build up Christian churches, address problems, write letters, etc.</a:t>
            </a:r>
            <a:endParaRPr lang="en-US" altLang="en-US" i="1" dirty="0" smtClean="0"/>
          </a:p>
          <a:p>
            <a:pPr marL="628650" indent="-514350" eaLnBrk="1" hangingPunct="1">
              <a:buSzPct val="90000"/>
              <a:buFont typeface="+mj-lt"/>
              <a:buAutoNum type="alphaUcPeriod"/>
            </a:pPr>
            <a:r>
              <a:rPr lang="en-US" altLang="en-US" b="1" i="1" dirty="0" smtClean="0"/>
              <a:t>1 Tim, 2 Tim, Tit, and </a:t>
            </a:r>
            <a:r>
              <a:rPr lang="en-US" altLang="en-US" b="1" i="1" dirty="0" err="1" smtClean="0"/>
              <a:t>Eph</a:t>
            </a:r>
            <a:r>
              <a:rPr lang="en-US" altLang="en-US" i="1" dirty="0" smtClean="0"/>
              <a:t> probably </a:t>
            </a:r>
            <a:r>
              <a:rPr lang="en-US" altLang="en-US" b="1" i="1" dirty="0" err="1" smtClean="0"/>
              <a:t>pseudepigraphic</a:t>
            </a:r>
            <a:r>
              <a:rPr lang="en-US" altLang="en-US" dirty="0" smtClean="0"/>
              <a:t> </a:t>
            </a:r>
            <a:r>
              <a:rPr lang="en-US" altLang="en-US" sz="2700" dirty="0" smtClean="0"/>
              <a:t>(i.e., written in Paul’s name, by his followers, after his death)</a:t>
            </a:r>
            <a:r>
              <a:rPr lang="en-US" altLang="en-US" dirty="0" smtClean="0"/>
              <a:t>.</a:t>
            </a:r>
            <a:endParaRPr lang="en-US" altLang="en-US" b="1" dirty="0" smtClean="0"/>
          </a:p>
          <a:p>
            <a:pPr marL="628650" indent="-514350" eaLnBrk="1" hangingPunct="1">
              <a:buSzPct val="90000"/>
              <a:buFont typeface="+mj-lt"/>
              <a:buAutoNum type="alphaUcPeriod"/>
            </a:pPr>
            <a:r>
              <a:rPr lang="en-US" altLang="en-US" b="1" u="dbl" dirty="0" smtClean="0"/>
              <a:t>Ephesus</a:t>
            </a:r>
            <a:r>
              <a:rPr lang="en-US" altLang="en-US" b="1" dirty="0" smtClean="0"/>
              <a:t> </a:t>
            </a:r>
            <a:r>
              <a:rPr lang="en-US" altLang="en-US" dirty="0" smtClean="0"/>
              <a:t>and Colossae remain strong centers of Pauline-style Christianity, possibly led by Timothy and </a:t>
            </a:r>
            <a:r>
              <a:rPr lang="en-US" altLang="en-US" dirty="0" err="1" smtClean="0"/>
              <a:t>Onesimus</a:t>
            </a:r>
            <a:r>
              <a:rPr lang="en-US" altLang="en-US" dirty="0" smtClean="0"/>
              <a:t>.</a:t>
            </a:r>
          </a:p>
          <a:p>
            <a:pPr marL="628650" indent="-514350" eaLnBrk="1" hangingPunct="1">
              <a:buSzPct val="90000"/>
              <a:buFont typeface="+mj-lt"/>
              <a:buAutoNum type="alphaUcPeriod"/>
            </a:pPr>
            <a:r>
              <a:rPr lang="en-US" altLang="en-US" dirty="0" smtClean="0"/>
              <a:t>Someone begins collecting &amp; editing Paul’s letters</a:t>
            </a:r>
            <a:r>
              <a:rPr lang="en-US" altLang="en-US" sz="2400" dirty="0" smtClean="0"/>
              <a:t> (cf. 2 Pet 3:15-16)</a:t>
            </a:r>
            <a:r>
              <a:rPr lang="en-US" altLang="en-US" dirty="0" smtClean="0"/>
              <a:t>;  by late 1</a:t>
            </a:r>
            <a:r>
              <a:rPr lang="en-US" altLang="en-US" baseline="30000" dirty="0" smtClean="0"/>
              <a:t>st</a:t>
            </a:r>
            <a:r>
              <a:rPr lang="en-US" altLang="en-US" dirty="0" smtClean="0"/>
              <a:t> century, ca. 10 letters circulate together; Ephesians possibly functions as a “cover letter.”</a:t>
            </a:r>
          </a:p>
          <a:p>
            <a:pPr marL="628650" indent="-514350" eaLnBrk="1" hangingPunct="1">
              <a:buSzPct val="90000"/>
              <a:buFont typeface="+mj-lt"/>
              <a:buAutoNum type="alphaUcPeriod"/>
            </a:pPr>
            <a:r>
              <a:rPr lang="en-US" altLang="en-US" dirty="0" smtClean="0"/>
              <a:t>Eventually, </a:t>
            </a:r>
            <a:r>
              <a:rPr lang="en-US" altLang="en-US" b="1" i="1" dirty="0" smtClean="0"/>
              <a:t>thirteen letters</a:t>
            </a:r>
            <a:r>
              <a:rPr lang="en-US" altLang="en-US" dirty="0" smtClean="0"/>
              <a:t> attributed to Paul are deemed “canonical”</a:t>
            </a:r>
            <a:r>
              <a:rPr lang="en-US" altLang="en-US" sz="2400" dirty="0" smtClean="0"/>
              <a:t> (sometimes also “Letter to the Hebrews”?)</a:t>
            </a:r>
            <a:r>
              <a:rPr lang="en-US" altLang="en-US" dirty="0" smtClean="0"/>
              <a:t>.</a:t>
            </a:r>
          </a:p>
          <a:p>
            <a:pPr marL="628650" indent="-514350" eaLnBrk="1" hangingPunct="1">
              <a:buSzPct val="90000"/>
              <a:buFont typeface="+mj-lt"/>
              <a:buAutoNum type="alphaUcPeriod"/>
            </a:pPr>
            <a:r>
              <a:rPr lang="en-US" altLang="en-US" dirty="0" smtClean="0"/>
              <a:t>Other legends about Paul develop, as found in </a:t>
            </a:r>
            <a:r>
              <a:rPr lang="en-US" altLang="en-US" i="1" dirty="0" smtClean="0"/>
              <a:t>non-canonical </a:t>
            </a:r>
            <a:r>
              <a:rPr lang="en-US" altLang="en-US" dirty="0" smtClean="0"/>
              <a:t>works</a:t>
            </a:r>
            <a:r>
              <a:rPr lang="en-US" altLang="en-US" sz="2400" dirty="0" smtClean="0"/>
              <a:t> (e.g., “Acts of Paul”; “Acts of Paul and Thecla”)</a:t>
            </a:r>
            <a:r>
              <a:rPr lang="en-US" altLang="en-US" dirty="0" smtClean="0"/>
              <a:t>.</a:t>
            </a:r>
          </a:p>
        </p:txBody>
      </p:sp>
    </p:spTree>
    <p:extLst>
      <p:ext uri="{BB962C8B-B14F-4D97-AF65-F5344CB8AC3E}">
        <p14:creationId xmlns:p14="http://schemas.microsoft.com/office/powerpoint/2010/main" val="901947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660">
                                            <p:txEl>
                                              <p:pRg st="0" end="0"/>
                                            </p:txEl>
                                          </p:spTgt>
                                        </p:tgtEl>
                                        <p:attrNameLst>
                                          <p:attrName>style.visibility</p:attrName>
                                        </p:attrNameLst>
                                      </p:cBhvr>
                                      <p:to>
                                        <p:strVal val="visible"/>
                                      </p:to>
                                    </p:set>
                                    <p:animEffect transition="in" filter="wipe(left)">
                                      <p:cBhvr>
                                        <p:cTn id="7" dur="1000"/>
                                        <p:tgtEl>
                                          <p:spTgt spid="70660">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0660">
                                            <p:txEl>
                                              <p:pRg st="1" end="1"/>
                                            </p:txEl>
                                          </p:spTgt>
                                        </p:tgtEl>
                                        <p:attrNameLst>
                                          <p:attrName>style.visibility</p:attrName>
                                        </p:attrNameLst>
                                      </p:cBhvr>
                                      <p:to>
                                        <p:strVal val="visible"/>
                                      </p:to>
                                    </p:set>
                                    <p:animEffect transition="in" filter="wipe(left)">
                                      <p:cBhvr>
                                        <p:cTn id="11" dur="1000"/>
                                        <p:tgtEl>
                                          <p:spTgt spid="70660">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70660">
                                            <p:txEl>
                                              <p:pRg st="2" end="2"/>
                                            </p:txEl>
                                          </p:spTgt>
                                        </p:tgtEl>
                                        <p:attrNameLst>
                                          <p:attrName>style.visibility</p:attrName>
                                        </p:attrNameLst>
                                      </p:cBhvr>
                                      <p:to>
                                        <p:strVal val="visible"/>
                                      </p:to>
                                    </p:set>
                                    <p:animEffect transition="in" filter="wipe(left)">
                                      <p:cBhvr>
                                        <p:cTn id="15" dur="1000"/>
                                        <p:tgtEl>
                                          <p:spTgt spid="70660">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70660">
                                            <p:txEl>
                                              <p:pRg st="3" end="3"/>
                                            </p:txEl>
                                          </p:spTgt>
                                        </p:tgtEl>
                                        <p:attrNameLst>
                                          <p:attrName>style.visibility</p:attrName>
                                        </p:attrNameLst>
                                      </p:cBhvr>
                                      <p:to>
                                        <p:strVal val="visible"/>
                                      </p:to>
                                    </p:set>
                                    <p:animEffect transition="in" filter="wipe(left)">
                                      <p:cBhvr>
                                        <p:cTn id="19" dur="1000"/>
                                        <p:tgtEl>
                                          <p:spTgt spid="70660">
                                            <p:txEl>
                                              <p:pRg st="3" end="3"/>
                                            </p:txEl>
                                          </p:spTgt>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70660">
                                            <p:txEl>
                                              <p:pRg st="4" end="4"/>
                                            </p:txEl>
                                          </p:spTgt>
                                        </p:tgtEl>
                                        <p:attrNameLst>
                                          <p:attrName>style.visibility</p:attrName>
                                        </p:attrNameLst>
                                      </p:cBhvr>
                                      <p:to>
                                        <p:strVal val="visible"/>
                                      </p:to>
                                    </p:set>
                                    <p:animEffect transition="in" filter="wipe(left)">
                                      <p:cBhvr>
                                        <p:cTn id="23" dur="1000"/>
                                        <p:tgtEl>
                                          <p:spTgt spid="70660">
                                            <p:txEl>
                                              <p:pRg st="4" end="4"/>
                                            </p:txEl>
                                          </p:spTgt>
                                        </p:tgtEl>
                                      </p:cBhvr>
                                    </p:animEffect>
                                  </p:childTnLst>
                                </p:cTn>
                              </p:par>
                            </p:childTnLst>
                          </p:cTn>
                        </p:par>
                        <p:par>
                          <p:cTn id="24" fill="hold">
                            <p:stCondLst>
                              <p:cond delay="5000"/>
                            </p:stCondLst>
                            <p:childTnLst>
                              <p:par>
                                <p:cTn id="25" presetID="22" presetClass="entr" presetSubtype="8" fill="hold" nodeType="afterEffect">
                                  <p:stCondLst>
                                    <p:cond delay="0"/>
                                  </p:stCondLst>
                                  <p:childTnLst>
                                    <p:set>
                                      <p:cBhvr>
                                        <p:cTn id="26" dur="1" fill="hold">
                                          <p:stCondLst>
                                            <p:cond delay="0"/>
                                          </p:stCondLst>
                                        </p:cTn>
                                        <p:tgtEl>
                                          <p:spTgt spid="70660">
                                            <p:txEl>
                                              <p:pRg st="5" end="5"/>
                                            </p:txEl>
                                          </p:spTgt>
                                        </p:tgtEl>
                                        <p:attrNameLst>
                                          <p:attrName>style.visibility</p:attrName>
                                        </p:attrNameLst>
                                      </p:cBhvr>
                                      <p:to>
                                        <p:strVal val="visible"/>
                                      </p:to>
                                    </p:set>
                                    <p:animEffect transition="in" filter="wipe(left)">
                                      <p:cBhvr>
                                        <p:cTn id="27" dur="1000"/>
                                        <p:tgtEl>
                                          <p:spTgt spid="7066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Slide Number Placeholder 2"/>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AB6857A-2C1F-4850-98B2-891BCC95DA6D}" type="slidenum">
              <a:rPr lang="en-US" altLang="en-US">
                <a:latin typeface="Arial" charset="0"/>
              </a:rPr>
              <a:pPr/>
              <a:t>65</a:t>
            </a:fld>
            <a:endParaRPr lang="en-US" altLang="en-US">
              <a:latin typeface="Arial" charset="0"/>
            </a:endParaRPr>
          </a:p>
        </p:txBody>
      </p:sp>
      <p:sp>
        <p:nvSpPr>
          <p:cNvPr id="512002" name="Rectangle 2"/>
          <p:cNvSpPr>
            <a:spLocks noGrp="1" noRot="1" noChangeArrowheads="1"/>
          </p:cNvSpPr>
          <p:nvPr>
            <p:ph type="title"/>
          </p:nvPr>
        </p:nvSpPr>
        <p:spPr>
          <a:xfrm>
            <a:off x="152400" y="152400"/>
            <a:ext cx="8839200" cy="762000"/>
          </a:xfrm>
        </p:spPr>
        <p:txBody>
          <a:bodyPr/>
          <a:lstStyle/>
          <a:p>
            <a:pPr eaLnBrk="1" hangingPunct="1">
              <a:defRPr/>
            </a:pPr>
            <a:r>
              <a:rPr lang="en-US" altLang="en-US" dirty="0" smtClean="0">
                <a:solidFill>
                  <a:schemeClr val="tx1"/>
                </a:solidFill>
              </a:rPr>
              <a:t>Tomb of St. Paul:  </a:t>
            </a:r>
            <a:r>
              <a:rPr lang="en-US" altLang="en-US" dirty="0" err="1" smtClean="0">
                <a:solidFill>
                  <a:schemeClr val="tx1"/>
                </a:solidFill>
              </a:rPr>
              <a:t>Lapida</a:t>
            </a:r>
            <a:endParaRPr lang="en-US" altLang="en-US" dirty="0" smtClean="0">
              <a:solidFill>
                <a:schemeClr val="tx1"/>
              </a:solidFill>
            </a:endParaRPr>
          </a:p>
        </p:txBody>
      </p:sp>
      <p:pic>
        <p:nvPicPr>
          <p:cNvPr id="24580" name="Picture 3" descr="lapid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1233488"/>
            <a:ext cx="8686800"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006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B93B822-3E3E-4616-84C9-3DB1A41988C4}" type="slidenum">
              <a:rPr lang="en-US" altLang="en-US">
                <a:latin typeface="Arial" charset="0"/>
              </a:rPr>
              <a:pPr/>
              <a:t>66</a:t>
            </a:fld>
            <a:endParaRPr lang="en-US" altLang="en-US">
              <a:latin typeface="Arial" charset="0"/>
            </a:endParaRPr>
          </a:p>
        </p:txBody>
      </p:sp>
      <p:sp>
        <p:nvSpPr>
          <p:cNvPr id="612354" name="Rectangle 2"/>
          <p:cNvSpPr>
            <a:spLocks noGrp="1" noRot="1" noChangeArrowheads="1"/>
          </p:cNvSpPr>
          <p:nvPr>
            <p:ph type="title"/>
          </p:nvPr>
        </p:nvSpPr>
        <p:spPr/>
        <p:txBody>
          <a:bodyPr/>
          <a:lstStyle/>
          <a:p>
            <a:pPr algn="ctr" eaLnBrk="1" hangingPunct="1">
              <a:defRPr/>
            </a:pPr>
            <a:r>
              <a:rPr lang="en-US" altLang="en-US" dirty="0" smtClean="0"/>
              <a:t>Paul’s Skill in Organizing Churches</a:t>
            </a:r>
          </a:p>
        </p:txBody>
      </p:sp>
      <p:sp>
        <p:nvSpPr>
          <p:cNvPr id="612355" name="Rectangle 3"/>
          <p:cNvSpPr>
            <a:spLocks noGrp="1" noChangeArrowheads="1"/>
          </p:cNvSpPr>
          <p:nvPr>
            <p:ph type="body" idx="1"/>
          </p:nvPr>
        </p:nvSpPr>
        <p:spPr>
          <a:xfrm>
            <a:off x="304800" y="914400"/>
            <a:ext cx="8305800" cy="5867400"/>
          </a:xfrm>
        </p:spPr>
        <p:txBody>
          <a:bodyPr>
            <a:normAutofit lnSpcReduction="10000"/>
          </a:bodyPr>
          <a:lstStyle/>
          <a:p>
            <a:pPr marL="463550" indent="-463550" eaLnBrk="1" hangingPunct="1">
              <a:spcBef>
                <a:spcPts val="1800"/>
              </a:spcBef>
              <a:buSzPct val="90000"/>
              <a:buFont typeface="Wingdings" pitchFamily="2" charset="2"/>
              <a:buAutoNum type="arabicPeriod"/>
            </a:pPr>
            <a:r>
              <a:rPr lang="en-US" altLang="en-US" sz="3600" dirty="0" smtClean="0"/>
              <a:t>Gradual start with long apprenticeship</a:t>
            </a:r>
          </a:p>
          <a:p>
            <a:pPr marL="463550" indent="-463550" eaLnBrk="1" hangingPunct="1">
              <a:spcBef>
                <a:spcPts val="600"/>
              </a:spcBef>
              <a:buSzPct val="90000"/>
              <a:buFont typeface="Wingdings" pitchFamily="2" charset="2"/>
              <a:buAutoNum type="arabicPeriod"/>
            </a:pPr>
            <a:r>
              <a:rPr lang="en-US" altLang="en-US" sz="3600" dirty="0" smtClean="0"/>
              <a:t>Organization expands over time</a:t>
            </a:r>
          </a:p>
          <a:p>
            <a:pPr marL="463550" indent="-463550" eaLnBrk="1" hangingPunct="1">
              <a:spcBef>
                <a:spcPts val="600"/>
              </a:spcBef>
              <a:buSzPct val="90000"/>
              <a:buFont typeface="Wingdings" pitchFamily="2" charset="2"/>
              <a:buAutoNum type="arabicPeriod"/>
            </a:pPr>
            <a:r>
              <a:rPr lang="en-US" altLang="en-US" sz="3600" dirty="0" smtClean="0"/>
              <a:t>Good relationships with clients/converts</a:t>
            </a:r>
          </a:p>
          <a:p>
            <a:pPr marL="463550" indent="-463550" eaLnBrk="1" hangingPunct="1">
              <a:spcBef>
                <a:spcPts val="600"/>
              </a:spcBef>
              <a:buSzPct val="90000"/>
              <a:buFont typeface="Wingdings" pitchFamily="2" charset="2"/>
              <a:buAutoNum type="arabicPeriod"/>
            </a:pPr>
            <a:r>
              <a:rPr lang="en-US" altLang="en-US" sz="3600" dirty="0" smtClean="0"/>
              <a:t>Recognizes gifts &amp; leadership of women</a:t>
            </a:r>
          </a:p>
          <a:p>
            <a:pPr marL="463550" indent="-463550" eaLnBrk="1" hangingPunct="1">
              <a:spcBef>
                <a:spcPts val="600"/>
              </a:spcBef>
              <a:buSzPct val="90000"/>
              <a:buFont typeface="Wingdings" pitchFamily="2" charset="2"/>
              <a:buAutoNum type="arabicPeriod"/>
            </a:pPr>
            <a:r>
              <a:rPr lang="en-US" altLang="en-US" sz="3600" dirty="0" smtClean="0"/>
              <a:t>Collaborates with other leaders</a:t>
            </a:r>
          </a:p>
          <a:p>
            <a:pPr marL="463550" indent="-463550" eaLnBrk="1" hangingPunct="1">
              <a:spcBef>
                <a:spcPts val="600"/>
              </a:spcBef>
              <a:buSzPct val="90000"/>
              <a:buFont typeface="Wingdings" pitchFamily="2" charset="2"/>
              <a:buAutoNum type="arabicPeriod"/>
            </a:pPr>
            <a:r>
              <a:rPr lang="en-US" altLang="en-US" sz="3600" dirty="0" smtClean="0"/>
              <a:t>Leadership by inspirational example</a:t>
            </a:r>
          </a:p>
          <a:p>
            <a:pPr marL="463550" indent="-463550" eaLnBrk="1" hangingPunct="1">
              <a:spcBef>
                <a:spcPts val="600"/>
              </a:spcBef>
              <a:buSzPct val="90000"/>
              <a:buFont typeface="Wingdings" pitchFamily="2" charset="2"/>
              <a:buAutoNum type="arabicPeriod"/>
            </a:pPr>
            <a:r>
              <a:rPr lang="en-US" altLang="en-US" sz="3600" dirty="0" smtClean="0"/>
              <a:t>Willing both to praise and to challenge</a:t>
            </a:r>
          </a:p>
          <a:p>
            <a:pPr marL="463550" indent="-463550" eaLnBrk="1" hangingPunct="1">
              <a:spcBef>
                <a:spcPts val="600"/>
              </a:spcBef>
              <a:buSzPct val="90000"/>
              <a:buFont typeface="Wingdings" pitchFamily="2" charset="2"/>
              <a:buAutoNum type="arabicPeriod"/>
            </a:pPr>
            <a:r>
              <a:rPr lang="en-US" altLang="en-US" sz="3600" dirty="0" smtClean="0"/>
              <a:t>Financial responsibility and planning</a:t>
            </a:r>
          </a:p>
          <a:p>
            <a:pPr marL="463550" indent="-463550" eaLnBrk="1" hangingPunct="1">
              <a:spcBef>
                <a:spcPts val="600"/>
              </a:spcBef>
              <a:buSzPct val="90000"/>
              <a:buFont typeface="Wingdings" pitchFamily="2" charset="2"/>
              <a:buAutoNum type="arabicPeriod"/>
            </a:pPr>
            <a:r>
              <a:rPr lang="en-US" altLang="en-US" sz="3600" dirty="0" smtClean="0"/>
              <a:t>Maintaining good communications</a:t>
            </a:r>
          </a:p>
          <a:p>
            <a:pPr marL="463550" indent="-463550" eaLnBrk="1" hangingPunct="1">
              <a:spcBef>
                <a:spcPts val="600"/>
              </a:spcBef>
              <a:buSzPct val="90000"/>
              <a:buFont typeface="Wingdings" pitchFamily="2" charset="2"/>
              <a:buAutoNum type="arabicPeriod"/>
            </a:pPr>
            <a:r>
              <a:rPr lang="en-US" altLang="en-US" sz="3600" dirty="0" smtClean="0"/>
              <a:t>Centrality of prayer &amp; thanksgiving</a:t>
            </a:r>
          </a:p>
        </p:txBody>
      </p:sp>
    </p:spTree>
    <p:extLst>
      <p:ext uri="{BB962C8B-B14F-4D97-AF65-F5344CB8AC3E}">
        <p14:creationId xmlns:p14="http://schemas.microsoft.com/office/powerpoint/2010/main" val="3026306452"/>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479235" name="Rectangle 3"/>
          <p:cNvSpPr>
            <a:spLocks noGrp="1" noChangeArrowheads="1"/>
          </p:cNvSpPr>
          <p:nvPr>
            <p:ph type="body" idx="1"/>
          </p:nvPr>
        </p:nvSpPr>
        <p:spPr/>
        <p:txBody>
          <a:bodyPr/>
          <a:lstStyle/>
          <a:p>
            <a:pPr marL="114300" indent="0">
              <a:buNone/>
            </a:pPr>
            <a:r>
              <a:rPr lang="en-US" altLang="en-US" sz="3600" b="1" i="1" dirty="0" smtClean="0"/>
              <a:t>1) Gradual start with long apprenticeship</a:t>
            </a:r>
          </a:p>
          <a:p>
            <a:r>
              <a:rPr lang="en-US" altLang="en-US" b="1" dirty="0" smtClean="0"/>
              <a:t>14 years in regions of the Eastern Medit.</a:t>
            </a:r>
          </a:p>
          <a:p>
            <a:pPr lvl="1"/>
            <a:r>
              <a:rPr lang="en-US" altLang="en-US" dirty="0" smtClean="0"/>
              <a:t>Gal 1:17-21 – Arabia, Damascus, Syria, Cilicia</a:t>
            </a:r>
          </a:p>
          <a:p>
            <a:pPr>
              <a:spcBef>
                <a:spcPts val="1800"/>
              </a:spcBef>
            </a:pPr>
            <a:r>
              <a:rPr lang="en-US" altLang="en-US" b="1" dirty="0" smtClean="0"/>
              <a:t>Learns primarily from the risen Jesus</a:t>
            </a:r>
          </a:p>
          <a:p>
            <a:pPr lvl="1"/>
            <a:r>
              <a:rPr lang="en-US" altLang="en-US" dirty="0" smtClean="0"/>
              <a:t>2 </a:t>
            </a:r>
            <a:r>
              <a:rPr lang="en-US" altLang="en-US" dirty="0" err="1" smtClean="0"/>
              <a:t>Cor</a:t>
            </a:r>
            <a:r>
              <a:rPr lang="en-US" altLang="en-US" dirty="0" smtClean="0"/>
              <a:t> 12:1-7a – Visions &amp; Revelations? </a:t>
            </a:r>
          </a:p>
          <a:p>
            <a:pPr>
              <a:spcBef>
                <a:spcPts val="1800"/>
              </a:spcBef>
            </a:pPr>
            <a:r>
              <a:rPr lang="en-US" altLang="en-US" b="1" dirty="0" smtClean="0"/>
              <a:t>Member of </a:t>
            </a:r>
            <a:r>
              <a:rPr lang="en-US" altLang="en-US" b="1" dirty="0" err="1" smtClean="0"/>
              <a:t>Xn</a:t>
            </a:r>
            <a:r>
              <a:rPr lang="en-US" altLang="en-US" b="1" dirty="0" smtClean="0"/>
              <a:t> communities in Syria</a:t>
            </a:r>
          </a:p>
          <a:p>
            <a:pPr lvl="1"/>
            <a:r>
              <a:rPr lang="en-US" altLang="en-US" dirty="0" smtClean="0"/>
              <a:t>2 </a:t>
            </a:r>
            <a:r>
              <a:rPr lang="en-US" altLang="en-US" dirty="0" err="1" smtClean="0"/>
              <a:t>Cor</a:t>
            </a:r>
            <a:r>
              <a:rPr lang="en-US" altLang="en-US" dirty="0" smtClean="0"/>
              <a:t> 1:32;  Gal 1:17; 2:11 – Damascus, Antioch</a:t>
            </a:r>
          </a:p>
          <a:p>
            <a:pPr>
              <a:spcBef>
                <a:spcPts val="1800"/>
              </a:spcBef>
            </a:pPr>
            <a:r>
              <a:rPr lang="en-US" altLang="en-US" b="1" dirty="0" smtClean="0"/>
              <a:t>Assistant to Barnabas for a time</a:t>
            </a:r>
          </a:p>
          <a:p>
            <a:pPr lvl="1"/>
            <a:r>
              <a:rPr lang="en-US" altLang="en-US" dirty="0" smtClean="0"/>
              <a:t>Gal 2:1 – “I went to Jerusalem with Barnabas”</a:t>
            </a:r>
          </a:p>
        </p:txBody>
      </p:sp>
      <p:sp>
        <p:nvSpPr>
          <p:cNvPr id="72706" name="Slide Number Placeholder 3"/>
          <p:cNvSpPr>
            <a:spLocks noGrp="1"/>
          </p:cNvSpPr>
          <p:nvPr>
            <p:ph type="sldNum" sz="quarter" idx="12"/>
          </p:nvPr>
        </p:nvSpPr>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2DD0D35-72B0-4FFE-B0B1-E3F459A60C46}" type="slidenum">
              <a:rPr lang="en-US" altLang="en-US" smtClean="0"/>
              <a:pPr/>
              <a:t>67</a:t>
            </a:fld>
            <a:endParaRPr lang="en-US" altLang="en-US"/>
          </a:p>
        </p:txBody>
      </p:sp>
    </p:spTree>
    <p:extLst>
      <p:ext uri="{BB962C8B-B14F-4D97-AF65-F5344CB8AC3E}">
        <p14:creationId xmlns:p14="http://schemas.microsoft.com/office/powerpoint/2010/main" val="16838633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79235">
                                            <p:txEl>
                                              <p:pRg st="0" end="0"/>
                                            </p:txEl>
                                          </p:spTgt>
                                        </p:tgtEl>
                                        <p:attrNameLst>
                                          <p:attrName>style.visibility</p:attrName>
                                        </p:attrNameLst>
                                      </p:cBhvr>
                                      <p:to>
                                        <p:strVal val="visible"/>
                                      </p:to>
                                    </p:set>
                                    <p:animEffect transition="in" filter="randombar(horizontal)">
                                      <p:cBhvr>
                                        <p:cTn id="7" dur="500"/>
                                        <p:tgtEl>
                                          <p:spTgt spid="47923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79235">
                                            <p:txEl>
                                              <p:pRg st="1" end="1"/>
                                            </p:txEl>
                                          </p:spTgt>
                                        </p:tgtEl>
                                        <p:attrNameLst>
                                          <p:attrName>style.visibility</p:attrName>
                                        </p:attrNameLst>
                                      </p:cBhvr>
                                      <p:to>
                                        <p:strVal val="visible"/>
                                      </p:to>
                                    </p:set>
                                    <p:animEffect transition="in" filter="randombar(horizontal)">
                                      <p:cBhvr>
                                        <p:cTn id="11" dur="500"/>
                                        <p:tgtEl>
                                          <p:spTgt spid="479235">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79235">
                                            <p:txEl>
                                              <p:pRg st="2" end="2"/>
                                            </p:txEl>
                                          </p:spTgt>
                                        </p:tgtEl>
                                        <p:attrNameLst>
                                          <p:attrName>style.visibility</p:attrName>
                                        </p:attrNameLst>
                                      </p:cBhvr>
                                      <p:to>
                                        <p:strVal val="visible"/>
                                      </p:to>
                                    </p:set>
                                    <p:animEffect transition="in" filter="randombar(horizontal)">
                                      <p:cBhvr>
                                        <p:cTn id="15" dur="500"/>
                                        <p:tgtEl>
                                          <p:spTgt spid="479235">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479235">
                                            <p:txEl>
                                              <p:pRg st="3" end="3"/>
                                            </p:txEl>
                                          </p:spTgt>
                                        </p:tgtEl>
                                        <p:attrNameLst>
                                          <p:attrName>style.visibility</p:attrName>
                                        </p:attrNameLst>
                                      </p:cBhvr>
                                      <p:to>
                                        <p:strVal val="visible"/>
                                      </p:to>
                                    </p:set>
                                    <p:animEffect transition="in" filter="randombar(horizontal)">
                                      <p:cBhvr>
                                        <p:cTn id="19" dur="500"/>
                                        <p:tgtEl>
                                          <p:spTgt spid="479235">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79235">
                                            <p:txEl>
                                              <p:pRg st="4" end="4"/>
                                            </p:txEl>
                                          </p:spTgt>
                                        </p:tgtEl>
                                        <p:attrNameLst>
                                          <p:attrName>style.visibility</p:attrName>
                                        </p:attrNameLst>
                                      </p:cBhvr>
                                      <p:to>
                                        <p:strVal val="visible"/>
                                      </p:to>
                                    </p:set>
                                    <p:animEffect transition="in" filter="randombar(horizontal)">
                                      <p:cBhvr>
                                        <p:cTn id="23" dur="500"/>
                                        <p:tgtEl>
                                          <p:spTgt spid="479235">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79235">
                                            <p:txEl>
                                              <p:pRg st="5" end="5"/>
                                            </p:txEl>
                                          </p:spTgt>
                                        </p:tgtEl>
                                        <p:attrNameLst>
                                          <p:attrName>style.visibility</p:attrName>
                                        </p:attrNameLst>
                                      </p:cBhvr>
                                      <p:to>
                                        <p:strVal val="visible"/>
                                      </p:to>
                                    </p:set>
                                    <p:animEffect transition="in" filter="randombar(horizontal)">
                                      <p:cBhvr>
                                        <p:cTn id="27" dur="500"/>
                                        <p:tgtEl>
                                          <p:spTgt spid="479235">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479235">
                                            <p:txEl>
                                              <p:pRg st="6" end="6"/>
                                            </p:txEl>
                                          </p:spTgt>
                                        </p:tgtEl>
                                        <p:attrNameLst>
                                          <p:attrName>style.visibility</p:attrName>
                                        </p:attrNameLst>
                                      </p:cBhvr>
                                      <p:to>
                                        <p:strVal val="visible"/>
                                      </p:to>
                                    </p:set>
                                    <p:animEffect transition="in" filter="randombar(horizontal)">
                                      <p:cBhvr>
                                        <p:cTn id="31" dur="500"/>
                                        <p:tgtEl>
                                          <p:spTgt spid="479235">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479235">
                                            <p:txEl>
                                              <p:pRg st="7" end="7"/>
                                            </p:txEl>
                                          </p:spTgt>
                                        </p:tgtEl>
                                        <p:attrNameLst>
                                          <p:attrName>style.visibility</p:attrName>
                                        </p:attrNameLst>
                                      </p:cBhvr>
                                      <p:to>
                                        <p:strVal val="visible"/>
                                      </p:to>
                                    </p:set>
                                    <p:animEffect transition="in" filter="randombar(horizontal)">
                                      <p:cBhvr>
                                        <p:cTn id="35" dur="500"/>
                                        <p:tgtEl>
                                          <p:spTgt spid="479235">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479235">
                                            <p:txEl>
                                              <p:pRg st="8" end="8"/>
                                            </p:txEl>
                                          </p:spTgt>
                                        </p:tgtEl>
                                        <p:attrNameLst>
                                          <p:attrName>style.visibility</p:attrName>
                                        </p:attrNameLst>
                                      </p:cBhvr>
                                      <p:to>
                                        <p:strVal val="visible"/>
                                      </p:to>
                                    </p:set>
                                    <p:animEffect transition="in" filter="randombar(horizontal)">
                                      <p:cBhvr>
                                        <p:cTn id="39" dur="500"/>
                                        <p:tgtEl>
                                          <p:spTgt spid="4792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35" grpId="0" build="p"/>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9762"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29763" name="Rectangle 3"/>
          <p:cNvSpPr>
            <a:spLocks noGrp="1" noChangeArrowheads="1"/>
          </p:cNvSpPr>
          <p:nvPr>
            <p:ph type="body" idx="1"/>
          </p:nvPr>
        </p:nvSpPr>
        <p:spPr>
          <a:xfrm>
            <a:off x="304800" y="1066800"/>
            <a:ext cx="8305800" cy="5791200"/>
          </a:xfrm>
        </p:spPr>
        <p:txBody>
          <a:bodyPr>
            <a:normAutofit/>
          </a:bodyPr>
          <a:lstStyle/>
          <a:p>
            <a:pPr marL="114300" indent="0">
              <a:buNone/>
            </a:pPr>
            <a:r>
              <a:rPr lang="en-US" altLang="en-US" sz="3600" b="1" i="1" dirty="0" smtClean="0"/>
              <a:t>2) Organization expands over time</a:t>
            </a:r>
          </a:p>
          <a:p>
            <a:r>
              <a:rPr lang="en-US" altLang="en-US" b="1" dirty="0" smtClean="0"/>
              <a:t>Recruits more and more associates</a:t>
            </a:r>
          </a:p>
          <a:p>
            <a:pPr lvl="1"/>
            <a:r>
              <a:rPr lang="en-US" altLang="en-US" dirty="0" smtClean="0"/>
              <a:t>Silas, Timothy, Titus, Philemon, </a:t>
            </a:r>
            <a:r>
              <a:rPr lang="en-US" altLang="en-US" dirty="0" err="1" smtClean="0"/>
              <a:t>Onesimus</a:t>
            </a:r>
            <a:r>
              <a:rPr lang="en-US" altLang="en-US" dirty="0" smtClean="0"/>
              <a:t>, Gaius, Aquila &amp; Prisca, Phoebe, </a:t>
            </a:r>
            <a:r>
              <a:rPr lang="en-US" altLang="en-US" dirty="0" err="1" smtClean="0"/>
              <a:t>Tertius</a:t>
            </a:r>
            <a:r>
              <a:rPr lang="en-US" altLang="en-US" dirty="0" smtClean="0"/>
              <a:t>, etc.</a:t>
            </a:r>
          </a:p>
          <a:p>
            <a:pPr>
              <a:spcBef>
                <a:spcPts val="1200"/>
              </a:spcBef>
            </a:pPr>
            <a:r>
              <a:rPr lang="en-US" altLang="en-US" b="1" dirty="0" smtClean="0"/>
              <a:t>Founds more and more communities</a:t>
            </a:r>
          </a:p>
          <a:p>
            <a:pPr lvl="1"/>
            <a:r>
              <a:rPr lang="en-US" altLang="en-US" dirty="0" smtClean="0"/>
              <a:t>Philippi, Thessalonica</a:t>
            </a:r>
            <a:r>
              <a:rPr lang="en-US" altLang="en-US" dirty="0"/>
              <a:t>, </a:t>
            </a:r>
            <a:r>
              <a:rPr lang="en-US" altLang="en-US" dirty="0" err="1"/>
              <a:t>Beroea</a:t>
            </a:r>
            <a:r>
              <a:rPr lang="en-US" altLang="en-US" dirty="0"/>
              <a:t>, Corinth</a:t>
            </a:r>
            <a:r>
              <a:rPr lang="en-US" altLang="en-US" dirty="0" smtClean="0"/>
              <a:t>, Ephesus, Troas, Miletus, etc.</a:t>
            </a:r>
            <a:endParaRPr lang="en-US" altLang="en-US" sz="2600" dirty="0" smtClean="0"/>
          </a:p>
          <a:p>
            <a:pPr>
              <a:spcBef>
                <a:spcPts val="1200"/>
              </a:spcBef>
            </a:pPr>
            <a:r>
              <a:rPr lang="en-US" altLang="en-US" b="1" dirty="0" smtClean="0"/>
              <a:t>Always wants to expand to new areas</a:t>
            </a:r>
          </a:p>
          <a:p>
            <a:pPr lvl="1"/>
            <a:r>
              <a:rPr lang="en-US" altLang="en-US" sz="2600" dirty="0" smtClean="0"/>
              <a:t>Rom 15:23-24 – “Now, since I no longer have any opportunity in these regions and since I have desired to come to you for many years, I hope to see you in passing as I go to Spain…”</a:t>
            </a:r>
          </a:p>
        </p:txBody>
      </p:sp>
      <p:sp>
        <p:nvSpPr>
          <p:cNvPr id="73730"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1C8E677D-12B9-427F-8B9C-213FC076314B}" type="slidenum">
              <a:rPr lang="en-US" altLang="en-US" smtClean="0"/>
              <a:pPr/>
              <a:t>68</a:t>
            </a:fld>
            <a:endParaRPr lang="en-US" altLang="en-US"/>
          </a:p>
        </p:txBody>
      </p:sp>
    </p:spTree>
    <p:extLst>
      <p:ext uri="{BB962C8B-B14F-4D97-AF65-F5344CB8AC3E}">
        <p14:creationId xmlns:p14="http://schemas.microsoft.com/office/powerpoint/2010/main" val="5916652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29763">
                                            <p:txEl>
                                              <p:pRg st="0" end="0"/>
                                            </p:txEl>
                                          </p:spTgt>
                                        </p:tgtEl>
                                        <p:attrNameLst>
                                          <p:attrName>style.visibility</p:attrName>
                                        </p:attrNameLst>
                                      </p:cBhvr>
                                      <p:to>
                                        <p:strVal val="visible"/>
                                      </p:to>
                                    </p:set>
                                    <p:animEffect transition="in" filter="randombar(horizontal)">
                                      <p:cBhvr>
                                        <p:cTn id="7" dur="500"/>
                                        <p:tgtEl>
                                          <p:spTgt spid="62976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9763">
                                            <p:txEl>
                                              <p:pRg st="1" end="1"/>
                                            </p:txEl>
                                          </p:spTgt>
                                        </p:tgtEl>
                                        <p:attrNameLst>
                                          <p:attrName>style.visibility</p:attrName>
                                        </p:attrNameLst>
                                      </p:cBhvr>
                                      <p:to>
                                        <p:strVal val="visible"/>
                                      </p:to>
                                    </p:set>
                                    <p:animEffect transition="in" filter="randombar(horizontal)">
                                      <p:cBhvr>
                                        <p:cTn id="11" dur="500"/>
                                        <p:tgtEl>
                                          <p:spTgt spid="62976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29763">
                                            <p:txEl>
                                              <p:pRg st="2" end="2"/>
                                            </p:txEl>
                                          </p:spTgt>
                                        </p:tgtEl>
                                        <p:attrNameLst>
                                          <p:attrName>style.visibility</p:attrName>
                                        </p:attrNameLst>
                                      </p:cBhvr>
                                      <p:to>
                                        <p:strVal val="visible"/>
                                      </p:to>
                                    </p:set>
                                    <p:animEffect transition="in" filter="randombar(horizontal)">
                                      <p:cBhvr>
                                        <p:cTn id="15" dur="500"/>
                                        <p:tgtEl>
                                          <p:spTgt spid="629763">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29763">
                                            <p:txEl>
                                              <p:pRg st="3" end="3"/>
                                            </p:txEl>
                                          </p:spTgt>
                                        </p:tgtEl>
                                        <p:attrNameLst>
                                          <p:attrName>style.visibility</p:attrName>
                                        </p:attrNameLst>
                                      </p:cBhvr>
                                      <p:to>
                                        <p:strVal val="visible"/>
                                      </p:to>
                                    </p:set>
                                    <p:animEffect transition="in" filter="randombar(horizontal)">
                                      <p:cBhvr>
                                        <p:cTn id="19" dur="500"/>
                                        <p:tgtEl>
                                          <p:spTgt spid="62976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29763">
                                            <p:txEl>
                                              <p:pRg st="4" end="4"/>
                                            </p:txEl>
                                          </p:spTgt>
                                        </p:tgtEl>
                                        <p:attrNameLst>
                                          <p:attrName>style.visibility</p:attrName>
                                        </p:attrNameLst>
                                      </p:cBhvr>
                                      <p:to>
                                        <p:strVal val="visible"/>
                                      </p:to>
                                    </p:set>
                                    <p:animEffect transition="in" filter="randombar(horizontal)">
                                      <p:cBhvr>
                                        <p:cTn id="23" dur="500"/>
                                        <p:tgtEl>
                                          <p:spTgt spid="629763">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29763">
                                            <p:txEl>
                                              <p:pRg st="5" end="5"/>
                                            </p:txEl>
                                          </p:spTgt>
                                        </p:tgtEl>
                                        <p:attrNameLst>
                                          <p:attrName>style.visibility</p:attrName>
                                        </p:attrNameLst>
                                      </p:cBhvr>
                                      <p:to>
                                        <p:strVal val="visible"/>
                                      </p:to>
                                    </p:set>
                                    <p:animEffect transition="in" filter="randombar(horizontal)">
                                      <p:cBhvr>
                                        <p:cTn id="27" dur="500"/>
                                        <p:tgtEl>
                                          <p:spTgt spid="629763">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29763">
                                            <p:txEl>
                                              <p:pRg st="6" end="6"/>
                                            </p:txEl>
                                          </p:spTgt>
                                        </p:tgtEl>
                                        <p:attrNameLst>
                                          <p:attrName>style.visibility</p:attrName>
                                        </p:attrNameLst>
                                      </p:cBhvr>
                                      <p:to>
                                        <p:strVal val="visible"/>
                                      </p:to>
                                    </p:set>
                                    <p:animEffect transition="in" filter="randombar(horizontal)">
                                      <p:cBhvr>
                                        <p:cTn id="31" dur="500"/>
                                        <p:tgtEl>
                                          <p:spTgt spid="6297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3"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4"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17475" name="Rectangle 3"/>
          <p:cNvSpPr>
            <a:spLocks noGrp="1" noChangeArrowheads="1"/>
          </p:cNvSpPr>
          <p:nvPr>
            <p:ph type="body" idx="1"/>
          </p:nvPr>
        </p:nvSpPr>
        <p:spPr/>
        <p:txBody>
          <a:bodyPr/>
          <a:lstStyle/>
          <a:p>
            <a:pPr marL="114300" indent="0">
              <a:buNone/>
            </a:pPr>
            <a:r>
              <a:rPr lang="en-US" altLang="en-US" sz="3600" b="1" i="1" dirty="0" smtClean="0"/>
              <a:t>3) Good relationships with clients/converts</a:t>
            </a:r>
          </a:p>
          <a:p>
            <a:r>
              <a:rPr lang="en-US" altLang="en-US" b="1" dirty="0" smtClean="0"/>
              <a:t>Cares for his “children” like a “Father”</a:t>
            </a:r>
          </a:p>
          <a:p>
            <a:pPr lvl="1"/>
            <a:r>
              <a:rPr lang="en-US" altLang="en-US" dirty="0" smtClean="0"/>
              <a:t>1 </a:t>
            </a:r>
            <a:r>
              <a:rPr lang="en-US" altLang="en-US" dirty="0" err="1" smtClean="0"/>
              <a:t>Cor</a:t>
            </a:r>
            <a:r>
              <a:rPr lang="en-US" altLang="en-US" dirty="0" smtClean="0"/>
              <a:t> 4:15 – “I became your father in CJ thru the gospel.”</a:t>
            </a:r>
          </a:p>
          <a:p>
            <a:pPr>
              <a:spcBef>
                <a:spcPts val="1200"/>
              </a:spcBef>
            </a:pPr>
            <a:r>
              <a:rPr lang="en-US" altLang="en-US" b="1" dirty="0" smtClean="0"/>
              <a:t>Sometimes scolds them as immature</a:t>
            </a:r>
          </a:p>
          <a:p>
            <a:pPr lvl="1"/>
            <a:r>
              <a:rPr lang="en-US" altLang="en-US" dirty="0" smtClean="0"/>
              <a:t>1 </a:t>
            </a:r>
            <a:r>
              <a:rPr lang="en-US" altLang="en-US" dirty="0" err="1" smtClean="0"/>
              <a:t>Cor</a:t>
            </a:r>
            <a:r>
              <a:rPr lang="en-US" altLang="en-US" dirty="0" smtClean="0"/>
              <a:t> 3:2 – “I fed you milk, not solid food…” </a:t>
            </a:r>
          </a:p>
          <a:p>
            <a:pPr>
              <a:spcBef>
                <a:spcPts val="1200"/>
              </a:spcBef>
            </a:pPr>
            <a:r>
              <a:rPr lang="en-US" altLang="en-US" b="1" dirty="0" smtClean="0"/>
              <a:t>Stresses relations as “brothers/sisters”</a:t>
            </a:r>
          </a:p>
          <a:p>
            <a:pPr lvl="1"/>
            <a:r>
              <a:rPr lang="en-US" altLang="en-US" i="1" dirty="0" err="1" smtClean="0"/>
              <a:t>Adelphoi</a:t>
            </a:r>
            <a:r>
              <a:rPr lang="en-US" altLang="en-US" dirty="0" smtClean="0"/>
              <a:t> – most common address in all his letters</a:t>
            </a:r>
          </a:p>
          <a:p>
            <a:pPr>
              <a:spcBef>
                <a:spcPts val="1200"/>
              </a:spcBef>
            </a:pPr>
            <a:r>
              <a:rPr lang="en-US" altLang="en-US" b="1" dirty="0" smtClean="0"/>
              <a:t>Appeals for reconciliation of disputes</a:t>
            </a:r>
          </a:p>
          <a:p>
            <a:pPr lvl="1"/>
            <a:r>
              <a:rPr lang="en-US" altLang="en-US" dirty="0" smtClean="0"/>
              <a:t>Phil 4:2 – “I urge </a:t>
            </a:r>
            <a:r>
              <a:rPr lang="en-US" altLang="en-US" dirty="0" err="1" smtClean="0"/>
              <a:t>Euodia</a:t>
            </a:r>
            <a:r>
              <a:rPr lang="en-US" altLang="en-US" dirty="0" smtClean="0"/>
              <a:t> and I urge </a:t>
            </a:r>
            <a:r>
              <a:rPr lang="en-US" altLang="en-US" dirty="0" err="1" smtClean="0"/>
              <a:t>Syntyche</a:t>
            </a:r>
            <a:r>
              <a:rPr lang="en-US" altLang="en-US" dirty="0" smtClean="0"/>
              <a:t> to come to a mutual understanding in the Lord.”</a:t>
            </a:r>
          </a:p>
        </p:txBody>
      </p:sp>
      <p:sp>
        <p:nvSpPr>
          <p:cNvPr id="74754" name="Slide Number Placeholder 3"/>
          <p:cNvSpPr>
            <a:spLocks noGrp="1"/>
          </p:cNvSpPr>
          <p:nvPr>
            <p:ph type="sldNum" sz="quarter" idx="12"/>
          </p:nvPr>
        </p:nvSpPr>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3A453BC-46F2-4B2B-BCBD-808F176E2ECE}" type="slidenum">
              <a:rPr lang="en-US" altLang="en-US" smtClean="0"/>
              <a:pPr/>
              <a:t>69</a:t>
            </a:fld>
            <a:endParaRPr lang="en-US" altLang="en-US"/>
          </a:p>
        </p:txBody>
      </p:sp>
    </p:spTree>
    <p:extLst>
      <p:ext uri="{BB962C8B-B14F-4D97-AF65-F5344CB8AC3E}">
        <p14:creationId xmlns:p14="http://schemas.microsoft.com/office/powerpoint/2010/main" val="18807191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animEffect transition="in" filter="randombar(horizontal)">
                                      <p:cBhvr>
                                        <p:cTn id="7" dur="500"/>
                                        <p:tgtEl>
                                          <p:spTgt spid="61747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animEffect transition="in" filter="randombar(horizontal)">
                                      <p:cBhvr>
                                        <p:cTn id="11" dur="500"/>
                                        <p:tgtEl>
                                          <p:spTgt spid="617475">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17475">
                                            <p:txEl>
                                              <p:pRg st="2" end="2"/>
                                            </p:txEl>
                                          </p:spTgt>
                                        </p:tgtEl>
                                        <p:attrNameLst>
                                          <p:attrName>style.visibility</p:attrName>
                                        </p:attrNameLst>
                                      </p:cBhvr>
                                      <p:to>
                                        <p:strVal val="visible"/>
                                      </p:to>
                                    </p:set>
                                    <p:animEffect transition="in" filter="randombar(horizontal)">
                                      <p:cBhvr>
                                        <p:cTn id="15" dur="500"/>
                                        <p:tgtEl>
                                          <p:spTgt spid="617475">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17475">
                                            <p:txEl>
                                              <p:pRg st="3" end="3"/>
                                            </p:txEl>
                                          </p:spTgt>
                                        </p:tgtEl>
                                        <p:attrNameLst>
                                          <p:attrName>style.visibility</p:attrName>
                                        </p:attrNameLst>
                                      </p:cBhvr>
                                      <p:to>
                                        <p:strVal val="visible"/>
                                      </p:to>
                                    </p:set>
                                    <p:animEffect transition="in" filter="randombar(horizontal)">
                                      <p:cBhvr>
                                        <p:cTn id="19" dur="500"/>
                                        <p:tgtEl>
                                          <p:spTgt spid="617475">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17475">
                                            <p:txEl>
                                              <p:pRg st="4" end="4"/>
                                            </p:txEl>
                                          </p:spTgt>
                                        </p:tgtEl>
                                        <p:attrNameLst>
                                          <p:attrName>style.visibility</p:attrName>
                                        </p:attrNameLst>
                                      </p:cBhvr>
                                      <p:to>
                                        <p:strVal val="visible"/>
                                      </p:to>
                                    </p:set>
                                    <p:animEffect transition="in" filter="randombar(horizontal)">
                                      <p:cBhvr>
                                        <p:cTn id="23" dur="500"/>
                                        <p:tgtEl>
                                          <p:spTgt spid="617475">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17475">
                                            <p:txEl>
                                              <p:pRg st="5" end="5"/>
                                            </p:txEl>
                                          </p:spTgt>
                                        </p:tgtEl>
                                        <p:attrNameLst>
                                          <p:attrName>style.visibility</p:attrName>
                                        </p:attrNameLst>
                                      </p:cBhvr>
                                      <p:to>
                                        <p:strVal val="visible"/>
                                      </p:to>
                                    </p:set>
                                    <p:animEffect transition="in" filter="randombar(horizontal)">
                                      <p:cBhvr>
                                        <p:cTn id="27" dur="500"/>
                                        <p:tgtEl>
                                          <p:spTgt spid="617475">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7475">
                                            <p:txEl>
                                              <p:pRg st="6" end="6"/>
                                            </p:txEl>
                                          </p:spTgt>
                                        </p:tgtEl>
                                        <p:attrNameLst>
                                          <p:attrName>style.visibility</p:attrName>
                                        </p:attrNameLst>
                                      </p:cBhvr>
                                      <p:to>
                                        <p:strVal val="visible"/>
                                      </p:to>
                                    </p:set>
                                    <p:animEffect transition="in" filter="randombar(horizontal)">
                                      <p:cBhvr>
                                        <p:cTn id="31" dur="500"/>
                                        <p:tgtEl>
                                          <p:spTgt spid="617475">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17475">
                                            <p:txEl>
                                              <p:pRg st="7" end="7"/>
                                            </p:txEl>
                                          </p:spTgt>
                                        </p:tgtEl>
                                        <p:attrNameLst>
                                          <p:attrName>style.visibility</p:attrName>
                                        </p:attrNameLst>
                                      </p:cBhvr>
                                      <p:to>
                                        <p:strVal val="visible"/>
                                      </p:to>
                                    </p:set>
                                    <p:animEffect transition="in" filter="randombar(horizontal)">
                                      <p:cBhvr>
                                        <p:cTn id="35" dur="500"/>
                                        <p:tgtEl>
                                          <p:spTgt spid="617475">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17475">
                                            <p:txEl>
                                              <p:pRg st="8" end="8"/>
                                            </p:txEl>
                                          </p:spTgt>
                                        </p:tgtEl>
                                        <p:attrNameLst>
                                          <p:attrName>style.visibility</p:attrName>
                                        </p:attrNameLst>
                                      </p:cBhvr>
                                      <p:to>
                                        <p:strVal val="visible"/>
                                      </p:to>
                                    </p:set>
                                    <p:animEffect transition="in" filter="randombar(horizontal)">
                                      <p:cBhvr>
                                        <p:cTn id="39" dur="500"/>
                                        <p:tgtEl>
                                          <p:spTgt spid="6174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4"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17475" name="Rectangle 3"/>
          <p:cNvSpPr>
            <a:spLocks noGrp="1" noChangeArrowheads="1"/>
          </p:cNvSpPr>
          <p:nvPr>
            <p:ph type="body" idx="1"/>
          </p:nvPr>
        </p:nvSpPr>
        <p:spPr>
          <a:xfrm>
            <a:off x="304800" y="1066800"/>
            <a:ext cx="8305800" cy="5791200"/>
          </a:xfrm>
        </p:spPr>
        <p:txBody>
          <a:bodyPr>
            <a:normAutofit/>
          </a:bodyPr>
          <a:lstStyle/>
          <a:p>
            <a:pPr marL="114300" indent="0">
              <a:spcBef>
                <a:spcPts val="500"/>
              </a:spcBef>
              <a:buNone/>
            </a:pPr>
            <a:r>
              <a:rPr lang="en-US" altLang="en-US" sz="3600" b="1" i="1" dirty="0" smtClean="0"/>
              <a:t>4) Recognizes gifts &amp; leadership of women</a:t>
            </a:r>
          </a:p>
          <a:p>
            <a:pPr>
              <a:spcBef>
                <a:spcPts val="500"/>
              </a:spcBef>
            </a:pPr>
            <a:r>
              <a:rPr lang="en-US" altLang="en-US" b="1" dirty="0" smtClean="0"/>
              <a:t>Lydia </a:t>
            </a:r>
            <a:r>
              <a:rPr lang="en-US" altLang="en-US" dirty="0" smtClean="0"/>
              <a:t>is the first convert in Europe!</a:t>
            </a:r>
          </a:p>
          <a:p>
            <a:pPr lvl="1">
              <a:spcBef>
                <a:spcPts val="500"/>
              </a:spcBef>
            </a:pPr>
            <a:r>
              <a:rPr lang="en-US" altLang="en-US" dirty="0" smtClean="0"/>
              <a:t>Acts 16:11-15 – she prevails on Paul to stay with her</a:t>
            </a:r>
          </a:p>
          <a:p>
            <a:pPr>
              <a:spcBef>
                <a:spcPts val="500"/>
              </a:spcBef>
            </a:pPr>
            <a:r>
              <a:rPr lang="en-US" altLang="en-US" sz="3100" b="1" dirty="0" smtClean="0"/>
              <a:t>Prisca/Priscilla</a:t>
            </a:r>
            <a:r>
              <a:rPr lang="en-US" altLang="en-US" sz="3100" dirty="0" smtClean="0"/>
              <a:t> &amp; Aquila are Paul’s close companions</a:t>
            </a:r>
          </a:p>
          <a:p>
            <a:pPr lvl="1">
              <a:spcBef>
                <a:spcPts val="500"/>
              </a:spcBef>
            </a:pPr>
            <a:r>
              <a:rPr lang="en-US" altLang="en-US" dirty="0" smtClean="0"/>
              <a:t>Acts 18:2-26</a:t>
            </a:r>
            <a:r>
              <a:rPr lang="en-US" altLang="en-US" dirty="0"/>
              <a:t>; </a:t>
            </a:r>
            <a:r>
              <a:rPr lang="en-US" altLang="en-US" dirty="0" smtClean="0"/>
              <a:t>Rom 16:3; 1 </a:t>
            </a:r>
            <a:r>
              <a:rPr lang="en-US" altLang="en-US" dirty="0" err="1" smtClean="0"/>
              <a:t>Cor</a:t>
            </a:r>
            <a:r>
              <a:rPr lang="en-US" altLang="en-US" dirty="0" smtClean="0"/>
              <a:t> 16:19; 2 Tim 4:19</a:t>
            </a:r>
          </a:p>
          <a:p>
            <a:pPr>
              <a:spcBef>
                <a:spcPts val="500"/>
              </a:spcBef>
            </a:pPr>
            <a:r>
              <a:rPr lang="en-US" altLang="en-US" b="1" dirty="0" smtClean="0"/>
              <a:t>Phoebe</a:t>
            </a:r>
            <a:r>
              <a:rPr lang="en-US" altLang="en-US" dirty="0" smtClean="0"/>
              <a:t> is a “deacon” highly commended by Paul</a:t>
            </a:r>
          </a:p>
          <a:p>
            <a:pPr lvl="1">
              <a:spcBef>
                <a:spcPts val="500"/>
              </a:spcBef>
            </a:pPr>
            <a:r>
              <a:rPr lang="en-US" altLang="en-US" dirty="0" smtClean="0"/>
              <a:t>Rom 16:1 – </a:t>
            </a:r>
            <a:r>
              <a:rPr lang="en-US" dirty="0" smtClean="0"/>
              <a:t>a “deacon” of </a:t>
            </a:r>
            <a:r>
              <a:rPr lang="en-US" dirty="0"/>
              <a:t>the church at </a:t>
            </a:r>
            <a:r>
              <a:rPr lang="en-US" dirty="0" err="1" smtClean="0"/>
              <a:t>Cenchreae</a:t>
            </a:r>
            <a:r>
              <a:rPr lang="en-US" dirty="0" smtClean="0"/>
              <a:t>;</a:t>
            </a:r>
            <a:br>
              <a:rPr lang="en-US" dirty="0" smtClean="0"/>
            </a:br>
            <a:r>
              <a:rPr lang="en-US" dirty="0" smtClean="0"/>
              <a:t>and may have been the one to deliver this letter to Rome</a:t>
            </a:r>
          </a:p>
          <a:p>
            <a:pPr>
              <a:spcBef>
                <a:spcPts val="500"/>
              </a:spcBef>
            </a:pPr>
            <a:r>
              <a:rPr lang="en-US" altLang="en-US" dirty="0" err="1" smtClean="0"/>
              <a:t>Apphia</a:t>
            </a:r>
            <a:r>
              <a:rPr lang="en-US" altLang="en-US" dirty="0" smtClean="0"/>
              <a:t>, Claudia, Chloe, Damaris, Eunice &amp; Lois, </a:t>
            </a:r>
            <a:r>
              <a:rPr lang="en-US" altLang="en-US" dirty="0" err="1" smtClean="0"/>
              <a:t>Euodia</a:t>
            </a:r>
            <a:r>
              <a:rPr lang="en-US" altLang="en-US" dirty="0" smtClean="0"/>
              <a:t> &amp; </a:t>
            </a:r>
            <a:r>
              <a:rPr lang="en-US" altLang="en-US" dirty="0" err="1" smtClean="0"/>
              <a:t>Syntyche</a:t>
            </a:r>
            <a:r>
              <a:rPr lang="en-US" altLang="en-US" dirty="0" smtClean="0"/>
              <a:t>, </a:t>
            </a:r>
            <a:r>
              <a:rPr lang="en-US" altLang="en-US" dirty="0" err="1" smtClean="0"/>
              <a:t>Nympha</a:t>
            </a:r>
            <a:r>
              <a:rPr lang="en-US" altLang="en-US" dirty="0" smtClean="0"/>
              <a:t>, Julia, </a:t>
            </a:r>
            <a:r>
              <a:rPr lang="en-US" altLang="en-US" dirty="0" err="1" smtClean="0"/>
              <a:t>Junia</a:t>
            </a:r>
            <a:r>
              <a:rPr lang="en-US" altLang="en-US" dirty="0" smtClean="0"/>
              <a:t>, Mary…</a:t>
            </a:r>
          </a:p>
          <a:p>
            <a:pPr lvl="1">
              <a:spcBef>
                <a:spcPts val="500"/>
              </a:spcBef>
            </a:pPr>
            <a:r>
              <a:rPr lang="en-US" altLang="en-US" sz="2400" dirty="0"/>
              <a:t>See </a:t>
            </a:r>
            <a:r>
              <a:rPr lang="en-US" altLang="en-US" sz="2400" u="sng" dirty="0"/>
              <a:t>http://</a:t>
            </a:r>
            <a:r>
              <a:rPr lang="en-US" altLang="en-US" sz="2400" u="sng" dirty="0" smtClean="0"/>
              <a:t>catholic-resources.org/Bible/Pauline_Associates.htm </a:t>
            </a:r>
          </a:p>
        </p:txBody>
      </p:sp>
      <p:sp>
        <p:nvSpPr>
          <p:cNvPr id="74754" name="Slide Number Placeholder 3"/>
          <p:cNvSpPr>
            <a:spLocks noGrp="1"/>
          </p:cNvSpPr>
          <p:nvPr>
            <p:ph type="sldNum" sz="quarter" idx="12"/>
          </p:nvPr>
        </p:nvSpPr>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3A453BC-46F2-4B2B-BCBD-808F176E2ECE}" type="slidenum">
              <a:rPr lang="en-US" altLang="en-US" smtClean="0"/>
              <a:pPr/>
              <a:t>70</a:t>
            </a:fld>
            <a:endParaRPr lang="en-US" altLang="en-US"/>
          </a:p>
        </p:txBody>
      </p:sp>
    </p:spTree>
    <p:extLst>
      <p:ext uri="{BB962C8B-B14F-4D97-AF65-F5344CB8AC3E}">
        <p14:creationId xmlns:p14="http://schemas.microsoft.com/office/powerpoint/2010/main" val="17971520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animEffect transition="in" filter="randombar(horizontal)">
                                      <p:cBhvr>
                                        <p:cTn id="7" dur="500"/>
                                        <p:tgtEl>
                                          <p:spTgt spid="61747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animEffect transition="in" filter="randombar(horizontal)">
                                      <p:cBhvr>
                                        <p:cTn id="11" dur="500"/>
                                        <p:tgtEl>
                                          <p:spTgt spid="617475">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17475">
                                            <p:txEl>
                                              <p:pRg st="2" end="2"/>
                                            </p:txEl>
                                          </p:spTgt>
                                        </p:tgtEl>
                                        <p:attrNameLst>
                                          <p:attrName>style.visibility</p:attrName>
                                        </p:attrNameLst>
                                      </p:cBhvr>
                                      <p:to>
                                        <p:strVal val="visible"/>
                                      </p:to>
                                    </p:set>
                                    <p:animEffect transition="in" filter="randombar(horizontal)">
                                      <p:cBhvr>
                                        <p:cTn id="15" dur="500"/>
                                        <p:tgtEl>
                                          <p:spTgt spid="617475">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17475">
                                            <p:txEl>
                                              <p:pRg st="3" end="3"/>
                                            </p:txEl>
                                          </p:spTgt>
                                        </p:tgtEl>
                                        <p:attrNameLst>
                                          <p:attrName>style.visibility</p:attrName>
                                        </p:attrNameLst>
                                      </p:cBhvr>
                                      <p:to>
                                        <p:strVal val="visible"/>
                                      </p:to>
                                    </p:set>
                                    <p:animEffect transition="in" filter="randombar(horizontal)">
                                      <p:cBhvr>
                                        <p:cTn id="19" dur="500"/>
                                        <p:tgtEl>
                                          <p:spTgt spid="617475">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17475">
                                            <p:txEl>
                                              <p:pRg st="4" end="4"/>
                                            </p:txEl>
                                          </p:spTgt>
                                        </p:tgtEl>
                                        <p:attrNameLst>
                                          <p:attrName>style.visibility</p:attrName>
                                        </p:attrNameLst>
                                      </p:cBhvr>
                                      <p:to>
                                        <p:strVal val="visible"/>
                                      </p:to>
                                    </p:set>
                                    <p:animEffect transition="in" filter="randombar(horizontal)">
                                      <p:cBhvr>
                                        <p:cTn id="23" dur="500"/>
                                        <p:tgtEl>
                                          <p:spTgt spid="617475">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17475">
                                            <p:txEl>
                                              <p:pRg st="5" end="5"/>
                                            </p:txEl>
                                          </p:spTgt>
                                        </p:tgtEl>
                                        <p:attrNameLst>
                                          <p:attrName>style.visibility</p:attrName>
                                        </p:attrNameLst>
                                      </p:cBhvr>
                                      <p:to>
                                        <p:strVal val="visible"/>
                                      </p:to>
                                    </p:set>
                                    <p:animEffect transition="in" filter="randombar(horizontal)">
                                      <p:cBhvr>
                                        <p:cTn id="27" dur="500"/>
                                        <p:tgtEl>
                                          <p:spTgt spid="617475">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7475">
                                            <p:txEl>
                                              <p:pRg st="6" end="6"/>
                                            </p:txEl>
                                          </p:spTgt>
                                        </p:tgtEl>
                                        <p:attrNameLst>
                                          <p:attrName>style.visibility</p:attrName>
                                        </p:attrNameLst>
                                      </p:cBhvr>
                                      <p:to>
                                        <p:strVal val="visible"/>
                                      </p:to>
                                    </p:set>
                                    <p:animEffect transition="in" filter="randombar(horizontal)">
                                      <p:cBhvr>
                                        <p:cTn id="31" dur="500"/>
                                        <p:tgtEl>
                                          <p:spTgt spid="617475">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17475">
                                            <p:txEl>
                                              <p:pRg st="7" end="7"/>
                                            </p:txEl>
                                          </p:spTgt>
                                        </p:tgtEl>
                                        <p:attrNameLst>
                                          <p:attrName>style.visibility</p:attrName>
                                        </p:attrNameLst>
                                      </p:cBhvr>
                                      <p:to>
                                        <p:strVal val="visible"/>
                                      </p:to>
                                    </p:set>
                                    <p:animEffect transition="in" filter="randombar(horizontal)">
                                      <p:cBhvr>
                                        <p:cTn id="35" dur="500"/>
                                        <p:tgtEl>
                                          <p:spTgt spid="617475">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17475">
                                            <p:txEl>
                                              <p:pRg st="8" end="8"/>
                                            </p:txEl>
                                          </p:spTgt>
                                        </p:tgtEl>
                                        <p:attrNameLst>
                                          <p:attrName>style.visibility</p:attrName>
                                        </p:attrNameLst>
                                      </p:cBhvr>
                                      <p:to>
                                        <p:strVal val="visible"/>
                                      </p:to>
                                    </p:set>
                                    <p:animEffect transition="in" filter="randombar(horizontal)">
                                      <p:cBhvr>
                                        <p:cTn id="39" dur="500"/>
                                        <p:tgtEl>
                                          <p:spTgt spid="6174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6690"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26691" name="Rectangle 3"/>
          <p:cNvSpPr>
            <a:spLocks noGrp="1" noChangeArrowheads="1"/>
          </p:cNvSpPr>
          <p:nvPr>
            <p:ph type="body" idx="1"/>
          </p:nvPr>
        </p:nvSpPr>
        <p:spPr/>
        <p:txBody>
          <a:bodyPr/>
          <a:lstStyle/>
          <a:p>
            <a:pPr marL="114300" indent="0">
              <a:buNone/>
            </a:pPr>
            <a:r>
              <a:rPr lang="en-US" altLang="en-US" sz="3600" b="1" i="1" dirty="0" smtClean="0"/>
              <a:t>5) Collaborates with other leaders</a:t>
            </a:r>
          </a:p>
          <a:p>
            <a:r>
              <a:rPr lang="en-US" altLang="en-US" b="1" dirty="0" smtClean="0"/>
              <a:t>Apostles are “servants/slaves” of God/Christ</a:t>
            </a:r>
          </a:p>
          <a:p>
            <a:pPr lvl="1"/>
            <a:r>
              <a:rPr lang="en-US" altLang="en-US" dirty="0" smtClean="0"/>
              <a:t>Gk. </a:t>
            </a:r>
            <a:r>
              <a:rPr lang="en-US" altLang="en-US" i="1" dirty="0" err="1"/>
              <a:t>d</a:t>
            </a:r>
            <a:r>
              <a:rPr lang="en-US" altLang="en-US" i="1" dirty="0" err="1" smtClean="0"/>
              <a:t>ouloi</a:t>
            </a:r>
            <a:r>
              <a:rPr lang="en-US" altLang="en-US" dirty="0" smtClean="0"/>
              <a:t> – Rom 1:1; 1 </a:t>
            </a:r>
            <a:r>
              <a:rPr lang="en-US" altLang="en-US" dirty="0" err="1" smtClean="0"/>
              <a:t>Cor</a:t>
            </a:r>
            <a:r>
              <a:rPr lang="en-US" altLang="en-US" dirty="0" smtClean="0"/>
              <a:t> 7:22; Gal 1:10; Phil 1:1</a:t>
            </a:r>
          </a:p>
          <a:p>
            <a:pPr>
              <a:spcBef>
                <a:spcPts val="1800"/>
              </a:spcBef>
            </a:pPr>
            <a:r>
              <a:rPr lang="en-US" altLang="en-US" b="1" dirty="0" smtClean="0"/>
              <a:t>Stresses lack of rivalry with other apostles</a:t>
            </a:r>
          </a:p>
          <a:p>
            <a:pPr lvl="1"/>
            <a:r>
              <a:rPr lang="en-US" altLang="en-US" dirty="0" smtClean="0"/>
              <a:t>Gal 2:9 – partners; 1 </a:t>
            </a:r>
            <a:r>
              <a:rPr lang="en-US" altLang="en-US" dirty="0" err="1" smtClean="0"/>
              <a:t>Cor</a:t>
            </a:r>
            <a:r>
              <a:rPr lang="en-US" altLang="en-US" dirty="0" smtClean="0"/>
              <a:t> 3:4-23 – God’s co-workers</a:t>
            </a:r>
          </a:p>
          <a:p>
            <a:pPr>
              <a:spcBef>
                <a:spcPts val="1800"/>
              </a:spcBef>
            </a:pPr>
            <a:r>
              <a:rPr lang="en-US" altLang="en-US" b="1" dirty="0" smtClean="0"/>
              <a:t>Although he sometimes challenges them</a:t>
            </a:r>
          </a:p>
          <a:p>
            <a:pPr lvl="1"/>
            <a:r>
              <a:rPr lang="en-US" altLang="en-US" dirty="0" smtClean="0"/>
              <a:t>Gal 2:11-14 – “Incident at Antioch”</a:t>
            </a:r>
          </a:p>
          <a:p>
            <a:pPr>
              <a:spcBef>
                <a:spcPts val="1800"/>
              </a:spcBef>
            </a:pPr>
            <a:r>
              <a:rPr lang="en-US" altLang="en-US" b="1" dirty="0" smtClean="0"/>
              <a:t>Stresses need for unity in communities</a:t>
            </a:r>
          </a:p>
          <a:p>
            <a:pPr lvl="1"/>
            <a:r>
              <a:rPr lang="en-US" altLang="en-US" dirty="0" smtClean="0"/>
              <a:t>1 </a:t>
            </a:r>
            <a:r>
              <a:rPr lang="en-US" altLang="en-US" dirty="0" err="1" smtClean="0"/>
              <a:t>Cor</a:t>
            </a:r>
            <a:r>
              <a:rPr lang="en-US" altLang="en-US" dirty="0" smtClean="0"/>
              <a:t> 1:10-13 – Paul, Apollos, Cephas, Christ?</a:t>
            </a:r>
          </a:p>
        </p:txBody>
      </p:sp>
      <p:sp>
        <p:nvSpPr>
          <p:cNvPr id="75778"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BE0580D-8628-4CC2-BED8-11EECA046D4E}" type="slidenum">
              <a:rPr lang="en-US" altLang="en-US" smtClean="0"/>
              <a:pPr/>
              <a:t>71</a:t>
            </a:fld>
            <a:endParaRPr lang="en-US" altLang="en-US"/>
          </a:p>
        </p:txBody>
      </p:sp>
    </p:spTree>
    <p:extLst>
      <p:ext uri="{BB962C8B-B14F-4D97-AF65-F5344CB8AC3E}">
        <p14:creationId xmlns:p14="http://schemas.microsoft.com/office/powerpoint/2010/main" val="39530585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26691">
                                            <p:txEl>
                                              <p:pRg st="0" end="0"/>
                                            </p:txEl>
                                          </p:spTgt>
                                        </p:tgtEl>
                                        <p:attrNameLst>
                                          <p:attrName>style.visibility</p:attrName>
                                        </p:attrNameLst>
                                      </p:cBhvr>
                                      <p:to>
                                        <p:strVal val="visible"/>
                                      </p:to>
                                    </p:set>
                                    <p:animEffect transition="in" filter="randombar(horizontal)">
                                      <p:cBhvr>
                                        <p:cTn id="7" dur="500"/>
                                        <p:tgtEl>
                                          <p:spTgt spid="626691">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6691">
                                            <p:txEl>
                                              <p:pRg st="1" end="1"/>
                                            </p:txEl>
                                          </p:spTgt>
                                        </p:tgtEl>
                                        <p:attrNameLst>
                                          <p:attrName>style.visibility</p:attrName>
                                        </p:attrNameLst>
                                      </p:cBhvr>
                                      <p:to>
                                        <p:strVal val="visible"/>
                                      </p:to>
                                    </p:set>
                                    <p:animEffect transition="in" filter="randombar(horizontal)">
                                      <p:cBhvr>
                                        <p:cTn id="11" dur="500"/>
                                        <p:tgtEl>
                                          <p:spTgt spid="626691">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26691">
                                            <p:txEl>
                                              <p:pRg st="2" end="2"/>
                                            </p:txEl>
                                          </p:spTgt>
                                        </p:tgtEl>
                                        <p:attrNameLst>
                                          <p:attrName>style.visibility</p:attrName>
                                        </p:attrNameLst>
                                      </p:cBhvr>
                                      <p:to>
                                        <p:strVal val="visible"/>
                                      </p:to>
                                    </p:set>
                                    <p:animEffect transition="in" filter="randombar(horizontal)">
                                      <p:cBhvr>
                                        <p:cTn id="15" dur="500"/>
                                        <p:tgtEl>
                                          <p:spTgt spid="626691">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26691">
                                            <p:txEl>
                                              <p:pRg st="3" end="3"/>
                                            </p:txEl>
                                          </p:spTgt>
                                        </p:tgtEl>
                                        <p:attrNameLst>
                                          <p:attrName>style.visibility</p:attrName>
                                        </p:attrNameLst>
                                      </p:cBhvr>
                                      <p:to>
                                        <p:strVal val="visible"/>
                                      </p:to>
                                    </p:set>
                                    <p:animEffect transition="in" filter="randombar(horizontal)">
                                      <p:cBhvr>
                                        <p:cTn id="19" dur="500"/>
                                        <p:tgtEl>
                                          <p:spTgt spid="626691">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26691">
                                            <p:txEl>
                                              <p:pRg st="4" end="4"/>
                                            </p:txEl>
                                          </p:spTgt>
                                        </p:tgtEl>
                                        <p:attrNameLst>
                                          <p:attrName>style.visibility</p:attrName>
                                        </p:attrNameLst>
                                      </p:cBhvr>
                                      <p:to>
                                        <p:strVal val="visible"/>
                                      </p:to>
                                    </p:set>
                                    <p:animEffect transition="in" filter="randombar(horizontal)">
                                      <p:cBhvr>
                                        <p:cTn id="23" dur="500"/>
                                        <p:tgtEl>
                                          <p:spTgt spid="626691">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26691">
                                            <p:txEl>
                                              <p:pRg st="5" end="5"/>
                                            </p:txEl>
                                          </p:spTgt>
                                        </p:tgtEl>
                                        <p:attrNameLst>
                                          <p:attrName>style.visibility</p:attrName>
                                        </p:attrNameLst>
                                      </p:cBhvr>
                                      <p:to>
                                        <p:strVal val="visible"/>
                                      </p:to>
                                    </p:set>
                                    <p:animEffect transition="in" filter="randombar(horizontal)">
                                      <p:cBhvr>
                                        <p:cTn id="27" dur="500"/>
                                        <p:tgtEl>
                                          <p:spTgt spid="626691">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26691">
                                            <p:txEl>
                                              <p:pRg st="6" end="6"/>
                                            </p:txEl>
                                          </p:spTgt>
                                        </p:tgtEl>
                                        <p:attrNameLst>
                                          <p:attrName>style.visibility</p:attrName>
                                        </p:attrNameLst>
                                      </p:cBhvr>
                                      <p:to>
                                        <p:strVal val="visible"/>
                                      </p:to>
                                    </p:set>
                                    <p:animEffect transition="in" filter="randombar(horizontal)">
                                      <p:cBhvr>
                                        <p:cTn id="31" dur="500"/>
                                        <p:tgtEl>
                                          <p:spTgt spid="626691">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26691">
                                            <p:txEl>
                                              <p:pRg st="7" end="7"/>
                                            </p:txEl>
                                          </p:spTgt>
                                        </p:tgtEl>
                                        <p:attrNameLst>
                                          <p:attrName>style.visibility</p:attrName>
                                        </p:attrNameLst>
                                      </p:cBhvr>
                                      <p:to>
                                        <p:strVal val="visible"/>
                                      </p:to>
                                    </p:set>
                                    <p:animEffect transition="in" filter="randombar(horizontal)">
                                      <p:cBhvr>
                                        <p:cTn id="35" dur="500"/>
                                        <p:tgtEl>
                                          <p:spTgt spid="626691">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26691">
                                            <p:txEl>
                                              <p:pRg st="8" end="8"/>
                                            </p:txEl>
                                          </p:spTgt>
                                        </p:tgtEl>
                                        <p:attrNameLst>
                                          <p:attrName>style.visibility</p:attrName>
                                        </p:attrNameLst>
                                      </p:cBhvr>
                                      <p:to>
                                        <p:strVal val="visible"/>
                                      </p:to>
                                    </p:set>
                                    <p:animEffect transition="in" filter="randombar(horizontal)">
                                      <p:cBhvr>
                                        <p:cTn id="39" dur="500"/>
                                        <p:tgtEl>
                                          <p:spTgt spid="6266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1"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2"/>
          <p:cNvSpPr>
            <a:spLocks noGrp="1" noRot="1" noChangeArrowheads="1"/>
          </p:cNvSpPr>
          <p:nvPr>
            <p:ph type="title"/>
          </p:nvPr>
        </p:nvSpPr>
        <p:spPr/>
        <p:txBody>
          <a:bodyPr/>
          <a:lstStyle/>
          <a:p>
            <a:r>
              <a:rPr lang="en-US" altLang="en-US" dirty="0" smtClean="0"/>
              <a:t>Paul’s Organizing Skills</a:t>
            </a:r>
          </a:p>
        </p:txBody>
      </p:sp>
      <p:sp>
        <p:nvSpPr>
          <p:cNvPr id="628739" name="Rectangle 3"/>
          <p:cNvSpPr>
            <a:spLocks noGrp="1" noChangeArrowheads="1"/>
          </p:cNvSpPr>
          <p:nvPr>
            <p:ph type="body" idx="1"/>
          </p:nvPr>
        </p:nvSpPr>
        <p:spPr/>
        <p:txBody>
          <a:bodyPr>
            <a:normAutofit fontScale="92500"/>
          </a:bodyPr>
          <a:lstStyle/>
          <a:p>
            <a:pPr marL="114300" indent="0">
              <a:buNone/>
            </a:pPr>
            <a:r>
              <a:rPr lang="en-US" altLang="en-US" sz="3900" b="1" i="1" dirty="0" smtClean="0"/>
              <a:t>6) Leadership by inspirational example</a:t>
            </a:r>
          </a:p>
          <a:p>
            <a:r>
              <a:rPr lang="en-US" altLang="en-US" b="1" dirty="0" smtClean="0"/>
              <a:t>Followers should “imitate” him </a:t>
            </a:r>
            <a:r>
              <a:rPr lang="en-US" altLang="en-US" dirty="0" smtClean="0"/>
              <a:t>and others, </a:t>
            </a:r>
            <a:br>
              <a:rPr lang="en-US" altLang="en-US" dirty="0" smtClean="0"/>
            </a:br>
            <a:r>
              <a:rPr lang="en-US" altLang="en-US" dirty="0" smtClean="0"/>
              <a:t>since </a:t>
            </a:r>
            <a:r>
              <a:rPr lang="en-US" altLang="en-US" b="1" dirty="0" smtClean="0"/>
              <a:t>they “imitate” Jesus </a:t>
            </a:r>
            <a:r>
              <a:rPr lang="en-US" altLang="en-US" dirty="0" smtClean="0"/>
              <a:t>(esp. in suffering) </a:t>
            </a:r>
          </a:p>
          <a:p>
            <a:pPr lvl="1"/>
            <a:r>
              <a:rPr lang="en-US" altLang="en-US" dirty="0" smtClean="0"/>
              <a:t>1 </a:t>
            </a:r>
            <a:r>
              <a:rPr lang="en-US" altLang="en-US" dirty="0" err="1" smtClean="0"/>
              <a:t>Cor</a:t>
            </a:r>
            <a:r>
              <a:rPr lang="en-US" altLang="en-US" dirty="0" smtClean="0"/>
              <a:t> 11:1 – “Be </a:t>
            </a:r>
            <a:r>
              <a:rPr lang="en-US" altLang="en-US" b="1" dirty="0" smtClean="0"/>
              <a:t>imitators</a:t>
            </a:r>
            <a:r>
              <a:rPr lang="en-US" altLang="en-US" dirty="0" smtClean="0"/>
              <a:t> of me, as I am of Christ.” </a:t>
            </a:r>
          </a:p>
          <a:p>
            <a:pPr lvl="1"/>
            <a:r>
              <a:rPr lang="en-US" altLang="en-US" dirty="0" smtClean="0"/>
              <a:t>1 </a:t>
            </a:r>
            <a:r>
              <a:rPr lang="en-US" altLang="en-US" dirty="0" err="1" smtClean="0"/>
              <a:t>Cor</a:t>
            </a:r>
            <a:r>
              <a:rPr lang="en-US" altLang="en-US" dirty="0" smtClean="0"/>
              <a:t> 4:16-17 – “Therefore, I urge you, </a:t>
            </a:r>
            <a:r>
              <a:rPr lang="en-US" altLang="en-US" b="1" dirty="0" smtClean="0"/>
              <a:t>be imitators </a:t>
            </a:r>
            <a:r>
              <a:rPr lang="en-US" altLang="en-US" dirty="0" smtClean="0"/>
              <a:t>of me. For this reason I am sending you Timothy, who is my beloved and faithful son in the Lord; he will remind you of my ways in Christ (Jesus), just as I teach them everywhere…”</a:t>
            </a:r>
          </a:p>
          <a:p>
            <a:pPr lvl="1"/>
            <a:r>
              <a:rPr lang="en-US" altLang="en-US" dirty="0" smtClean="0"/>
              <a:t>1 </a:t>
            </a:r>
            <a:r>
              <a:rPr lang="en-US" altLang="en-US" dirty="0" err="1" smtClean="0"/>
              <a:t>Thess</a:t>
            </a:r>
            <a:r>
              <a:rPr lang="en-US" altLang="en-US" dirty="0" smtClean="0"/>
              <a:t> 1:6-7 – “You became </a:t>
            </a:r>
            <a:r>
              <a:rPr lang="en-US" altLang="en-US" b="1" dirty="0" smtClean="0"/>
              <a:t>imitators</a:t>
            </a:r>
            <a:r>
              <a:rPr lang="en-US" altLang="en-US" dirty="0" smtClean="0"/>
              <a:t> of us and of the Lord, receiving the word in great affliction, with joy from the holy Spirit, so that you became a model for all the believers in Macedonia and in Achaia.” (also Phil 3:17;  2 </a:t>
            </a:r>
            <a:r>
              <a:rPr lang="en-US" altLang="en-US" dirty="0" err="1" smtClean="0"/>
              <a:t>Thess</a:t>
            </a:r>
            <a:r>
              <a:rPr lang="en-US" altLang="en-US" dirty="0" smtClean="0"/>
              <a:t> 3:7-9)</a:t>
            </a:r>
          </a:p>
        </p:txBody>
      </p:sp>
      <p:sp>
        <p:nvSpPr>
          <p:cNvPr id="76802"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71A709B-049A-4BF9-820C-AC8FBA8B34A2}" type="slidenum">
              <a:rPr lang="en-US" altLang="en-US" smtClean="0"/>
              <a:pPr/>
              <a:t>72</a:t>
            </a:fld>
            <a:endParaRPr lang="en-US" altLang="en-US"/>
          </a:p>
        </p:txBody>
      </p:sp>
    </p:spTree>
    <p:extLst>
      <p:ext uri="{BB962C8B-B14F-4D97-AF65-F5344CB8AC3E}">
        <p14:creationId xmlns:p14="http://schemas.microsoft.com/office/powerpoint/2010/main" val="27740330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28739">
                                            <p:txEl>
                                              <p:pRg st="0" end="0"/>
                                            </p:txEl>
                                          </p:spTgt>
                                        </p:tgtEl>
                                        <p:attrNameLst>
                                          <p:attrName>style.visibility</p:attrName>
                                        </p:attrNameLst>
                                      </p:cBhvr>
                                      <p:to>
                                        <p:strVal val="visible"/>
                                      </p:to>
                                    </p:set>
                                    <p:animEffect transition="in" filter="randombar(horizontal)">
                                      <p:cBhvr>
                                        <p:cTn id="7" dur="500"/>
                                        <p:tgtEl>
                                          <p:spTgt spid="628739">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8739">
                                            <p:txEl>
                                              <p:pRg st="1" end="1"/>
                                            </p:txEl>
                                          </p:spTgt>
                                        </p:tgtEl>
                                        <p:attrNameLst>
                                          <p:attrName>style.visibility</p:attrName>
                                        </p:attrNameLst>
                                      </p:cBhvr>
                                      <p:to>
                                        <p:strVal val="visible"/>
                                      </p:to>
                                    </p:set>
                                    <p:animEffect transition="in" filter="randombar(horizontal)">
                                      <p:cBhvr>
                                        <p:cTn id="11" dur="500"/>
                                        <p:tgtEl>
                                          <p:spTgt spid="628739">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28739">
                                            <p:txEl>
                                              <p:pRg st="2" end="2"/>
                                            </p:txEl>
                                          </p:spTgt>
                                        </p:tgtEl>
                                        <p:attrNameLst>
                                          <p:attrName>style.visibility</p:attrName>
                                        </p:attrNameLst>
                                      </p:cBhvr>
                                      <p:to>
                                        <p:strVal val="visible"/>
                                      </p:to>
                                    </p:set>
                                    <p:animEffect transition="in" filter="randombar(horizontal)">
                                      <p:cBhvr>
                                        <p:cTn id="15" dur="500"/>
                                        <p:tgtEl>
                                          <p:spTgt spid="628739">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28739">
                                            <p:txEl>
                                              <p:pRg st="3" end="3"/>
                                            </p:txEl>
                                          </p:spTgt>
                                        </p:tgtEl>
                                        <p:attrNameLst>
                                          <p:attrName>style.visibility</p:attrName>
                                        </p:attrNameLst>
                                      </p:cBhvr>
                                      <p:to>
                                        <p:strVal val="visible"/>
                                      </p:to>
                                    </p:set>
                                    <p:animEffect transition="in" filter="randombar(horizontal)">
                                      <p:cBhvr>
                                        <p:cTn id="19" dur="500"/>
                                        <p:tgtEl>
                                          <p:spTgt spid="628739">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28739">
                                            <p:txEl>
                                              <p:pRg st="4" end="4"/>
                                            </p:txEl>
                                          </p:spTgt>
                                        </p:tgtEl>
                                        <p:attrNameLst>
                                          <p:attrName>style.visibility</p:attrName>
                                        </p:attrNameLst>
                                      </p:cBhvr>
                                      <p:to>
                                        <p:strVal val="visible"/>
                                      </p:to>
                                    </p:set>
                                    <p:animEffect transition="in" filter="randombar(horizontal)">
                                      <p:cBhvr>
                                        <p:cTn id="23" dur="500"/>
                                        <p:tgtEl>
                                          <p:spTgt spid="628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build="p"/>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3378"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13379" name="Rectangle 3"/>
          <p:cNvSpPr>
            <a:spLocks noGrp="1" noChangeArrowheads="1"/>
          </p:cNvSpPr>
          <p:nvPr>
            <p:ph type="body" idx="1"/>
          </p:nvPr>
        </p:nvSpPr>
        <p:spPr/>
        <p:txBody>
          <a:bodyPr/>
          <a:lstStyle/>
          <a:p>
            <a:pPr marL="114300" indent="0">
              <a:buNone/>
            </a:pPr>
            <a:r>
              <a:rPr lang="en-US" altLang="en-US" sz="3600" b="1" i="1" dirty="0" smtClean="0"/>
              <a:t>7) Willing both to praise and to challenge</a:t>
            </a:r>
          </a:p>
          <a:p>
            <a:r>
              <a:rPr lang="en-US" altLang="en-US" b="1" dirty="0" smtClean="0"/>
              <a:t>Often praises Thessalonians &amp; Philippians</a:t>
            </a:r>
          </a:p>
          <a:p>
            <a:pPr lvl="1"/>
            <a:r>
              <a:rPr lang="en-US" altLang="en-US" dirty="0" smtClean="0"/>
              <a:t>1 </a:t>
            </a:r>
            <a:r>
              <a:rPr lang="en-US" altLang="en-US" dirty="0" err="1" smtClean="0"/>
              <a:t>Thess</a:t>
            </a:r>
            <a:r>
              <a:rPr lang="en-US" altLang="en-US" dirty="0" smtClean="0"/>
              <a:t> 1:2-3 – “We give thanks to God always for all of you, remembering you in our prayers, unceasingly calling to mind your work of faith and labor of love and endurance in hope…”</a:t>
            </a:r>
          </a:p>
          <a:p>
            <a:r>
              <a:rPr lang="en-US" altLang="en-US" b="1" dirty="0" smtClean="0"/>
              <a:t>Harshly scolds the Galatians</a:t>
            </a:r>
          </a:p>
          <a:p>
            <a:pPr lvl="1"/>
            <a:r>
              <a:rPr lang="en-US" altLang="en-US" dirty="0" smtClean="0"/>
              <a:t>Gal 1:6-7 – “I am amazed…”;  3:1 “O foolish Galatians!”</a:t>
            </a:r>
          </a:p>
          <a:p>
            <a:r>
              <a:rPr lang="en-US" altLang="en-US" b="1" dirty="0" smtClean="0"/>
              <a:t>Deals with many problems in Corinth</a:t>
            </a:r>
          </a:p>
          <a:p>
            <a:pPr lvl="1"/>
            <a:r>
              <a:rPr lang="en-US" altLang="en-US" dirty="0" smtClean="0"/>
              <a:t>“I urge you…” (5x);  “Do you not know…” (10x)</a:t>
            </a:r>
          </a:p>
        </p:txBody>
      </p:sp>
      <p:sp>
        <p:nvSpPr>
          <p:cNvPr id="77826"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7CA3B17-CE52-4A1F-90FA-211F4DA0C537}" type="slidenum">
              <a:rPr lang="en-US" altLang="en-US" smtClean="0"/>
              <a:pPr/>
              <a:t>73</a:t>
            </a:fld>
            <a:endParaRPr lang="en-US" altLang="en-US"/>
          </a:p>
        </p:txBody>
      </p:sp>
    </p:spTree>
    <p:extLst>
      <p:ext uri="{BB962C8B-B14F-4D97-AF65-F5344CB8AC3E}">
        <p14:creationId xmlns:p14="http://schemas.microsoft.com/office/powerpoint/2010/main" val="38362073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3379">
                                            <p:txEl>
                                              <p:pRg st="0" end="0"/>
                                            </p:txEl>
                                          </p:spTgt>
                                        </p:tgtEl>
                                        <p:attrNameLst>
                                          <p:attrName>style.visibility</p:attrName>
                                        </p:attrNameLst>
                                      </p:cBhvr>
                                      <p:to>
                                        <p:strVal val="visible"/>
                                      </p:to>
                                    </p:set>
                                    <p:animEffect transition="in" filter="randombar(horizontal)">
                                      <p:cBhvr>
                                        <p:cTn id="7" dur="500"/>
                                        <p:tgtEl>
                                          <p:spTgt spid="613379">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13379">
                                            <p:txEl>
                                              <p:pRg st="1" end="1"/>
                                            </p:txEl>
                                          </p:spTgt>
                                        </p:tgtEl>
                                        <p:attrNameLst>
                                          <p:attrName>style.visibility</p:attrName>
                                        </p:attrNameLst>
                                      </p:cBhvr>
                                      <p:to>
                                        <p:strVal val="visible"/>
                                      </p:to>
                                    </p:set>
                                    <p:animEffect transition="in" filter="randombar(horizontal)">
                                      <p:cBhvr>
                                        <p:cTn id="11" dur="500"/>
                                        <p:tgtEl>
                                          <p:spTgt spid="613379">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13379">
                                            <p:txEl>
                                              <p:pRg st="2" end="2"/>
                                            </p:txEl>
                                          </p:spTgt>
                                        </p:tgtEl>
                                        <p:attrNameLst>
                                          <p:attrName>style.visibility</p:attrName>
                                        </p:attrNameLst>
                                      </p:cBhvr>
                                      <p:to>
                                        <p:strVal val="visible"/>
                                      </p:to>
                                    </p:set>
                                    <p:animEffect transition="in" filter="randombar(horizontal)">
                                      <p:cBhvr>
                                        <p:cTn id="15" dur="500"/>
                                        <p:tgtEl>
                                          <p:spTgt spid="613379">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13379">
                                            <p:txEl>
                                              <p:pRg st="3" end="3"/>
                                            </p:txEl>
                                          </p:spTgt>
                                        </p:tgtEl>
                                        <p:attrNameLst>
                                          <p:attrName>style.visibility</p:attrName>
                                        </p:attrNameLst>
                                      </p:cBhvr>
                                      <p:to>
                                        <p:strVal val="visible"/>
                                      </p:to>
                                    </p:set>
                                    <p:animEffect transition="in" filter="randombar(horizontal)">
                                      <p:cBhvr>
                                        <p:cTn id="19" dur="500"/>
                                        <p:tgtEl>
                                          <p:spTgt spid="613379">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13379">
                                            <p:txEl>
                                              <p:pRg st="4" end="4"/>
                                            </p:txEl>
                                          </p:spTgt>
                                        </p:tgtEl>
                                        <p:attrNameLst>
                                          <p:attrName>style.visibility</p:attrName>
                                        </p:attrNameLst>
                                      </p:cBhvr>
                                      <p:to>
                                        <p:strVal val="visible"/>
                                      </p:to>
                                    </p:set>
                                    <p:animEffect transition="in" filter="randombar(horizontal)">
                                      <p:cBhvr>
                                        <p:cTn id="23" dur="500"/>
                                        <p:tgtEl>
                                          <p:spTgt spid="613379">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13379">
                                            <p:txEl>
                                              <p:pRg st="5" end="5"/>
                                            </p:txEl>
                                          </p:spTgt>
                                        </p:tgtEl>
                                        <p:attrNameLst>
                                          <p:attrName>style.visibility</p:attrName>
                                        </p:attrNameLst>
                                      </p:cBhvr>
                                      <p:to>
                                        <p:strVal val="visible"/>
                                      </p:to>
                                    </p:set>
                                    <p:animEffect transition="in" filter="randombar(horizontal)">
                                      <p:cBhvr>
                                        <p:cTn id="27" dur="500"/>
                                        <p:tgtEl>
                                          <p:spTgt spid="613379">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3379">
                                            <p:txEl>
                                              <p:pRg st="6" end="6"/>
                                            </p:txEl>
                                          </p:spTgt>
                                        </p:tgtEl>
                                        <p:attrNameLst>
                                          <p:attrName>style.visibility</p:attrName>
                                        </p:attrNameLst>
                                      </p:cBhvr>
                                      <p:to>
                                        <p:strVal val="visible"/>
                                      </p:to>
                                    </p:set>
                                    <p:animEffect transition="in" filter="randombar(horizontal)">
                                      <p:cBhvr>
                                        <p:cTn id="31" dur="500"/>
                                        <p:tgtEl>
                                          <p:spTgt spid="613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9" grpId="0" build="p"/>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4"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27715" name="Rectangle 3"/>
          <p:cNvSpPr>
            <a:spLocks noGrp="1" noChangeArrowheads="1"/>
          </p:cNvSpPr>
          <p:nvPr>
            <p:ph type="body" idx="1"/>
          </p:nvPr>
        </p:nvSpPr>
        <p:spPr/>
        <p:txBody>
          <a:bodyPr>
            <a:normAutofit/>
          </a:bodyPr>
          <a:lstStyle/>
          <a:p>
            <a:pPr marL="114300" indent="0">
              <a:buNone/>
            </a:pPr>
            <a:r>
              <a:rPr lang="en-US" altLang="en-US" sz="3600" b="1" i="1" dirty="0" smtClean="0"/>
              <a:t>8) Financial responsibility and planning</a:t>
            </a:r>
          </a:p>
          <a:p>
            <a:r>
              <a:rPr lang="en-US" altLang="en-US" b="1" dirty="0" smtClean="0"/>
              <a:t>Stresses the need for everyone to work</a:t>
            </a:r>
          </a:p>
          <a:p>
            <a:pPr lvl="1"/>
            <a:r>
              <a:rPr lang="en-US" altLang="en-US" dirty="0" smtClean="0"/>
              <a:t>1 </a:t>
            </a:r>
            <a:r>
              <a:rPr lang="en-US" altLang="en-US" dirty="0" err="1" smtClean="0"/>
              <a:t>Thess</a:t>
            </a:r>
            <a:r>
              <a:rPr lang="en-US" altLang="en-US" dirty="0" smtClean="0"/>
              <a:t> 4:10-12  “…we urge you… to work with your own hands, as we instructed you…” (1 </a:t>
            </a:r>
            <a:r>
              <a:rPr lang="en-US" altLang="en-US" dirty="0" err="1" smtClean="0"/>
              <a:t>Thess</a:t>
            </a:r>
            <a:r>
              <a:rPr lang="en-US" altLang="en-US" dirty="0" smtClean="0"/>
              <a:t> 2:9; 1 </a:t>
            </a:r>
            <a:r>
              <a:rPr lang="en-US" altLang="en-US" dirty="0" err="1" smtClean="0"/>
              <a:t>Cor</a:t>
            </a:r>
            <a:r>
              <a:rPr lang="en-US" altLang="en-US" dirty="0" smtClean="0"/>
              <a:t> 4:12)</a:t>
            </a:r>
          </a:p>
          <a:p>
            <a:r>
              <a:rPr lang="en-US" altLang="en-US" b="1" dirty="0" smtClean="0"/>
              <a:t>Accepts financial support from older churches</a:t>
            </a:r>
          </a:p>
          <a:p>
            <a:pPr lvl="1"/>
            <a:r>
              <a:rPr lang="en-US" altLang="en-US" dirty="0" smtClean="0"/>
              <a:t>Phil 4:10-20; 2 </a:t>
            </a:r>
            <a:r>
              <a:rPr lang="en-US" altLang="en-US" dirty="0" err="1" smtClean="0"/>
              <a:t>Cor</a:t>
            </a:r>
            <a:r>
              <a:rPr lang="en-US" altLang="en-US" dirty="0" smtClean="0"/>
              <a:t> 11:8-9 – no burden for present church</a:t>
            </a:r>
          </a:p>
          <a:p>
            <a:r>
              <a:rPr lang="en-US" altLang="en-US" b="1" dirty="0" smtClean="0"/>
              <a:t>Organizes large collection for the poor in Judea</a:t>
            </a:r>
          </a:p>
          <a:p>
            <a:pPr lvl="1"/>
            <a:r>
              <a:rPr lang="en-US" altLang="en-US" sz="2700" dirty="0" smtClean="0"/>
              <a:t>1 </a:t>
            </a:r>
            <a:r>
              <a:rPr lang="en-US" altLang="en-US" sz="2700" dirty="0" err="1" smtClean="0"/>
              <a:t>Cor</a:t>
            </a:r>
            <a:r>
              <a:rPr lang="en-US" altLang="en-US" sz="2700" dirty="0" smtClean="0"/>
              <a:t> 16:1-4; 2 </a:t>
            </a:r>
            <a:r>
              <a:rPr lang="en-US" altLang="en-US" sz="2700" dirty="0" err="1" smtClean="0"/>
              <a:t>Cor</a:t>
            </a:r>
            <a:r>
              <a:rPr lang="en-US" altLang="en-US" sz="2700" dirty="0" smtClean="0"/>
              <a:t> 8:1-24; 9:1-15 – detailed instructions</a:t>
            </a:r>
          </a:p>
          <a:p>
            <a:pPr lvl="1"/>
            <a:r>
              <a:rPr lang="en-US" altLang="en-US" sz="2700" dirty="0" smtClean="0"/>
              <a:t>Rom 15:25-28 – “I am going to Jerusalem to minister to the holy ones. For Macedonia and Achaia have decided to make some contribution for the poor among the saints…”</a:t>
            </a:r>
          </a:p>
        </p:txBody>
      </p:sp>
      <p:sp>
        <p:nvSpPr>
          <p:cNvPr id="78850"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F9188F7-2D86-4892-84CD-CEBFB7C68A5E}" type="slidenum">
              <a:rPr lang="en-US" altLang="en-US" smtClean="0"/>
              <a:pPr/>
              <a:t>74</a:t>
            </a:fld>
            <a:endParaRPr lang="en-US" altLang="en-US"/>
          </a:p>
        </p:txBody>
      </p:sp>
    </p:spTree>
    <p:extLst>
      <p:ext uri="{BB962C8B-B14F-4D97-AF65-F5344CB8AC3E}">
        <p14:creationId xmlns:p14="http://schemas.microsoft.com/office/powerpoint/2010/main" val="29528937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27715">
                                            <p:txEl>
                                              <p:pRg st="0" end="0"/>
                                            </p:txEl>
                                          </p:spTgt>
                                        </p:tgtEl>
                                        <p:attrNameLst>
                                          <p:attrName>style.visibility</p:attrName>
                                        </p:attrNameLst>
                                      </p:cBhvr>
                                      <p:to>
                                        <p:strVal val="visible"/>
                                      </p:to>
                                    </p:set>
                                    <p:animEffect transition="in" filter="randombar(horizontal)">
                                      <p:cBhvr>
                                        <p:cTn id="7" dur="500"/>
                                        <p:tgtEl>
                                          <p:spTgt spid="62771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7715">
                                            <p:txEl>
                                              <p:pRg st="1" end="1"/>
                                            </p:txEl>
                                          </p:spTgt>
                                        </p:tgtEl>
                                        <p:attrNameLst>
                                          <p:attrName>style.visibility</p:attrName>
                                        </p:attrNameLst>
                                      </p:cBhvr>
                                      <p:to>
                                        <p:strVal val="visible"/>
                                      </p:to>
                                    </p:set>
                                    <p:animEffect transition="in" filter="randombar(horizontal)">
                                      <p:cBhvr>
                                        <p:cTn id="11" dur="500"/>
                                        <p:tgtEl>
                                          <p:spTgt spid="627715">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27715">
                                            <p:txEl>
                                              <p:pRg st="2" end="2"/>
                                            </p:txEl>
                                          </p:spTgt>
                                        </p:tgtEl>
                                        <p:attrNameLst>
                                          <p:attrName>style.visibility</p:attrName>
                                        </p:attrNameLst>
                                      </p:cBhvr>
                                      <p:to>
                                        <p:strVal val="visible"/>
                                      </p:to>
                                    </p:set>
                                    <p:animEffect transition="in" filter="randombar(horizontal)">
                                      <p:cBhvr>
                                        <p:cTn id="15" dur="500"/>
                                        <p:tgtEl>
                                          <p:spTgt spid="627715">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27715">
                                            <p:txEl>
                                              <p:pRg st="3" end="3"/>
                                            </p:txEl>
                                          </p:spTgt>
                                        </p:tgtEl>
                                        <p:attrNameLst>
                                          <p:attrName>style.visibility</p:attrName>
                                        </p:attrNameLst>
                                      </p:cBhvr>
                                      <p:to>
                                        <p:strVal val="visible"/>
                                      </p:to>
                                    </p:set>
                                    <p:animEffect transition="in" filter="randombar(horizontal)">
                                      <p:cBhvr>
                                        <p:cTn id="19" dur="500"/>
                                        <p:tgtEl>
                                          <p:spTgt spid="627715">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27715">
                                            <p:txEl>
                                              <p:pRg st="4" end="4"/>
                                            </p:txEl>
                                          </p:spTgt>
                                        </p:tgtEl>
                                        <p:attrNameLst>
                                          <p:attrName>style.visibility</p:attrName>
                                        </p:attrNameLst>
                                      </p:cBhvr>
                                      <p:to>
                                        <p:strVal val="visible"/>
                                      </p:to>
                                    </p:set>
                                    <p:animEffect transition="in" filter="randombar(horizontal)">
                                      <p:cBhvr>
                                        <p:cTn id="23" dur="500"/>
                                        <p:tgtEl>
                                          <p:spTgt spid="627715">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27715">
                                            <p:txEl>
                                              <p:pRg st="5" end="5"/>
                                            </p:txEl>
                                          </p:spTgt>
                                        </p:tgtEl>
                                        <p:attrNameLst>
                                          <p:attrName>style.visibility</p:attrName>
                                        </p:attrNameLst>
                                      </p:cBhvr>
                                      <p:to>
                                        <p:strVal val="visible"/>
                                      </p:to>
                                    </p:set>
                                    <p:animEffect transition="in" filter="randombar(horizontal)">
                                      <p:cBhvr>
                                        <p:cTn id="27" dur="500"/>
                                        <p:tgtEl>
                                          <p:spTgt spid="627715">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27715">
                                            <p:txEl>
                                              <p:pRg st="6" end="6"/>
                                            </p:txEl>
                                          </p:spTgt>
                                        </p:tgtEl>
                                        <p:attrNameLst>
                                          <p:attrName>style.visibility</p:attrName>
                                        </p:attrNameLst>
                                      </p:cBhvr>
                                      <p:to>
                                        <p:strVal val="visible"/>
                                      </p:to>
                                    </p:set>
                                    <p:animEffect transition="in" filter="randombar(horizontal)">
                                      <p:cBhvr>
                                        <p:cTn id="31" dur="500"/>
                                        <p:tgtEl>
                                          <p:spTgt spid="627715">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27715">
                                            <p:txEl>
                                              <p:pRg st="7" end="7"/>
                                            </p:txEl>
                                          </p:spTgt>
                                        </p:tgtEl>
                                        <p:attrNameLst>
                                          <p:attrName>style.visibility</p:attrName>
                                        </p:attrNameLst>
                                      </p:cBhvr>
                                      <p:to>
                                        <p:strVal val="visible"/>
                                      </p:to>
                                    </p:set>
                                    <p:animEffect transition="in" filter="randombar(horizontal)">
                                      <p:cBhvr>
                                        <p:cTn id="35" dur="500"/>
                                        <p:tgtEl>
                                          <p:spTgt spid="6277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8"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18499" name="Rectangle 3"/>
          <p:cNvSpPr>
            <a:spLocks noGrp="1" noChangeArrowheads="1"/>
          </p:cNvSpPr>
          <p:nvPr>
            <p:ph type="body" idx="1"/>
          </p:nvPr>
        </p:nvSpPr>
        <p:spPr/>
        <p:txBody>
          <a:bodyPr/>
          <a:lstStyle/>
          <a:p>
            <a:pPr marL="114300" indent="0">
              <a:buNone/>
            </a:pPr>
            <a:r>
              <a:rPr lang="en-US" altLang="en-US" sz="3600" b="1" i="1" dirty="0" smtClean="0"/>
              <a:t>9) Maintaining good communications</a:t>
            </a:r>
          </a:p>
          <a:p>
            <a:r>
              <a:rPr lang="en-US" altLang="en-US" b="1" dirty="0" smtClean="0"/>
              <a:t>Send letters &amp; messengers if unable to visit</a:t>
            </a:r>
          </a:p>
          <a:p>
            <a:pPr lvl="1"/>
            <a:r>
              <a:rPr lang="en-US" altLang="en-US" dirty="0" smtClean="0"/>
              <a:t>While in jail:  </a:t>
            </a:r>
            <a:r>
              <a:rPr lang="en-US" altLang="en-US" dirty="0" err="1" smtClean="0"/>
              <a:t>Phlm</a:t>
            </a:r>
            <a:r>
              <a:rPr lang="en-US" altLang="en-US" dirty="0" smtClean="0"/>
              <a:t> 1, 9, 23;  Col 4:3, 10</a:t>
            </a:r>
          </a:p>
          <a:p>
            <a:pPr lvl="1"/>
            <a:r>
              <a:rPr lang="en-US" altLang="en-US" dirty="0" smtClean="0"/>
              <a:t>Sends Emissaries: Timothy, Titus, </a:t>
            </a:r>
            <a:r>
              <a:rPr lang="en-US" altLang="en-US" dirty="0" err="1" smtClean="0"/>
              <a:t>Epaphroditus</a:t>
            </a:r>
            <a:r>
              <a:rPr lang="en-US" altLang="en-US" dirty="0" smtClean="0"/>
              <a:t>, etc.</a:t>
            </a:r>
          </a:p>
          <a:p>
            <a:r>
              <a:rPr lang="en-US" altLang="en-US" b="1" dirty="0" smtClean="0"/>
              <a:t>Prefers personal visits, when possible</a:t>
            </a:r>
          </a:p>
          <a:p>
            <a:pPr lvl="1"/>
            <a:r>
              <a:rPr lang="en-US" altLang="en-US" dirty="0" err="1" smtClean="0"/>
              <a:t>Phlm</a:t>
            </a:r>
            <a:r>
              <a:rPr lang="en-US" altLang="en-US" dirty="0" smtClean="0"/>
              <a:t> 22 – “prepare a guest room for me”</a:t>
            </a:r>
          </a:p>
          <a:p>
            <a:pPr lvl="1"/>
            <a:r>
              <a:rPr lang="en-US" altLang="en-US" dirty="0" smtClean="0"/>
              <a:t>Rom 1:9-13 – Paul’s long-time plans to visit Rome</a:t>
            </a:r>
          </a:p>
          <a:p>
            <a:r>
              <a:rPr lang="en-US" altLang="en-US" b="1" dirty="0" smtClean="0"/>
              <a:t>Answers questions, addresses problems</a:t>
            </a:r>
          </a:p>
          <a:p>
            <a:pPr lvl="1"/>
            <a:r>
              <a:rPr lang="en-US" altLang="en-US" dirty="0" smtClean="0"/>
              <a:t>1 </a:t>
            </a:r>
            <a:r>
              <a:rPr lang="en-US" altLang="en-US" dirty="0" err="1" smtClean="0"/>
              <a:t>Cor</a:t>
            </a:r>
            <a:r>
              <a:rPr lang="en-US" altLang="en-US" dirty="0" smtClean="0"/>
              <a:t> 1:11; 5:1 – Oral reports received</a:t>
            </a:r>
          </a:p>
          <a:p>
            <a:pPr lvl="1"/>
            <a:r>
              <a:rPr lang="en-US" altLang="en-US" dirty="0" smtClean="0"/>
              <a:t>1 </a:t>
            </a:r>
            <a:r>
              <a:rPr lang="en-US" altLang="en-US" dirty="0" err="1" smtClean="0"/>
              <a:t>Cor</a:t>
            </a:r>
            <a:r>
              <a:rPr lang="en-US" altLang="en-US" dirty="0" smtClean="0"/>
              <a:t> 5:9; 7:1; 2 </a:t>
            </a:r>
            <a:r>
              <a:rPr lang="en-US" altLang="en-US" dirty="0" err="1" smtClean="0"/>
              <a:t>Cor</a:t>
            </a:r>
            <a:r>
              <a:rPr lang="en-US" altLang="en-US" dirty="0" smtClean="0"/>
              <a:t> 2:3-4; 7:8-12  – Other letters</a:t>
            </a:r>
          </a:p>
        </p:txBody>
      </p:sp>
      <p:sp>
        <p:nvSpPr>
          <p:cNvPr id="79874"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F811671-BE36-4A8C-BD38-714BF8E6B1CF}" type="slidenum">
              <a:rPr lang="en-US" altLang="en-US" smtClean="0"/>
              <a:pPr/>
              <a:t>75</a:t>
            </a:fld>
            <a:endParaRPr lang="en-US" altLang="en-US"/>
          </a:p>
        </p:txBody>
      </p:sp>
    </p:spTree>
    <p:extLst>
      <p:ext uri="{BB962C8B-B14F-4D97-AF65-F5344CB8AC3E}">
        <p14:creationId xmlns:p14="http://schemas.microsoft.com/office/powerpoint/2010/main" val="4044497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animEffect transition="in" filter="randombar(horizontal)">
                                      <p:cBhvr>
                                        <p:cTn id="7" dur="500"/>
                                        <p:tgtEl>
                                          <p:spTgt spid="618499">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animEffect transition="in" filter="randombar(horizontal)">
                                      <p:cBhvr>
                                        <p:cTn id="11" dur="500"/>
                                        <p:tgtEl>
                                          <p:spTgt spid="618499">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animEffect transition="in" filter="randombar(horizontal)">
                                      <p:cBhvr>
                                        <p:cTn id="15" dur="500"/>
                                        <p:tgtEl>
                                          <p:spTgt spid="618499">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animEffect transition="in" filter="randombar(horizontal)">
                                      <p:cBhvr>
                                        <p:cTn id="19" dur="500"/>
                                        <p:tgtEl>
                                          <p:spTgt spid="618499">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animEffect transition="in" filter="randombar(horizontal)">
                                      <p:cBhvr>
                                        <p:cTn id="23" dur="500"/>
                                        <p:tgtEl>
                                          <p:spTgt spid="618499">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animEffect transition="in" filter="randombar(horizontal)">
                                      <p:cBhvr>
                                        <p:cTn id="27" dur="500"/>
                                        <p:tgtEl>
                                          <p:spTgt spid="618499">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8499">
                                            <p:txEl>
                                              <p:pRg st="6" end="6"/>
                                            </p:txEl>
                                          </p:spTgt>
                                        </p:tgtEl>
                                        <p:attrNameLst>
                                          <p:attrName>style.visibility</p:attrName>
                                        </p:attrNameLst>
                                      </p:cBhvr>
                                      <p:to>
                                        <p:strVal val="visible"/>
                                      </p:to>
                                    </p:set>
                                    <p:animEffect transition="in" filter="randombar(horizontal)">
                                      <p:cBhvr>
                                        <p:cTn id="31" dur="500"/>
                                        <p:tgtEl>
                                          <p:spTgt spid="618499">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18499">
                                            <p:txEl>
                                              <p:pRg st="7" end="7"/>
                                            </p:txEl>
                                          </p:spTgt>
                                        </p:tgtEl>
                                        <p:attrNameLst>
                                          <p:attrName>style.visibility</p:attrName>
                                        </p:attrNameLst>
                                      </p:cBhvr>
                                      <p:to>
                                        <p:strVal val="visible"/>
                                      </p:to>
                                    </p:set>
                                    <p:animEffect transition="in" filter="randombar(horizontal)">
                                      <p:cBhvr>
                                        <p:cTn id="35" dur="500"/>
                                        <p:tgtEl>
                                          <p:spTgt spid="618499">
                                            <p:txEl>
                                              <p:pRg st="7" end="7"/>
                                            </p:txEl>
                                          </p:spTgt>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18499">
                                            <p:txEl>
                                              <p:pRg st="8" end="8"/>
                                            </p:txEl>
                                          </p:spTgt>
                                        </p:tgtEl>
                                        <p:attrNameLst>
                                          <p:attrName>style.visibility</p:attrName>
                                        </p:attrNameLst>
                                      </p:cBhvr>
                                      <p:to>
                                        <p:strVal val="visible"/>
                                      </p:to>
                                    </p:set>
                                    <p:animEffect transition="in" filter="randombar(horizontal)">
                                      <p:cBhvr>
                                        <p:cTn id="39" dur="500"/>
                                        <p:tgtEl>
                                          <p:spTgt spid="618499">
                                            <p:txEl>
                                              <p:pRg st="8" end="8"/>
                                            </p:txEl>
                                          </p:spTgt>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618499">
                                            <p:txEl>
                                              <p:pRg st="9" end="9"/>
                                            </p:txEl>
                                          </p:spTgt>
                                        </p:tgtEl>
                                        <p:attrNameLst>
                                          <p:attrName>style.visibility</p:attrName>
                                        </p:attrNameLst>
                                      </p:cBhvr>
                                      <p:to>
                                        <p:strVal val="visible"/>
                                      </p:to>
                                    </p:set>
                                    <p:animEffect transition="in" filter="randombar(horizontal)">
                                      <p:cBhvr>
                                        <p:cTn id="43" dur="500"/>
                                        <p:tgtEl>
                                          <p:spTgt spid="6184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8" name="Rectangle 2"/>
          <p:cNvSpPr>
            <a:spLocks noGrp="1" noRot="1" noChangeArrowheads="1"/>
          </p:cNvSpPr>
          <p:nvPr>
            <p:ph type="title"/>
          </p:nvPr>
        </p:nvSpPr>
        <p:spPr/>
        <p:txBody>
          <a:bodyPr/>
          <a:lstStyle/>
          <a:p>
            <a:r>
              <a:rPr lang="en-US" altLang="en-US" smtClean="0"/>
              <a:t>Paul’s Organizing Skills</a:t>
            </a:r>
            <a:endParaRPr lang="en-US" altLang="en-US" dirty="0" smtClean="0"/>
          </a:p>
        </p:txBody>
      </p:sp>
      <p:sp>
        <p:nvSpPr>
          <p:cNvPr id="618499" name="Rectangle 3"/>
          <p:cNvSpPr>
            <a:spLocks noGrp="1" noChangeArrowheads="1"/>
          </p:cNvSpPr>
          <p:nvPr>
            <p:ph type="body" idx="1"/>
          </p:nvPr>
        </p:nvSpPr>
        <p:spPr/>
        <p:txBody>
          <a:bodyPr>
            <a:normAutofit fontScale="92500" lnSpcReduction="10000"/>
          </a:bodyPr>
          <a:lstStyle/>
          <a:p>
            <a:pPr marL="114300" indent="0">
              <a:buNone/>
            </a:pPr>
            <a:r>
              <a:rPr lang="en-US" altLang="en-US" sz="3600" b="1" i="1" dirty="0" smtClean="0"/>
              <a:t>10) Centrality of Prayer &amp; Thanksgiving</a:t>
            </a:r>
          </a:p>
          <a:p>
            <a:r>
              <a:rPr lang="en-US" altLang="en-US" b="1" dirty="0" smtClean="0"/>
              <a:t>Begins each letter with a formal greeting</a:t>
            </a:r>
          </a:p>
          <a:p>
            <a:pPr lvl="1"/>
            <a:r>
              <a:rPr lang="en-US" altLang="en-US" dirty="0" smtClean="0"/>
              <a:t>“Grace to you and peace from God the Father and our Lord Jesus Christ.” </a:t>
            </a:r>
            <a:r>
              <a:rPr lang="en-US" altLang="en-US" sz="2400" dirty="0" smtClean="0"/>
              <a:t>(most letters)</a:t>
            </a:r>
            <a:endParaRPr lang="en-US" altLang="en-US" dirty="0" smtClean="0"/>
          </a:p>
          <a:p>
            <a:r>
              <a:rPr lang="en-US" altLang="en-US" b="1" dirty="0" smtClean="0"/>
              <a:t>Usually has a long “Thanksgiving” </a:t>
            </a:r>
            <a:r>
              <a:rPr lang="en-US" altLang="en-US" b="1" dirty="0"/>
              <a:t>s</a:t>
            </a:r>
            <a:r>
              <a:rPr lang="en-US" altLang="en-US" b="1" dirty="0" smtClean="0"/>
              <a:t>ection</a:t>
            </a:r>
          </a:p>
          <a:p>
            <a:pPr lvl="1"/>
            <a:r>
              <a:rPr lang="en-US" dirty="0" smtClean="0"/>
              <a:t>“I </a:t>
            </a:r>
            <a:r>
              <a:rPr lang="en-US" dirty="0"/>
              <a:t>give thanks to my God at every remembrance of you</a:t>
            </a:r>
            <a:r>
              <a:rPr lang="en-US" dirty="0" smtClean="0"/>
              <a:t>, </a:t>
            </a:r>
            <a:br>
              <a:rPr lang="en-US" dirty="0" smtClean="0"/>
            </a:br>
            <a:r>
              <a:rPr lang="en-US" baseline="30000" dirty="0" smtClean="0"/>
              <a:t>4 </a:t>
            </a:r>
            <a:r>
              <a:rPr lang="en-US" dirty="0"/>
              <a:t>praying always with joy in my every prayer for all of you</a:t>
            </a:r>
            <a:r>
              <a:rPr lang="en-US" dirty="0" smtClean="0"/>
              <a:t>, </a:t>
            </a:r>
            <a:br>
              <a:rPr lang="en-US" dirty="0" smtClean="0"/>
            </a:br>
            <a:r>
              <a:rPr lang="en-US" baseline="30000" dirty="0" smtClean="0"/>
              <a:t>5 </a:t>
            </a:r>
            <a:r>
              <a:rPr lang="en-US" dirty="0"/>
              <a:t>because of your partnership for the gospel from the first day until now</a:t>
            </a:r>
            <a:r>
              <a:rPr lang="en-US" dirty="0" smtClean="0"/>
              <a:t>.” </a:t>
            </a:r>
            <a:r>
              <a:rPr lang="en-US" dirty="0"/>
              <a:t>(</a:t>
            </a:r>
            <a:r>
              <a:rPr lang="en-US" dirty="0" smtClean="0"/>
              <a:t>Phil 1:3-5)</a:t>
            </a:r>
          </a:p>
          <a:p>
            <a:r>
              <a:rPr lang="en-US" altLang="en-US" b="1" dirty="0" smtClean="0"/>
              <a:t>Ends each letter with Prayer and/or Doxology</a:t>
            </a:r>
          </a:p>
          <a:p>
            <a:pPr lvl="1"/>
            <a:r>
              <a:rPr lang="en-US" dirty="0" smtClean="0"/>
              <a:t>“To </a:t>
            </a:r>
            <a:r>
              <a:rPr lang="en-US" dirty="0"/>
              <a:t>our God and Father, </a:t>
            </a:r>
            <a:r>
              <a:rPr lang="en-US" b="1" dirty="0"/>
              <a:t>glory </a:t>
            </a:r>
            <a:r>
              <a:rPr lang="en-US" dirty="0"/>
              <a:t>forever and ever. </a:t>
            </a:r>
            <a:r>
              <a:rPr lang="en-US" dirty="0" smtClean="0"/>
              <a:t>Amen…. </a:t>
            </a:r>
            <a:br>
              <a:rPr lang="en-US" dirty="0" smtClean="0"/>
            </a:br>
            <a:r>
              <a:rPr lang="en-US" baseline="30000" dirty="0" smtClean="0"/>
              <a:t>23</a:t>
            </a:r>
            <a:r>
              <a:rPr lang="en-US" dirty="0" smtClean="0"/>
              <a:t> </a:t>
            </a:r>
            <a:r>
              <a:rPr lang="en-US" dirty="0"/>
              <a:t>The grace of the Lord Jesus Christ be with your spirit</a:t>
            </a:r>
            <a:r>
              <a:rPr lang="en-US" dirty="0" smtClean="0"/>
              <a:t>.”</a:t>
            </a:r>
            <a:br>
              <a:rPr lang="en-US" dirty="0" smtClean="0"/>
            </a:br>
            <a:r>
              <a:rPr lang="en-US" dirty="0" smtClean="0"/>
              <a:t>(Phil 4:20, 23)</a:t>
            </a:r>
            <a:endParaRPr lang="en-US" altLang="en-US" dirty="0" smtClean="0"/>
          </a:p>
        </p:txBody>
      </p:sp>
      <p:sp>
        <p:nvSpPr>
          <p:cNvPr id="79874"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F811671-BE36-4A8C-BD38-714BF8E6B1CF}" type="slidenum">
              <a:rPr lang="en-US" altLang="en-US" smtClean="0"/>
              <a:pPr/>
              <a:t>76</a:t>
            </a:fld>
            <a:endParaRPr lang="en-US" altLang="en-US"/>
          </a:p>
        </p:txBody>
      </p:sp>
    </p:spTree>
    <p:extLst>
      <p:ext uri="{BB962C8B-B14F-4D97-AF65-F5344CB8AC3E}">
        <p14:creationId xmlns:p14="http://schemas.microsoft.com/office/powerpoint/2010/main" val="16578912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animEffect transition="in" filter="randombar(horizontal)">
                                      <p:cBhvr>
                                        <p:cTn id="7" dur="500"/>
                                        <p:tgtEl>
                                          <p:spTgt spid="618499">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animEffect transition="in" filter="randombar(horizontal)">
                                      <p:cBhvr>
                                        <p:cTn id="11" dur="500"/>
                                        <p:tgtEl>
                                          <p:spTgt spid="618499">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animEffect transition="in" filter="randombar(horizontal)">
                                      <p:cBhvr>
                                        <p:cTn id="15" dur="500"/>
                                        <p:tgtEl>
                                          <p:spTgt spid="618499">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animEffect transition="in" filter="randombar(horizontal)">
                                      <p:cBhvr>
                                        <p:cTn id="19" dur="500"/>
                                        <p:tgtEl>
                                          <p:spTgt spid="618499">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animEffect transition="in" filter="randombar(horizontal)">
                                      <p:cBhvr>
                                        <p:cTn id="23" dur="500"/>
                                        <p:tgtEl>
                                          <p:spTgt spid="618499">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animEffect transition="in" filter="randombar(horizontal)">
                                      <p:cBhvr>
                                        <p:cTn id="27" dur="500"/>
                                        <p:tgtEl>
                                          <p:spTgt spid="618499">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8499">
                                            <p:txEl>
                                              <p:pRg st="6" end="6"/>
                                            </p:txEl>
                                          </p:spTgt>
                                        </p:tgtEl>
                                        <p:attrNameLst>
                                          <p:attrName>style.visibility</p:attrName>
                                        </p:attrNameLst>
                                      </p:cBhvr>
                                      <p:to>
                                        <p:strVal val="visible"/>
                                      </p:to>
                                    </p:set>
                                    <p:animEffect transition="in" filter="randombar(horizontal)">
                                      <p:cBhvr>
                                        <p:cTn id="31" dur="500"/>
                                        <p:tgtEl>
                                          <p:spTgt spid="6184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Arial Narrow" panose="020B0606020202030204" pitchFamily="34" charset="0"/>
              </a:rPr>
              <a:t>Paul &amp; Companions / Lydia &amp; Companions</a:t>
            </a:r>
            <a:endParaRPr lang="en-US" dirty="0">
              <a:latin typeface="Arial Narrow" panose="020B0606020202030204" pitchFamily="34" charset="0"/>
            </a:endParaRPr>
          </a:p>
        </p:txBody>
      </p:sp>
      <p:pic>
        <p:nvPicPr>
          <p:cNvPr id="68610"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1181101"/>
            <a:ext cx="9144000"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748089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13FE1A51-3B4E-4694-AC52-87FEF9E8B9F6}" type="slidenum">
              <a:rPr lang="en-US" altLang="en-US" smtClean="0">
                <a:latin typeface="Arial" charset="0"/>
              </a:rPr>
              <a:pPr/>
              <a:t>78</a:t>
            </a:fld>
            <a:endParaRPr lang="en-US" altLang="en-US">
              <a:latin typeface="Arial" charset="0"/>
            </a:endParaRPr>
          </a:p>
        </p:txBody>
      </p:sp>
      <p:sp>
        <p:nvSpPr>
          <p:cNvPr id="413698" name="Rectangle 2"/>
          <p:cNvSpPr>
            <a:spLocks noGrp="1" noRot="1" noChangeArrowheads="1"/>
          </p:cNvSpPr>
          <p:nvPr>
            <p:ph type="title"/>
          </p:nvPr>
        </p:nvSpPr>
        <p:spPr/>
        <p:txBody>
          <a:bodyPr/>
          <a:lstStyle/>
          <a:p>
            <a:pPr eaLnBrk="1" hangingPunct="1">
              <a:defRPr/>
            </a:pPr>
            <a:r>
              <a:rPr lang="en-US" altLang="en-US" smtClean="0"/>
              <a:t>Summary &amp; Applications</a:t>
            </a:r>
            <a:endParaRPr lang="en-US" altLang="en-US" dirty="0" smtClean="0"/>
          </a:p>
        </p:txBody>
      </p:sp>
      <p:sp>
        <p:nvSpPr>
          <p:cNvPr id="413699" name="Rectangle 3"/>
          <p:cNvSpPr>
            <a:spLocks noGrp="1" noChangeArrowheads="1"/>
          </p:cNvSpPr>
          <p:nvPr>
            <p:ph type="body" idx="1"/>
          </p:nvPr>
        </p:nvSpPr>
        <p:spPr/>
        <p:txBody>
          <a:bodyPr/>
          <a:lstStyle/>
          <a:p>
            <a:pPr eaLnBrk="1" hangingPunct="1">
              <a:spcBef>
                <a:spcPts val="1800"/>
              </a:spcBef>
            </a:pPr>
            <a:r>
              <a:rPr lang="en-US" altLang="en-US" dirty="0" smtClean="0"/>
              <a:t>Paul never worked or traveled alone</a:t>
            </a:r>
          </a:p>
          <a:p>
            <a:pPr lvl="1" eaLnBrk="1" hangingPunct="1">
              <a:spcBef>
                <a:spcPts val="600"/>
              </a:spcBef>
            </a:pPr>
            <a:r>
              <a:rPr lang="en-US" altLang="en-US" b="1" dirty="0" smtClean="0"/>
              <a:t>We too need to work in teams</a:t>
            </a:r>
          </a:p>
          <a:p>
            <a:pPr eaLnBrk="1" hangingPunct="1">
              <a:spcBef>
                <a:spcPts val="2400"/>
              </a:spcBef>
            </a:pPr>
            <a:r>
              <a:rPr lang="en-US" altLang="en-US" dirty="0" smtClean="0"/>
              <a:t>Paul started as a junior assistant</a:t>
            </a:r>
          </a:p>
          <a:p>
            <a:pPr lvl="1" eaLnBrk="1" hangingPunct="1">
              <a:spcBef>
                <a:spcPts val="600"/>
              </a:spcBef>
            </a:pPr>
            <a:r>
              <a:rPr lang="en-US" altLang="en-US" b="1" dirty="0" smtClean="0"/>
              <a:t>We also need to mentor younger ministers</a:t>
            </a:r>
          </a:p>
          <a:p>
            <a:pPr eaLnBrk="1" hangingPunct="1">
              <a:spcBef>
                <a:spcPts val="2400"/>
              </a:spcBef>
            </a:pPr>
            <a:r>
              <a:rPr lang="en-US" altLang="en-US" dirty="0" smtClean="0"/>
              <a:t>Paul had more and more associates over time</a:t>
            </a:r>
          </a:p>
          <a:p>
            <a:pPr lvl="1" eaLnBrk="1" hangingPunct="1">
              <a:spcBef>
                <a:spcPts val="600"/>
              </a:spcBef>
            </a:pPr>
            <a:r>
              <a:rPr lang="en-US" altLang="en-US" b="1" dirty="0" smtClean="0"/>
              <a:t>We also need to recruit and train new volunteers</a:t>
            </a:r>
          </a:p>
          <a:p>
            <a:pPr>
              <a:spcBef>
                <a:spcPts val="2400"/>
              </a:spcBef>
            </a:pPr>
            <a:r>
              <a:rPr lang="en-US" altLang="en-US" dirty="0" smtClean="0"/>
              <a:t>Paul valued the leadership roles of women</a:t>
            </a:r>
          </a:p>
          <a:p>
            <a:pPr lvl="1">
              <a:spcBef>
                <a:spcPts val="600"/>
              </a:spcBef>
            </a:pPr>
            <a:r>
              <a:rPr lang="en-US" altLang="en-US" b="1" dirty="0" smtClean="0"/>
              <a:t>We too need to be much more inclusive</a:t>
            </a:r>
          </a:p>
        </p:txBody>
      </p:sp>
    </p:spTree>
    <p:extLst>
      <p:ext uri="{BB962C8B-B14F-4D97-AF65-F5344CB8AC3E}">
        <p14:creationId xmlns:p14="http://schemas.microsoft.com/office/powerpoint/2010/main" val="39526018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3699">
                                            <p:txEl>
                                              <p:pRg st="0" end="0"/>
                                            </p:txEl>
                                          </p:spTgt>
                                        </p:tgtEl>
                                        <p:attrNameLst>
                                          <p:attrName>style.visibility</p:attrName>
                                        </p:attrNameLst>
                                      </p:cBhvr>
                                      <p:to>
                                        <p:strVal val="visible"/>
                                      </p:to>
                                    </p:set>
                                    <p:animEffect transition="in" filter="wipe(left)">
                                      <p:cBhvr>
                                        <p:cTn id="7" dur="1000"/>
                                        <p:tgtEl>
                                          <p:spTgt spid="413699">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13699">
                                            <p:txEl>
                                              <p:pRg st="1" end="1"/>
                                            </p:txEl>
                                          </p:spTgt>
                                        </p:tgtEl>
                                        <p:attrNameLst>
                                          <p:attrName>style.visibility</p:attrName>
                                        </p:attrNameLst>
                                      </p:cBhvr>
                                      <p:to>
                                        <p:strVal val="visible"/>
                                      </p:to>
                                    </p:set>
                                    <p:animEffect transition="in" filter="wipe(left)">
                                      <p:cBhvr>
                                        <p:cTn id="11" dur="1000"/>
                                        <p:tgtEl>
                                          <p:spTgt spid="413699">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13699">
                                            <p:txEl>
                                              <p:pRg st="2" end="2"/>
                                            </p:txEl>
                                          </p:spTgt>
                                        </p:tgtEl>
                                        <p:attrNameLst>
                                          <p:attrName>style.visibility</p:attrName>
                                        </p:attrNameLst>
                                      </p:cBhvr>
                                      <p:to>
                                        <p:strVal val="visible"/>
                                      </p:to>
                                    </p:set>
                                    <p:animEffect transition="in" filter="wipe(left)">
                                      <p:cBhvr>
                                        <p:cTn id="15" dur="1000"/>
                                        <p:tgtEl>
                                          <p:spTgt spid="413699">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413699">
                                            <p:txEl>
                                              <p:pRg st="3" end="3"/>
                                            </p:txEl>
                                          </p:spTgt>
                                        </p:tgtEl>
                                        <p:attrNameLst>
                                          <p:attrName>style.visibility</p:attrName>
                                        </p:attrNameLst>
                                      </p:cBhvr>
                                      <p:to>
                                        <p:strVal val="visible"/>
                                      </p:to>
                                    </p:set>
                                    <p:animEffect transition="in" filter="wipe(left)">
                                      <p:cBhvr>
                                        <p:cTn id="19" dur="1000"/>
                                        <p:tgtEl>
                                          <p:spTgt spid="413699">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13699">
                                            <p:txEl>
                                              <p:pRg st="4" end="4"/>
                                            </p:txEl>
                                          </p:spTgt>
                                        </p:tgtEl>
                                        <p:attrNameLst>
                                          <p:attrName>style.visibility</p:attrName>
                                        </p:attrNameLst>
                                      </p:cBhvr>
                                      <p:to>
                                        <p:strVal val="visible"/>
                                      </p:to>
                                    </p:set>
                                    <p:animEffect transition="in" filter="wipe(left)">
                                      <p:cBhvr>
                                        <p:cTn id="24" dur="1000"/>
                                        <p:tgtEl>
                                          <p:spTgt spid="413699">
                                            <p:txEl>
                                              <p:pRg st="4" end="4"/>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413699">
                                            <p:txEl>
                                              <p:pRg st="5" end="5"/>
                                            </p:txEl>
                                          </p:spTgt>
                                        </p:tgtEl>
                                        <p:attrNameLst>
                                          <p:attrName>style.visibility</p:attrName>
                                        </p:attrNameLst>
                                      </p:cBhvr>
                                      <p:to>
                                        <p:strVal val="visible"/>
                                      </p:to>
                                    </p:set>
                                    <p:animEffect transition="in" filter="wipe(left)">
                                      <p:cBhvr>
                                        <p:cTn id="28" dur="1000"/>
                                        <p:tgtEl>
                                          <p:spTgt spid="413699">
                                            <p:txEl>
                                              <p:pRg st="5" end="5"/>
                                            </p:txEl>
                                          </p:spTgt>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13699">
                                            <p:txEl>
                                              <p:pRg st="6" end="6"/>
                                            </p:txEl>
                                          </p:spTgt>
                                        </p:tgtEl>
                                        <p:attrNameLst>
                                          <p:attrName>style.visibility</p:attrName>
                                        </p:attrNameLst>
                                      </p:cBhvr>
                                      <p:to>
                                        <p:strVal val="visible"/>
                                      </p:to>
                                    </p:set>
                                    <p:animEffect transition="in" filter="wipe(left)">
                                      <p:cBhvr>
                                        <p:cTn id="32" dur="1000"/>
                                        <p:tgtEl>
                                          <p:spTgt spid="413699">
                                            <p:txEl>
                                              <p:pRg st="6" end="6"/>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413699">
                                            <p:txEl>
                                              <p:pRg st="7" end="7"/>
                                            </p:txEl>
                                          </p:spTgt>
                                        </p:tgtEl>
                                        <p:attrNameLst>
                                          <p:attrName>style.visibility</p:attrName>
                                        </p:attrNameLst>
                                      </p:cBhvr>
                                      <p:to>
                                        <p:strVal val="visible"/>
                                      </p:to>
                                    </p:set>
                                    <p:animEffect transition="in" filter="wipe(left)">
                                      <p:cBhvr>
                                        <p:cTn id="36" dur="1000"/>
                                        <p:tgtEl>
                                          <p:spTgt spid="413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3698" name="Rectangle 2"/>
          <p:cNvSpPr>
            <a:spLocks noGrp="1" noRot="1" noChangeArrowheads="1"/>
          </p:cNvSpPr>
          <p:nvPr>
            <p:ph type="title"/>
          </p:nvPr>
        </p:nvSpPr>
        <p:spPr/>
        <p:txBody>
          <a:bodyPr/>
          <a:lstStyle/>
          <a:p>
            <a:r>
              <a:rPr lang="en-US" altLang="en-US" smtClean="0"/>
              <a:t>Summary &amp; Applications</a:t>
            </a:r>
            <a:endParaRPr lang="en-US" altLang="en-US" dirty="0" smtClean="0"/>
          </a:p>
        </p:txBody>
      </p:sp>
      <p:sp>
        <p:nvSpPr>
          <p:cNvPr id="413699" name="Rectangle 3"/>
          <p:cNvSpPr>
            <a:spLocks noGrp="1" noChangeArrowheads="1"/>
          </p:cNvSpPr>
          <p:nvPr>
            <p:ph type="body" idx="1"/>
          </p:nvPr>
        </p:nvSpPr>
        <p:spPr/>
        <p:txBody>
          <a:bodyPr/>
          <a:lstStyle/>
          <a:p>
            <a:r>
              <a:rPr lang="en-US" altLang="en-US" dirty="0" smtClean="0"/>
              <a:t>Paul cooperated with many other missionaries</a:t>
            </a:r>
          </a:p>
          <a:p>
            <a:pPr lvl="1"/>
            <a:r>
              <a:rPr lang="en-US" altLang="en-US" b="1" dirty="0" smtClean="0"/>
              <a:t>We also need to collaborate on many levels</a:t>
            </a:r>
          </a:p>
          <a:p>
            <a:pPr>
              <a:spcBef>
                <a:spcPts val="2400"/>
              </a:spcBef>
            </a:pPr>
            <a:r>
              <a:rPr lang="en-US" altLang="en-US" dirty="0" smtClean="0"/>
              <a:t>Paul stressed the need for unity among Christians</a:t>
            </a:r>
          </a:p>
          <a:p>
            <a:pPr lvl="1"/>
            <a:r>
              <a:rPr lang="en-US" altLang="en-US" b="1" dirty="0" smtClean="0"/>
              <a:t>We need to avoid forming cliques and factions</a:t>
            </a:r>
          </a:p>
          <a:p>
            <a:pPr>
              <a:spcBef>
                <a:spcPts val="2400"/>
              </a:spcBef>
            </a:pPr>
            <a:r>
              <a:rPr lang="en-US" altLang="en-US" dirty="0" smtClean="0"/>
              <a:t>Paul was both “Father” and “Brother” to his converts</a:t>
            </a:r>
          </a:p>
          <a:p>
            <a:pPr lvl="1"/>
            <a:r>
              <a:rPr lang="en-US" altLang="en-US" b="1" dirty="0" smtClean="0"/>
              <a:t>We need to combine authority and companionship</a:t>
            </a:r>
          </a:p>
          <a:p>
            <a:pPr>
              <a:spcBef>
                <a:spcPts val="2400"/>
              </a:spcBef>
            </a:pPr>
            <a:r>
              <a:rPr lang="en-US" altLang="en-US" dirty="0" smtClean="0"/>
              <a:t>Paul stressed hard work and financial responsibility</a:t>
            </a:r>
          </a:p>
          <a:p>
            <a:pPr lvl="1"/>
            <a:r>
              <a:rPr lang="en-US" altLang="en-US" b="1" dirty="0" smtClean="0"/>
              <a:t>We need to contribute our time, talent, and treasure</a:t>
            </a:r>
            <a:endParaRPr lang="en-US" altLang="en-US" b="1" dirty="0"/>
          </a:p>
        </p:txBody>
      </p:sp>
      <p:sp>
        <p:nvSpPr>
          <p:cNvPr id="114690" name="Slide Number Placeholder 3"/>
          <p:cNvSpPr>
            <a:spLocks noGrp="1"/>
          </p:cNvSpPr>
          <p:nvPr>
            <p:ph type="sldNum" sz="quarter" idx="12"/>
          </p:nvPr>
        </p:nvSpPr>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13FE1A51-3B4E-4694-AC52-87FEF9E8B9F6}" type="slidenum">
              <a:rPr lang="en-US" altLang="en-US" smtClean="0"/>
              <a:pPr/>
              <a:t>79</a:t>
            </a:fld>
            <a:endParaRPr lang="en-US" altLang="en-US"/>
          </a:p>
        </p:txBody>
      </p:sp>
    </p:spTree>
    <p:extLst>
      <p:ext uri="{BB962C8B-B14F-4D97-AF65-F5344CB8AC3E}">
        <p14:creationId xmlns:p14="http://schemas.microsoft.com/office/powerpoint/2010/main" val="1130208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3699">
                                            <p:txEl>
                                              <p:pRg st="0" end="0"/>
                                            </p:txEl>
                                          </p:spTgt>
                                        </p:tgtEl>
                                        <p:attrNameLst>
                                          <p:attrName>style.visibility</p:attrName>
                                        </p:attrNameLst>
                                      </p:cBhvr>
                                      <p:to>
                                        <p:strVal val="visible"/>
                                      </p:to>
                                    </p:set>
                                    <p:animEffect transition="in" filter="wipe(left)">
                                      <p:cBhvr>
                                        <p:cTn id="7" dur="1000"/>
                                        <p:tgtEl>
                                          <p:spTgt spid="413699">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13699">
                                            <p:txEl>
                                              <p:pRg st="1" end="1"/>
                                            </p:txEl>
                                          </p:spTgt>
                                        </p:tgtEl>
                                        <p:attrNameLst>
                                          <p:attrName>style.visibility</p:attrName>
                                        </p:attrNameLst>
                                      </p:cBhvr>
                                      <p:to>
                                        <p:strVal val="visible"/>
                                      </p:to>
                                    </p:set>
                                    <p:animEffect transition="in" filter="wipe(left)">
                                      <p:cBhvr>
                                        <p:cTn id="11" dur="1000"/>
                                        <p:tgtEl>
                                          <p:spTgt spid="413699">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13699">
                                            <p:txEl>
                                              <p:pRg st="2" end="2"/>
                                            </p:txEl>
                                          </p:spTgt>
                                        </p:tgtEl>
                                        <p:attrNameLst>
                                          <p:attrName>style.visibility</p:attrName>
                                        </p:attrNameLst>
                                      </p:cBhvr>
                                      <p:to>
                                        <p:strVal val="visible"/>
                                      </p:to>
                                    </p:set>
                                    <p:animEffect transition="in" filter="wipe(left)">
                                      <p:cBhvr>
                                        <p:cTn id="15" dur="1000"/>
                                        <p:tgtEl>
                                          <p:spTgt spid="413699">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413699">
                                            <p:txEl>
                                              <p:pRg st="3" end="3"/>
                                            </p:txEl>
                                          </p:spTgt>
                                        </p:tgtEl>
                                        <p:attrNameLst>
                                          <p:attrName>style.visibility</p:attrName>
                                        </p:attrNameLst>
                                      </p:cBhvr>
                                      <p:to>
                                        <p:strVal val="visible"/>
                                      </p:to>
                                    </p:set>
                                    <p:animEffect transition="in" filter="wipe(left)">
                                      <p:cBhvr>
                                        <p:cTn id="19" dur="1000"/>
                                        <p:tgtEl>
                                          <p:spTgt spid="413699">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13699">
                                            <p:txEl>
                                              <p:pRg st="4" end="4"/>
                                            </p:txEl>
                                          </p:spTgt>
                                        </p:tgtEl>
                                        <p:attrNameLst>
                                          <p:attrName>style.visibility</p:attrName>
                                        </p:attrNameLst>
                                      </p:cBhvr>
                                      <p:to>
                                        <p:strVal val="visible"/>
                                      </p:to>
                                    </p:set>
                                    <p:animEffect transition="in" filter="wipe(left)">
                                      <p:cBhvr>
                                        <p:cTn id="24" dur="1000"/>
                                        <p:tgtEl>
                                          <p:spTgt spid="413699">
                                            <p:txEl>
                                              <p:pRg st="4" end="4"/>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413699">
                                            <p:txEl>
                                              <p:pRg st="5" end="5"/>
                                            </p:txEl>
                                          </p:spTgt>
                                        </p:tgtEl>
                                        <p:attrNameLst>
                                          <p:attrName>style.visibility</p:attrName>
                                        </p:attrNameLst>
                                      </p:cBhvr>
                                      <p:to>
                                        <p:strVal val="visible"/>
                                      </p:to>
                                    </p:set>
                                    <p:animEffect transition="in" filter="wipe(left)">
                                      <p:cBhvr>
                                        <p:cTn id="28" dur="1000"/>
                                        <p:tgtEl>
                                          <p:spTgt spid="413699">
                                            <p:txEl>
                                              <p:pRg st="5" end="5"/>
                                            </p:txEl>
                                          </p:spTgt>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13699">
                                            <p:txEl>
                                              <p:pRg st="6" end="6"/>
                                            </p:txEl>
                                          </p:spTgt>
                                        </p:tgtEl>
                                        <p:attrNameLst>
                                          <p:attrName>style.visibility</p:attrName>
                                        </p:attrNameLst>
                                      </p:cBhvr>
                                      <p:to>
                                        <p:strVal val="visible"/>
                                      </p:to>
                                    </p:set>
                                    <p:animEffect transition="in" filter="wipe(left)">
                                      <p:cBhvr>
                                        <p:cTn id="32" dur="1000"/>
                                        <p:tgtEl>
                                          <p:spTgt spid="413699">
                                            <p:txEl>
                                              <p:pRg st="6" end="6"/>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413699">
                                            <p:txEl>
                                              <p:pRg st="7" end="7"/>
                                            </p:txEl>
                                          </p:spTgt>
                                        </p:tgtEl>
                                        <p:attrNameLst>
                                          <p:attrName>style.visibility</p:attrName>
                                        </p:attrNameLst>
                                      </p:cBhvr>
                                      <p:to>
                                        <p:strVal val="visible"/>
                                      </p:to>
                                    </p:set>
                                    <p:animEffect transition="in" filter="wipe(left)">
                                      <p:cBhvr>
                                        <p:cTn id="36" dur="1000"/>
                                        <p:tgtEl>
                                          <p:spTgt spid="413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0306" name="Rectangle 2"/>
          <p:cNvSpPr>
            <a:spLocks noGrp="1" noRot="1" noChangeArrowheads="1"/>
          </p:cNvSpPr>
          <p:nvPr>
            <p:ph type="title"/>
          </p:nvPr>
        </p:nvSpPr>
        <p:spPr/>
        <p:txBody>
          <a:bodyPr/>
          <a:lstStyle/>
          <a:p>
            <a:r>
              <a:rPr lang="en-US" altLang="en-US" smtClean="0"/>
              <a:t>Summary &amp; Applications</a:t>
            </a:r>
            <a:endParaRPr lang="en-US" altLang="en-US" dirty="0" smtClean="0"/>
          </a:p>
        </p:txBody>
      </p:sp>
      <p:sp>
        <p:nvSpPr>
          <p:cNvPr id="610307" name="Rectangle 3"/>
          <p:cNvSpPr>
            <a:spLocks noGrp="1" noChangeArrowheads="1"/>
          </p:cNvSpPr>
          <p:nvPr>
            <p:ph type="body" idx="1"/>
          </p:nvPr>
        </p:nvSpPr>
        <p:spPr/>
        <p:txBody>
          <a:bodyPr/>
          <a:lstStyle/>
          <a:p>
            <a:r>
              <a:rPr lang="en-US" altLang="en-US" dirty="0" smtClean="0"/>
              <a:t>Paul organized a collection for the poor</a:t>
            </a:r>
          </a:p>
          <a:p>
            <a:pPr lvl="1"/>
            <a:r>
              <a:rPr lang="en-US" altLang="en-US" b="1" dirty="0" smtClean="0"/>
              <a:t>We also need to help the needy of our own day</a:t>
            </a:r>
          </a:p>
          <a:p>
            <a:pPr>
              <a:spcBef>
                <a:spcPts val="2400"/>
              </a:spcBef>
            </a:pPr>
            <a:r>
              <a:rPr lang="en-US" altLang="en-US" dirty="0" smtClean="0"/>
              <a:t>Paul was “all things to all people”</a:t>
            </a:r>
          </a:p>
          <a:p>
            <a:pPr lvl="1"/>
            <a:r>
              <a:rPr lang="en-US" altLang="en-US" b="1" dirty="0" smtClean="0"/>
              <a:t>We need to be adaptable in different situations</a:t>
            </a:r>
          </a:p>
          <a:p>
            <a:pPr>
              <a:spcBef>
                <a:spcPts val="2400"/>
              </a:spcBef>
            </a:pPr>
            <a:r>
              <a:rPr lang="en-US" altLang="en-US" dirty="0" smtClean="0"/>
              <a:t>Paul stressed both theology and ethics</a:t>
            </a:r>
          </a:p>
          <a:p>
            <a:pPr lvl="1"/>
            <a:r>
              <a:rPr lang="en-US" altLang="en-US" b="1" dirty="0" smtClean="0"/>
              <a:t>We need to focus on both faith and morals</a:t>
            </a:r>
          </a:p>
          <a:p>
            <a:pPr>
              <a:spcBef>
                <a:spcPts val="2400"/>
              </a:spcBef>
            </a:pPr>
            <a:r>
              <a:rPr lang="en-US" altLang="en-US" dirty="0" smtClean="0"/>
              <a:t>Paul both praised and scolded, as necessary</a:t>
            </a:r>
          </a:p>
          <a:p>
            <a:pPr lvl="1"/>
            <a:r>
              <a:rPr lang="en-US" altLang="en-US" b="1" dirty="0" smtClean="0"/>
              <a:t>We need to balance encouragement and challenge</a:t>
            </a:r>
            <a:endParaRPr lang="en-US" altLang="en-US" b="1" dirty="0"/>
          </a:p>
        </p:txBody>
      </p:sp>
      <p:sp>
        <p:nvSpPr>
          <p:cNvPr id="115714"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26C283A5-0E4E-4FF4-BF8E-387DF99201A7}" type="slidenum">
              <a:rPr lang="en-US" altLang="en-US" smtClean="0"/>
              <a:pPr/>
              <a:t>80</a:t>
            </a:fld>
            <a:endParaRPr lang="en-US" altLang="en-US"/>
          </a:p>
        </p:txBody>
      </p:sp>
    </p:spTree>
    <p:extLst>
      <p:ext uri="{BB962C8B-B14F-4D97-AF65-F5344CB8AC3E}">
        <p14:creationId xmlns:p14="http://schemas.microsoft.com/office/powerpoint/2010/main" val="3872214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0307">
                                            <p:txEl>
                                              <p:pRg st="0" end="0"/>
                                            </p:txEl>
                                          </p:spTgt>
                                        </p:tgtEl>
                                        <p:attrNameLst>
                                          <p:attrName>style.visibility</p:attrName>
                                        </p:attrNameLst>
                                      </p:cBhvr>
                                      <p:to>
                                        <p:strVal val="visible"/>
                                      </p:to>
                                    </p:set>
                                    <p:animEffect transition="in" filter="wipe(left)">
                                      <p:cBhvr>
                                        <p:cTn id="7" dur="1000"/>
                                        <p:tgtEl>
                                          <p:spTgt spid="610307">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10307">
                                            <p:txEl>
                                              <p:pRg st="1" end="1"/>
                                            </p:txEl>
                                          </p:spTgt>
                                        </p:tgtEl>
                                        <p:attrNameLst>
                                          <p:attrName>style.visibility</p:attrName>
                                        </p:attrNameLst>
                                      </p:cBhvr>
                                      <p:to>
                                        <p:strVal val="visible"/>
                                      </p:to>
                                    </p:set>
                                    <p:animEffect transition="in" filter="wipe(left)">
                                      <p:cBhvr>
                                        <p:cTn id="11" dur="1000"/>
                                        <p:tgtEl>
                                          <p:spTgt spid="610307">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10307">
                                            <p:txEl>
                                              <p:pRg st="2" end="2"/>
                                            </p:txEl>
                                          </p:spTgt>
                                        </p:tgtEl>
                                        <p:attrNameLst>
                                          <p:attrName>style.visibility</p:attrName>
                                        </p:attrNameLst>
                                      </p:cBhvr>
                                      <p:to>
                                        <p:strVal val="visible"/>
                                      </p:to>
                                    </p:set>
                                    <p:animEffect transition="in" filter="wipe(left)">
                                      <p:cBhvr>
                                        <p:cTn id="15" dur="1000"/>
                                        <p:tgtEl>
                                          <p:spTgt spid="610307">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610307">
                                            <p:txEl>
                                              <p:pRg st="3" end="3"/>
                                            </p:txEl>
                                          </p:spTgt>
                                        </p:tgtEl>
                                        <p:attrNameLst>
                                          <p:attrName>style.visibility</p:attrName>
                                        </p:attrNameLst>
                                      </p:cBhvr>
                                      <p:to>
                                        <p:strVal val="visible"/>
                                      </p:to>
                                    </p:set>
                                    <p:animEffect transition="in" filter="wipe(left)">
                                      <p:cBhvr>
                                        <p:cTn id="19" dur="1000"/>
                                        <p:tgtEl>
                                          <p:spTgt spid="610307">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10307">
                                            <p:txEl>
                                              <p:pRg st="4" end="4"/>
                                            </p:txEl>
                                          </p:spTgt>
                                        </p:tgtEl>
                                        <p:attrNameLst>
                                          <p:attrName>style.visibility</p:attrName>
                                        </p:attrNameLst>
                                      </p:cBhvr>
                                      <p:to>
                                        <p:strVal val="visible"/>
                                      </p:to>
                                    </p:set>
                                    <p:animEffect transition="in" filter="wipe(left)">
                                      <p:cBhvr>
                                        <p:cTn id="24" dur="1000"/>
                                        <p:tgtEl>
                                          <p:spTgt spid="610307">
                                            <p:txEl>
                                              <p:pRg st="4" end="4"/>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10307">
                                            <p:txEl>
                                              <p:pRg st="5" end="5"/>
                                            </p:txEl>
                                          </p:spTgt>
                                        </p:tgtEl>
                                        <p:attrNameLst>
                                          <p:attrName>style.visibility</p:attrName>
                                        </p:attrNameLst>
                                      </p:cBhvr>
                                      <p:to>
                                        <p:strVal val="visible"/>
                                      </p:to>
                                    </p:set>
                                    <p:animEffect transition="in" filter="wipe(left)">
                                      <p:cBhvr>
                                        <p:cTn id="28" dur="1000"/>
                                        <p:tgtEl>
                                          <p:spTgt spid="610307">
                                            <p:txEl>
                                              <p:pRg st="5" end="5"/>
                                            </p:txEl>
                                          </p:spTgt>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610307">
                                            <p:txEl>
                                              <p:pRg st="6" end="6"/>
                                            </p:txEl>
                                          </p:spTgt>
                                        </p:tgtEl>
                                        <p:attrNameLst>
                                          <p:attrName>style.visibility</p:attrName>
                                        </p:attrNameLst>
                                      </p:cBhvr>
                                      <p:to>
                                        <p:strVal val="visible"/>
                                      </p:to>
                                    </p:set>
                                    <p:animEffect transition="in" filter="wipe(left)">
                                      <p:cBhvr>
                                        <p:cTn id="32" dur="1000"/>
                                        <p:tgtEl>
                                          <p:spTgt spid="610307">
                                            <p:txEl>
                                              <p:pRg st="6" end="6"/>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610307">
                                            <p:txEl>
                                              <p:pRg st="7" end="7"/>
                                            </p:txEl>
                                          </p:spTgt>
                                        </p:tgtEl>
                                        <p:attrNameLst>
                                          <p:attrName>style.visibility</p:attrName>
                                        </p:attrNameLst>
                                      </p:cBhvr>
                                      <p:to>
                                        <p:strVal val="visible"/>
                                      </p:to>
                                    </p:set>
                                    <p:animEffect transition="in" filter="wipe(left)">
                                      <p:cBhvr>
                                        <p:cTn id="36" dur="1000"/>
                                        <p:tgtEl>
                                          <p:spTgt spid="6103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1330" name="Rectangle 2"/>
          <p:cNvSpPr>
            <a:spLocks noGrp="1" noRot="1" noChangeArrowheads="1"/>
          </p:cNvSpPr>
          <p:nvPr>
            <p:ph type="title"/>
          </p:nvPr>
        </p:nvSpPr>
        <p:spPr/>
        <p:txBody>
          <a:bodyPr/>
          <a:lstStyle/>
          <a:p>
            <a:r>
              <a:rPr lang="en-US" altLang="en-US" smtClean="0"/>
              <a:t>Summary &amp; Application</a:t>
            </a:r>
            <a:endParaRPr lang="en-US" altLang="en-US" dirty="0" smtClean="0"/>
          </a:p>
        </p:txBody>
      </p:sp>
      <p:sp>
        <p:nvSpPr>
          <p:cNvPr id="611331" name="Rectangle 3"/>
          <p:cNvSpPr>
            <a:spLocks noGrp="1" noChangeArrowheads="1"/>
          </p:cNvSpPr>
          <p:nvPr>
            <p:ph type="body" idx="1"/>
          </p:nvPr>
        </p:nvSpPr>
        <p:spPr/>
        <p:txBody>
          <a:bodyPr/>
          <a:lstStyle/>
          <a:p>
            <a:r>
              <a:rPr lang="en-US" altLang="en-US" dirty="0" smtClean="0"/>
              <a:t>Paul told people to imitate his life and actions</a:t>
            </a:r>
          </a:p>
          <a:p>
            <a:pPr lvl="1"/>
            <a:r>
              <a:rPr lang="en-US" altLang="en-US" b="1" dirty="0" smtClean="0"/>
              <a:t>We need to set a good example for others to follow</a:t>
            </a:r>
          </a:p>
          <a:p>
            <a:pPr>
              <a:spcBef>
                <a:spcPts val="2400"/>
              </a:spcBef>
            </a:pPr>
            <a:r>
              <a:rPr lang="en-US" altLang="en-US" dirty="0" smtClean="0"/>
              <a:t>Paul both preached orally and wrote letters</a:t>
            </a:r>
          </a:p>
          <a:p>
            <a:pPr lvl="1"/>
            <a:r>
              <a:rPr lang="en-US" altLang="en-US" b="1" dirty="0" smtClean="0"/>
              <a:t>We need to supplement teaching w/ written materials</a:t>
            </a:r>
          </a:p>
          <a:p>
            <a:pPr>
              <a:spcBef>
                <a:spcPts val="2400"/>
              </a:spcBef>
            </a:pPr>
            <a:r>
              <a:rPr lang="en-US" altLang="en-US" dirty="0" smtClean="0"/>
              <a:t>Paul frequently quoted and applied scriptures</a:t>
            </a:r>
          </a:p>
          <a:p>
            <a:pPr lvl="1"/>
            <a:r>
              <a:rPr lang="en-US" altLang="en-US" b="1" dirty="0" smtClean="0"/>
              <a:t>We need to read and use the Bible regularly</a:t>
            </a:r>
          </a:p>
          <a:p>
            <a:pPr>
              <a:spcBef>
                <a:spcPts val="2400"/>
              </a:spcBef>
            </a:pPr>
            <a:r>
              <a:rPr lang="en-US" altLang="en-US" dirty="0" smtClean="0"/>
              <a:t>Paul maintained his close connection with Jesus</a:t>
            </a:r>
          </a:p>
          <a:p>
            <a:pPr lvl="1"/>
            <a:r>
              <a:rPr lang="en-US" altLang="en-US" b="1" dirty="0" smtClean="0"/>
              <a:t>We need to pray and attend liturgy regularly</a:t>
            </a:r>
          </a:p>
        </p:txBody>
      </p:sp>
      <p:sp>
        <p:nvSpPr>
          <p:cNvPr id="116738" name="Slide Number Placeholder 3"/>
          <p:cNvSpPr>
            <a:spLocks noGrp="1"/>
          </p:cNvSpPr>
          <p:nvPr>
            <p:ph type="sldNum" sz="quarter" idx="12"/>
          </p:nvPr>
        </p:nvSpPr>
        <p:spPr>
          <a:xfrm>
            <a:off x="8763000" y="6553200"/>
            <a:ext cx="304800" cy="228600"/>
          </a:xfrm>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72311CC2-1EEB-4D03-8F44-937E71094F4F}" type="slidenum">
              <a:rPr lang="en-US" altLang="en-US" smtClean="0"/>
              <a:pPr/>
              <a:t>81</a:t>
            </a:fld>
            <a:endParaRPr lang="en-US" altLang="en-US"/>
          </a:p>
        </p:txBody>
      </p:sp>
    </p:spTree>
    <p:extLst>
      <p:ext uri="{BB962C8B-B14F-4D97-AF65-F5344CB8AC3E}">
        <p14:creationId xmlns:p14="http://schemas.microsoft.com/office/powerpoint/2010/main" val="6305120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animEffect transition="in" filter="wipe(left)">
                                      <p:cBhvr>
                                        <p:cTn id="7" dur="1000"/>
                                        <p:tgtEl>
                                          <p:spTgt spid="611331">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animEffect transition="in" filter="wipe(left)">
                                      <p:cBhvr>
                                        <p:cTn id="11" dur="1000"/>
                                        <p:tgtEl>
                                          <p:spTgt spid="611331">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animEffect transition="in" filter="wipe(left)">
                                      <p:cBhvr>
                                        <p:cTn id="15" dur="1000"/>
                                        <p:tgtEl>
                                          <p:spTgt spid="611331">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animEffect transition="in" filter="wipe(left)">
                                      <p:cBhvr>
                                        <p:cTn id="19" dur="1000"/>
                                        <p:tgtEl>
                                          <p:spTgt spid="611331">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11331">
                                            <p:txEl>
                                              <p:pRg st="4" end="4"/>
                                            </p:txEl>
                                          </p:spTgt>
                                        </p:tgtEl>
                                        <p:attrNameLst>
                                          <p:attrName>style.visibility</p:attrName>
                                        </p:attrNameLst>
                                      </p:cBhvr>
                                      <p:to>
                                        <p:strVal val="visible"/>
                                      </p:to>
                                    </p:set>
                                    <p:animEffect transition="in" filter="wipe(left)">
                                      <p:cBhvr>
                                        <p:cTn id="24" dur="1000"/>
                                        <p:tgtEl>
                                          <p:spTgt spid="611331">
                                            <p:txEl>
                                              <p:pRg st="4" end="4"/>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11331">
                                            <p:txEl>
                                              <p:pRg st="5" end="5"/>
                                            </p:txEl>
                                          </p:spTgt>
                                        </p:tgtEl>
                                        <p:attrNameLst>
                                          <p:attrName>style.visibility</p:attrName>
                                        </p:attrNameLst>
                                      </p:cBhvr>
                                      <p:to>
                                        <p:strVal val="visible"/>
                                      </p:to>
                                    </p:set>
                                    <p:animEffect transition="in" filter="wipe(left)">
                                      <p:cBhvr>
                                        <p:cTn id="28" dur="1000"/>
                                        <p:tgtEl>
                                          <p:spTgt spid="611331">
                                            <p:txEl>
                                              <p:pRg st="5" end="5"/>
                                            </p:txEl>
                                          </p:spTgt>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611331">
                                            <p:txEl>
                                              <p:pRg st="6" end="6"/>
                                            </p:txEl>
                                          </p:spTgt>
                                        </p:tgtEl>
                                        <p:attrNameLst>
                                          <p:attrName>style.visibility</p:attrName>
                                        </p:attrNameLst>
                                      </p:cBhvr>
                                      <p:to>
                                        <p:strVal val="visible"/>
                                      </p:to>
                                    </p:set>
                                    <p:animEffect transition="in" filter="wipe(left)">
                                      <p:cBhvr>
                                        <p:cTn id="32" dur="1000"/>
                                        <p:tgtEl>
                                          <p:spTgt spid="611331">
                                            <p:txEl>
                                              <p:pRg st="6" end="6"/>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611331">
                                            <p:txEl>
                                              <p:pRg st="7" end="7"/>
                                            </p:txEl>
                                          </p:spTgt>
                                        </p:tgtEl>
                                        <p:attrNameLst>
                                          <p:attrName>style.visibility</p:attrName>
                                        </p:attrNameLst>
                                      </p:cBhvr>
                                      <p:to>
                                        <p:strVal val="visible"/>
                                      </p:to>
                                    </p:set>
                                    <p:animEffect transition="in" filter="wipe(left)">
                                      <p:cBhvr>
                                        <p:cTn id="36" dur="1000"/>
                                        <p:tgtEl>
                                          <p:spTgt spid="6113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algn="ctr"/>
            <a:r>
              <a:rPr lang="en-US" altLang="en-US" dirty="0" smtClean="0"/>
              <a:t>How  Can  I  Learn  More?</a:t>
            </a:r>
          </a:p>
        </p:txBody>
      </p:sp>
      <p:sp>
        <p:nvSpPr>
          <p:cNvPr id="62467" name="Content Placeholder 2"/>
          <p:cNvSpPr>
            <a:spLocks noGrp="1"/>
          </p:cNvSpPr>
          <p:nvPr>
            <p:ph idx="1"/>
          </p:nvPr>
        </p:nvSpPr>
        <p:spPr/>
        <p:txBody>
          <a:bodyPr/>
          <a:lstStyle/>
          <a:p>
            <a:r>
              <a:rPr lang="en-US" altLang="en-US" sz="3600" b="1" dirty="0" smtClean="0"/>
              <a:t>http://catholic-resources.org</a:t>
            </a:r>
          </a:p>
          <a:p>
            <a:r>
              <a:rPr lang="en-US" altLang="en-US" sz="3600" dirty="0" smtClean="0"/>
              <a:t>Fr. Felix </a:t>
            </a:r>
            <a:r>
              <a:rPr lang="en-US" altLang="en-US" sz="3600" dirty="0" err="1" smtClean="0"/>
              <a:t>Just's</a:t>
            </a:r>
            <a:r>
              <a:rPr lang="en-US" altLang="en-US" sz="3600" dirty="0" smtClean="0"/>
              <a:t>  Biblical/Theological  Website</a:t>
            </a:r>
            <a:br>
              <a:rPr lang="en-US" altLang="en-US" sz="3600" dirty="0" smtClean="0"/>
            </a:br>
            <a:r>
              <a:rPr lang="en-US" altLang="en-US" dirty="0" smtClean="0"/>
              <a:t>(if you forget the URL, just Google my name!)</a:t>
            </a:r>
          </a:p>
          <a:p>
            <a:endParaRPr lang="en-US" altLang="en-US" dirty="0" smtClean="0"/>
          </a:p>
          <a:p>
            <a:r>
              <a:rPr lang="en-US" altLang="en-US" sz="3600" b="1" dirty="0" smtClean="0"/>
              <a:t>Catholic Bible Institute(s)</a:t>
            </a:r>
          </a:p>
          <a:p>
            <a:pPr lvl="1"/>
            <a:r>
              <a:rPr lang="en-US" altLang="en-US" sz="3200" dirty="0" smtClean="0"/>
              <a:t>Archdiocese of Los Angeles</a:t>
            </a:r>
          </a:p>
          <a:p>
            <a:pPr lvl="1"/>
            <a:r>
              <a:rPr lang="en-US" altLang="en-US" sz="3200" dirty="0"/>
              <a:t>Diocese of Orange</a:t>
            </a:r>
          </a:p>
          <a:p>
            <a:pPr lvl="1"/>
            <a:r>
              <a:rPr lang="en-US" altLang="en-US" sz="3200" dirty="0" smtClean="0"/>
              <a:t>Diocese of San Bernardino</a:t>
            </a:r>
          </a:p>
          <a:p>
            <a:pPr lvl="1"/>
            <a:r>
              <a:rPr lang="en-US" altLang="en-US" sz="3200" dirty="0" smtClean="0"/>
              <a:t>Diocese of Tucson</a:t>
            </a:r>
          </a:p>
        </p:txBody>
      </p:sp>
      <p:sp>
        <p:nvSpPr>
          <p:cNvPr id="4" name="Slide Number Placeholder 3"/>
          <p:cNvSpPr>
            <a:spLocks noGrp="1"/>
          </p:cNvSpPr>
          <p:nvPr>
            <p:ph type="sldNum" sz="quarter" idx="12"/>
          </p:nvPr>
        </p:nvSpPr>
        <p:spPr>
          <a:xfrm>
            <a:off x="8763000" y="6553200"/>
            <a:ext cx="304800" cy="228600"/>
          </a:xfrm>
        </p:spPr>
        <p:txBody>
          <a:bodyPr/>
          <a:lstStyle/>
          <a:p>
            <a:fld id="{6C0945FC-89B0-4654-8C48-E3477BCB8F33}" type="slidenum">
              <a:rPr lang="en-US" smtClean="0">
                <a:solidFill>
                  <a:schemeClr val="tx1">
                    <a:lumMod val="75000"/>
                    <a:lumOff val="25000"/>
                  </a:schemeClr>
                </a:solidFill>
              </a:rPr>
              <a:pPr/>
              <a:t>82</a:t>
            </a:fld>
            <a:endParaRPr lang="en-US" dirty="0">
              <a:solidFill>
                <a:schemeClr val="tx1">
                  <a:lumMod val="75000"/>
                  <a:lumOff val="25000"/>
                </a:schemeClr>
              </a:solidFill>
            </a:endParaRPr>
          </a:p>
        </p:txBody>
      </p:sp>
    </p:spTree>
    <p:extLst>
      <p:ext uri="{BB962C8B-B14F-4D97-AF65-F5344CB8AC3E}">
        <p14:creationId xmlns:p14="http://schemas.microsoft.com/office/powerpoint/2010/main" val="2851702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p:cTn id="7" dur="500" fill="hold"/>
                                        <p:tgtEl>
                                          <p:spTgt spid="6246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246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2467">
                                            <p:txEl>
                                              <p:pRg st="0" end="0"/>
                                            </p:txEl>
                                          </p:spTgt>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467">
                                            <p:txEl>
                                              <p:pRg st="1" end="1"/>
                                            </p:txEl>
                                          </p:spTgt>
                                        </p:tgtEl>
                                        <p:attrNameLst>
                                          <p:attrName>style.visibility</p:attrName>
                                        </p:attrNameLst>
                                      </p:cBhvr>
                                      <p:to>
                                        <p:strVal val="visible"/>
                                      </p:to>
                                    </p:set>
                                    <p:anim calcmode="lin" valueType="num">
                                      <p:cBhvr>
                                        <p:cTn id="13" dur="500" fill="hold"/>
                                        <p:tgtEl>
                                          <p:spTgt spid="6246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62467">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62467">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nodeType="clickEffect">
                                  <p:stCondLst>
                                    <p:cond delay="0"/>
                                  </p:stCondLst>
                                  <p:childTnLst>
                                    <p:set>
                                      <p:cBhvr>
                                        <p:cTn id="19" dur="1" fill="hold">
                                          <p:stCondLst>
                                            <p:cond delay="0"/>
                                          </p:stCondLst>
                                        </p:cTn>
                                        <p:tgtEl>
                                          <p:spTgt spid="62467">
                                            <p:txEl>
                                              <p:pRg st="3" end="3"/>
                                            </p:txEl>
                                          </p:spTgt>
                                        </p:tgtEl>
                                        <p:attrNameLst>
                                          <p:attrName>style.visibility</p:attrName>
                                        </p:attrNameLst>
                                      </p:cBhvr>
                                      <p:to>
                                        <p:strVal val="visible"/>
                                      </p:to>
                                    </p:set>
                                    <p:anim calcmode="lin" valueType="num">
                                      <p:cBhvr>
                                        <p:cTn id="20" dur="500" fill="hold"/>
                                        <p:tgtEl>
                                          <p:spTgt spid="62467">
                                            <p:txEl>
                                              <p:pRg st="3" end="3"/>
                                            </p:txEl>
                                          </p:spTgt>
                                        </p:tgtEl>
                                        <p:attrNameLst>
                                          <p:attrName>ppt_w</p:attrName>
                                        </p:attrNameLst>
                                      </p:cBhvr>
                                      <p:tavLst>
                                        <p:tav tm="0">
                                          <p:val>
                                            <p:fltVal val="0"/>
                                          </p:val>
                                        </p:tav>
                                        <p:tav tm="100000">
                                          <p:val>
                                            <p:strVal val="#ppt_w"/>
                                          </p:val>
                                        </p:tav>
                                      </p:tavLst>
                                    </p:anim>
                                    <p:anim calcmode="lin" valueType="num">
                                      <p:cBhvr>
                                        <p:cTn id="21" dur="500" fill="hold"/>
                                        <p:tgtEl>
                                          <p:spTgt spid="62467">
                                            <p:txEl>
                                              <p:pRg st="3" end="3"/>
                                            </p:txEl>
                                          </p:spTgt>
                                        </p:tgtEl>
                                        <p:attrNameLst>
                                          <p:attrName>ppt_h</p:attrName>
                                        </p:attrNameLst>
                                      </p:cBhvr>
                                      <p:tavLst>
                                        <p:tav tm="0">
                                          <p:val>
                                            <p:fltVal val="0"/>
                                          </p:val>
                                        </p:tav>
                                        <p:tav tm="100000">
                                          <p:val>
                                            <p:strVal val="#ppt_h"/>
                                          </p:val>
                                        </p:tav>
                                      </p:tavLst>
                                    </p:anim>
                                    <p:animEffect transition="in" filter="fade">
                                      <p:cBhvr>
                                        <p:cTn id="22" dur="500"/>
                                        <p:tgtEl>
                                          <p:spTgt spid="62467">
                                            <p:txEl>
                                              <p:pRg st="3" end="3"/>
                                            </p:txEl>
                                          </p:spTgt>
                                        </p:tgtEl>
                                      </p:cBhvr>
                                    </p:animEffect>
                                  </p:childTnLst>
                                </p:cTn>
                              </p:par>
                            </p:childTnLst>
                          </p:cTn>
                        </p:par>
                        <p:par>
                          <p:cTn id="23" fill="hold" nodeType="afterGroup">
                            <p:stCondLst>
                              <p:cond delay="500"/>
                            </p:stCondLst>
                            <p:childTnLst>
                              <p:par>
                                <p:cTn id="24" presetID="53" presetClass="entr" presetSubtype="16" fill="hold" nodeType="afterEffect">
                                  <p:stCondLst>
                                    <p:cond delay="0"/>
                                  </p:stCondLst>
                                  <p:childTnLst>
                                    <p:set>
                                      <p:cBhvr>
                                        <p:cTn id="25" dur="1" fill="hold">
                                          <p:stCondLst>
                                            <p:cond delay="0"/>
                                          </p:stCondLst>
                                        </p:cTn>
                                        <p:tgtEl>
                                          <p:spTgt spid="62467">
                                            <p:txEl>
                                              <p:pRg st="4" end="4"/>
                                            </p:txEl>
                                          </p:spTgt>
                                        </p:tgtEl>
                                        <p:attrNameLst>
                                          <p:attrName>style.visibility</p:attrName>
                                        </p:attrNameLst>
                                      </p:cBhvr>
                                      <p:to>
                                        <p:strVal val="visible"/>
                                      </p:to>
                                    </p:set>
                                    <p:anim calcmode="lin" valueType="num">
                                      <p:cBhvr>
                                        <p:cTn id="26" dur="500" fill="hold"/>
                                        <p:tgtEl>
                                          <p:spTgt spid="62467">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62467">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62467">
                                            <p:txEl>
                                              <p:pRg st="4" end="4"/>
                                            </p:txEl>
                                          </p:spTgt>
                                        </p:tgtEl>
                                      </p:cBhvr>
                                    </p:animEffect>
                                  </p:childTnLst>
                                </p:cTn>
                              </p:par>
                            </p:childTnLst>
                          </p:cTn>
                        </p:par>
                        <p:par>
                          <p:cTn id="29" fill="hold" nodeType="afterGroup">
                            <p:stCondLst>
                              <p:cond delay="1000"/>
                            </p:stCondLst>
                            <p:childTnLst>
                              <p:par>
                                <p:cTn id="30" presetID="53" presetClass="entr" presetSubtype="16" fill="hold" nodeType="afterEffect">
                                  <p:stCondLst>
                                    <p:cond delay="0"/>
                                  </p:stCondLst>
                                  <p:childTnLst>
                                    <p:set>
                                      <p:cBhvr>
                                        <p:cTn id="31" dur="1" fill="hold">
                                          <p:stCondLst>
                                            <p:cond delay="0"/>
                                          </p:stCondLst>
                                        </p:cTn>
                                        <p:tgtEl>
                                          <p:spTgt spid="62467">
                                            <p:txEl>
                                              <p:pRg st="5" end="5"/>
                                            </p:txEl>
                                          </p:spTgt>
                                        </p:tgtEl>
                                        <p:attrNameLst>
                                          <p:attrName>style.visibility</p:attrName>
                                        </p:attrNameLst>
                                      </p:cBhvr>
                                      <p:to>
                                        <p:strVal val="visible"/>
                                      </p:to>
                                    </p:set>
                                    <p:anim calcmode="lin" valueType="num">
                                      <p:cBhvr>
                                        <p:cTn id="32" dur="500" fill="hold"/>
                                        <p:tgtEl>
                                          <p:spTgt spid="62467">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62467">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62467">
                                            <p:txEl>
                                              <p:pRg st="5" end="5"/>
                                            </p:txEl>
                                          </p:spTgt>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62467">
                                            <p:txEl>
                                              <p:pRg st="6" end="6"/>
                                            </p:txEl>
                                          </p:spTgt>
                                        </p:tgtEl>
                                        <p:attrNameLst>
                                          <p:attrName>style.visibility</p:attrName>
                                        </p:attrNameLst>
                                      </p:cBhvr>
                                      <p:to>
                                        <p:strVal val="visible"/>
                                      </p:to>
                                    </p:set>
                                    <p:anim calcmode="lin" valueType="num">
                                      <p:cBhvr>
                                        <p:cTn id="38" dur="500" fill="hold"/>
                                        <p:tgtEl>
                                          <p:spTgt spid="62467">
                                            <p:txEl>
                                              <p:pRg st="6" end="6"/>
                                            </p:txEl>
                                          </p:spTgt>
                                        </p:tgtEl>
                                        <p:attrNameLst>
                                          <p:attrName>ppt_w</p:attrName>
                                        </p:attrNameLst>
                                      </p:cBhvr>
                                      <p:tavLst>
                                        <p:tav tm="0">
                                          <p:val>
                                            <p:fltVal val="0"/>
                                          </p:val>
                                        </p:tav>
                                        <p:tav tm="100000">
                                          <p:val>
                                            <p:strVal val="#ppt_w"/>
                                          </p:val>
                                        </p:tav>
                                      </p:tavLst>
                                    </p:anim>
                                    <p:anim calcmode="lin" valueType="num">
                                      <p:cBhvr>
                                        <p:cTn id="39" dur="500" fill="hold"/>
                                        <p:tgtEl>
                                          <p:spTgt spid="62467">
                                            <p:txEl>
                                              <p:pRg st="6" end="6"/>
                                            </p:txEl>
                                          </p:spTgt>
                                        </p:tgtEl>
                                        <p:attrNameLst>
                                          <p:attrName>ppt_h</p:attrName>
                                        </p:attrNameLst>
                                      </p:cBhvr>
                                      <p:tavLst>
                                        <p:tav tm="0">
                                          <p:val>
                                            <p:fltVal val="0"/>
                                          </p:val>
                                        </p:tav>
                                        <p:tav tm="100000">
                                          <p:val>
                                            <p:strVal val="#ppt_h"/>
                                          </p:val>
                                        </p:tav>
                                      </p:tavLst>
                                    </p:anim>
                                    <p:animEffect transition="in" filter="fade">
                                      <p:cBhvr>
                                        <p:cTn id="40" dur="500"/>
                                        <p:tgtEl>
                                          <p:spTgt spid="62467">
                                            <p:txEl>
                                              <p:pRg st="6" end="6"/>
                                            </p:txEl>
                                          </p:spTgt>
                                        </p:tgtEl>
                                      </p:cBhvr>
                                    </p:animEffect>
                                  </p:childTnLst>
                                </p:cTn>
                              </p:par>
                            </p:childTnLst>
                          </p:cTn>
                        </p:par>
                        <p:par>
                          <p:cTn id="41" fill="hold" nodeType="afterGroup">
                            <p:stCondLst>
                              <p:cond delay="2000"/>
                            </p:stCondLst>
                            <p:childTnLst>
                              <p:par>
                                <p:cTn id="42" presetID="53" presetClass="entr" presetSubtype="16" fill="hold" nodeType="afterEffect">
                                  <p:stCondLst>
                                    <p:cond delay="0"/>
                                  </p:stCondLst>
                                  <p:childTnLst>
                                    <p:set>
                                      <p:cBhvr>
                                        <p:cTn id="43" dur="1" fill="hold">
                                          <p:stCondLst>
                                            <p:cond delay="0"/>
                                          </p:stCondLst>
                                        </p:cTn>
                                        <p:tgtEl>
                                          <p:spTgt spid="62467">
                                            <p:txEl>
                                              <p:pRg st="7" end="7"/>
                                            </p:txEl>
                                          </p:spTgt>
                                        </p:tgtEl>
                                        <p:attrNameLst>
                                          <p:attrName>style.visibility</p:attrName>
                                        </p:attrNameLst>
                                      </p:cBhvr>
                                      <p:to>
                                        <p:strVal val="visible"/>
                                      </p:to>
                                    </p:set>
                                    <p:anim calcmode="lin" valueType="num">
                                      <p:cBhvr>
                                        <p:cTn id="44" dur="500" fill="hold"/>
                                        <p:tgtEl>
                                          <p:spTgt spid="62467">
                                            <p:txEl>
                                              <p:pRg st="7" end="7"/>
                                            </p:txEl>
                                          </p:spTgt>
                                        </p:tgtEl>
                                        <p:attrNameLst>
                                          <p:attrName>ppt_w</p:attrName>
                                        </p:attrNameLst>
                                      </p:cBhvr>
                                      <p:tavLst>
                                        <p:tav tm="0">
                                          <p:val>
                                            <p:fltVal val="0"/>
                                          </p:val>
                                        </p:tav>
                                        <p:tav tm="100000">
                                          <p:val>
                                            <p:strVal val="#ppt_w"/>
                                          </p:val>
                                        </p:tav>
                                      </p:tavLst>
                                    </p:anim>
                                    <p:anim calcmode="lin" valueType="num">
                                      <p:cBhvr>
                                        <p:cTn id="45" dur="500" fill="hold"/>
                                        <p:tgtEl>
                                          <p:spTgt spid="62467">
                                            <p:txEl>
                                              <p:pRg st="7" end="7"/>
                                            </p:txEl>
                                          </p:spTgt>
                                        </p:tgtEl>
                                        <p:attrNameLst>
                                          <p:attrName>ppt_h</p:attrName>
                                        </p:attrNameLst>
                                      </p:cBhvr>
                                      <p:tavLst>
                                        <p:tav tm="0">
                                          <p:val>
                                            <p:fltVal val="0"/>
                                          </p:val>
                                        </p:tav>
                                        <p:tav tm="100000">
                                          <p:val>
                                            <p:strVal val="#ppt_h"/>
                                          </p:val>
                                        </p:tav>
                                      </p:tavLst>
                                    </p:anim>
                                    <p:animEffect transition="in" filter="fade">
                                      <p:cBhvr>
                                        <p:cTn id="46" dur="500"/>
                                        <p:tgtEl>
                                          <p:spTgt spid="624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Audio CD Programs by Fr. Felix</a:t>
            </a:r>
            <a:endParaRPr lang="en-US" altLang="en-US" dirty="0" smtClean="0"/>
          </a:p>
        </p:txBody>
      </p:sp>
      <p:sp>
        <p:nvSpPr>
          <p:cNvPr id="87043" name="Content Placeholder 2"/>
          <p:cNvSpPr>
            <a:spLocks noGrp="1"/>
          </p:cNvSpPr>
          <p:nvPr>
            <p:ph idx="1"/>
          </p:nvPr>
        </p:nvSpPr>
        <p:spPr>
          <a:xfrm>
            <a:off x="228600" y="1143000"/>
            <a:ext cx="8382000" cy="5638800"/>
          </a:xfrm>
        </p:spPr>
        <p:txBody>
          <a:bodyPr>
            <a:normAutofit/>
          </a:bodyPr>
          <a:lstStyle/>
          <a:p>
            <a:r>
              <a:rPr lang="en-US" altLang="en-US" dirty="0" smtClean="0"/>
              <a:t>The New Testament: A Guided Tour</a:t>
            </a:r>
          </a:p>
          <a:p>
            <a:r>
              <a:rPr lang="en-US" altLang="en-US" sz="2800" dirty="0" smtClean="0"/>
              <a:t>The Lectionary: A Treasure for Liturgy &amp; Prayer</a:t>
            </a:r>
          </a:p>
          <a:p>
            <a:r>
              <a:rPr lang="en-US" altLang="en-US" sz="2800" dirty="0" smtClean="0"/>
              <a:t>What Is Faith? Gift, Mystery, Life!</a:t>
            </a:r>
          </a:p>
          <a:p>
            <a:r>
              <a:rPr lang="en-US" altLang="en-US" sz="2800" dirty="0" smtClean="0"/>
              <a:t>A Retreat with the Gospel of Matthew</a:t>
            </a:r>
          </a:p>
          <a:p>
            <a:r>
              <a:rPr lang="en-US" altLang="en-US" sz="2800" dirty="0" smtClean="0"/>
              <a:t>A Retreat with the Gospel of Mark</a:t>
            </a:r>
          </a:p>
          <a:p>
            <a:r>
              <a:rPr lang="en-US" altLang="en-US" sz="2800" dirty="0" smtClean="0"/>
              <a:t>A Retreat with the Gospel of Luke</a:t>
            </a:r>
          </a:p>
          <a:p>
            <a:r>
              <a:rPr lang="en-US" altLang="en-US" sz="2800" dirty="0" smtClean="0"/>
              <a:t>A Retreat with the Gospel of John</a:t>
            </a:r>
          </a:p>
          <a:p>
            <a:endParaRPr lang="en-US" altLang="en-US" sz="2800" dirty="0" smtClean="0"/>
          </a:p>
          <a:p>
            <a:r>
              <a:rPr lang="en-US" altLang="en-US" dirty="0" smtClean="0"/>
              <a:t>Available from Fr. Felix  or</a:t>
            </a:r>
            <a:br>
              <a:rPr lang="en-US" altLang="en-US" dirty="0" smtClean="0"/>
            </a:br>
            <a:r>
              <a:rPr lang="en-US" altLang="en-US" dirty="0" smtClean="0"/>
              <a:t>“Learn 25 / Now You Know Media”</a:t>
            </a:r>
          </a:p>
        </p:txBody>
      </p:sp>
      <p:pic>
        <p:nvPicPr>
          <p:cNvPr id="87044" name="Picture 2" descr="C:\Users\Felix Just\Dropbox\Felix-Personal\NowYouKnowMedia\NT-GuidedTour.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59475" y="2538412"/>
            <a:ext cx="3184525"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82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randombar(horizontal)">
                                      <p:cBhvr>
                                        <p:cTn id="7" dur="1000"/>
                                        <p:tgtEl>
                                          <p:spTgt spid="87043">
                                            <p:txEl>
                                              <p:pRg st="0" end="0"/>
                                            </p:txEl>
                                          </p:spTgt>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87043">
                                            <p:txEl>
                                              <p:pRg st="1" end="1"/>
                                            </p:txEl>
                                          </p:spTgt>
                                        </p:tgtEl>
                                        <p:attrNameLst>
                                          <p:attrName>style.visibility</p:attrName>
                                        </p:attrNameLst>
                                      </p:cBhvr>
                                      <p:to>
                                        <p:strVal val="visible"/>
                                      </p:to>
                                    </p:set>
                                    <p:animEffect transition="in" filter="randombar(horizontal)">
                                      <p:cBhvr>
                                        <p:cTn id="11" dur="1000"/>
                                        <p:tgtEl>
                                          <p:spTgt spid="87043">
                                            <p:txEl>
                                              <p:pRg st="1" end="1"/>
                                            </p:txEl>
                                          </p:spTgt>
                                        </p:tgtEl>
                                      </p:cBhvr>
                                    </p:animEffect>
                                  </p:childTnLst>
                                </p:cTn>
                              </p:par>
                            </p:childTnLst>
                          </p:cTn>
                        </p:par>
                        <p:par>
                          <p:cTn id="12" fill="hold">
                            <p:stCondLst>
                              <p:cond delay="2000"/>
                            </p:stCondLst>
                            <p:childTnLst>
                              <p:par>
                                <p:cTn id="13" presetID="14" presetClass="entr" presetSubtype="10" fill="hold" grpId="0" nodeType="afterEffect">
                                  <p:stCondLst>
                                    <p:cond delay="0"/>
                                  </p:stCondLst>
                                  <p:childTnLst>
                                    <p:set>
                                      <p:cBhvr>
                                        <p:cTn id="14" dur="1" fill="hold">
                                          <p:stCondLst>
                                            <p:cond delay="0"/>
                                          </p:stCondLst>
                                        </p:cTn>
                                        <p:tgtEl>
                                          <p:spTgt spid="87043">
                                            <p:txEl>
                                              <p:pRg st="2" end="2"/>
                                            </p:txEl>
                                          </p:spTgt>
                                        </p:tgtEl>
                                        <p:attrNameLst>
                                          <p:attrName>style.visibility</p:attrName>
                                        </p:attrNameLst>
                                      </p:cBhvr>
                                      <p:to>
                                        <p:strVal val="visible"/>
                                      </p:to>
                                    </p:set>
                                    <p:animEffect transition="in" filter="randombar(horizontal)">
                                      <p:cBhvr>
                                        <p:cTn id="15" dur="1000"/>
                                        <p:tgtEl>
                                          <p:spTgt spid="87043">
                                            <p:txEl>
                                              <p:pRg st="2" end="2"/>
                                            </p:txEl>
                                          </p:spTgt>
                                        </p:tgtEl>
                                      </p:cBhvr>
                                    </p:animEffect>
                                  </p:childTnLst>
                                </p:cTn>
                              </p:par>
                            </p:childTnLst>
                          </p:cTn>
                        </p:par>
                        <p:par>
                          <p:cTn id="16" fill="hold">
                            <p:stCondLst>
                              <p:cond delay="3000"/>
                            </p:stCondLst>
                            <p:childTnLst>
                              <p:par>
                                <p:cTn id="17" presetID="14" presetClass="entr" presetSubtype="10" fill="hold" grpId="0" nodeType="afterEffect">
                                  <p:stCondLst>
                                    <p:cond delay="0"/>
                                  </p:stCondLst>
                                  <p:childTnLst>
                                    <p:set>
                                      <p:cBhvr>
                                        <p:cTn id="18" dur="1" fill="hold">
                                          <p:stCondLst>
                                            <p:cond delay="0"/>
                                          </p:stCondLst>
                                        </p:cTn>
                                        <p:tgtEl>
                                          <p:spTgt spid="87043">
                                            <p:txEl>
                                              <p:pRg st="3" end="3"/>
                                            </p:txEl>
                                          </p:spTgt>
                                        </p:tgtEl>
                                        <p:attrNameLst>
                                          <p:attrName>style.visibility</p:attrName>
                                        </p:attrNameLst>
                                      </p:cBhvr>
                                      <p:to>
                                        <p:strVal val="visible"/>
                                      </p:to>
                                    </p:set>
                                    <p:animEffect transition="in" filter="randombar(horizontal)">
                                      <p:cBhvr>
                                        <p:cTn id="19" dur="1000"/>
                                        <p:tgtEl>
                                          <p:spTgt spid="87043">
                                            <p:txEl>
                                              <p:pRg st="3" end="3"/>
                                            </p:txEl>
                                          </p:spTgt>
                                        </p:tgtEl>
                                      </p:cBhvr>
                                    </p:animEffect>
                                  </p:childTnLst>
                                </p:cTn>
                              </p:par>
                            </p:childTnLst>
                          </p:cTn>
                        </p:par>
                        <p:par>
                          <p:cTn id="20" fill="hold">
                            <p:stCondLst>
                              <p:cond delay="4000"/>
                            </p:stCondLst>
                            <p:childTnLst>
                              <p:par>
                                <p:cTn id="21" presetID="14" presetClass="entr" presetSubtype="10" fill="hold" grpId="0" nodeType="afterEffect">
                                  <p:stCondLst>
                                    <p:cond delay="0"/>
                                  </p:stCondLst>
                                  <p:childTnLst>
                                    <p:set>
                                      <p:cBhvr>
                                        <p:cTn id="22" dur="1" fill="hold">
                                          <p:stCondLst>
                                            <p:cond delay="0"/>
                                          </p:stCondLst>
                                        </p:cTn>
                                        <p:tgtEl>
                                          <p:spTgt spid="87043">
                                            <p:txEl>
                                              <p:pRg st="4" end="4"/>
                                            </p:txEl>
                                          </p:spTgt>
                                        </p:tgtEl>
                                        <p:attrNameLst>
                                          <p:attrName>style.visibility</p:attrName>
                                        </p:attrNameLst>
                                      </p:cBhvr>
                                      <p:to>
                                        <p:strVal val="visible"/>
                                      </p:to>
                                    </p:set>
                                    <p:animEffect transition="in" filter="randombar(horizontal)">
                                      <p:cBhvr>
                                        <p:cTn id="23" dur="1000"/>
                                        <p:tgtEl>
                                          <p:spTgt spid="87043">
                                            <p:txEl>
                                              <p:pRg st="4" end="4"/>
                                            </p:txEl>
                                          </p:spTgt>
                                        </p:tgtEl>
                                      </p:cBhvr>
                                    </p:animEffect>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87043">
                                            <p:txEl>
                                              <p:pRg st="5" end="5"/>
                                            </p:txEl>
                                          </p:spTgt>
                                        </p:tgtEl>
                                        <p:attrNameLst>
                                          <p:attrName>style.visibility</p:attrName>
                                        </p:attrNameLst>
                                      </p:cBhvr>
                                      <p:to>
                                        <p:strVal val="visible"/>
                                      </p:to>
                                    </p:set>
                                    <p:animEffect transition="in" filter="randombar(horizontal)">
                                      <p:cBhvr>
                                        <p:cTn id="27" dur="1000"/>
                                        <p:tgtEl>
                                          <p:spTgt spid="87043">
                                            <p:txEl>
                                              <p:pRg st="5" end="5"/>
                                            </p:txEl>
                                          </p:spTgt>
                                        </p:tgtEl>
                                      </p:cBhvr>
                                    </p:animEffect>
                                  </p:childTnLst>
                                </p:cTn>
                              </p:par>
                            </p:childTnLst>
                          </p:cTn>
                        </p:par>
                        <p:par>
                          <p:cTn id="28" fill="hold">
                            <p:stCondLst>
                              <p:cond delay="6000"/>
                            </p:stCondLst>
                            <p:childTnLst>
                              <p:par>
                                <p:cTn id="29" presetID="14" presetClass="entr" presetSubtype="10" fill="hold" grpId="0" nodeType="afterEffect">
                                  <p:stCondLst>
                                    <p:cond delay="0"/>
                                  </p:stCondLst>
                                  <p:childTnLst>
                                    <p:set>
                                      <p:cBhvr>
                                        <p:cTn id="30" dur="1" fill="hold">
                                          <p:stCondLst>
                                            <p:cond delay="0"/>
                                          </p:stCondLst>
                                        </p:cTn>
                                        <p:tgtEl>
                                          <p:spTgt spid="87043">
                                            <p:txEl>
                                              <p:pRg st="6" end="6"/>
                                            </p:txEl>
                                          </p:spTgt>
                                        </p:tgtEl>
                                        <p:attrNameLst>
                                          <p:attrName>style.visibility</p:attrName>
                                        </p:attrNameLst>
                                      </p:cBhvr>
                                      <p:to>
                                        <p:strVal val="visible"/>
                                      </p:to>
                                    </p:set>
                                    <p:animEffect transition="in" filter="randombar(horizontal)">
                                      <p:cBhvr>
                                        <p:cTn id="31" dur="1000"/>
                                        <p:tgtEl>
                                          <p:spTgt spid="87043">
                                            <p:txEl>
                                              <p:pRg st="6" end="6"/>
                                            </p:txEl>
                                          </p:spTgt>
                                        </p:tgtEl>
                                      </p:cBhvr>
                                    </p:animEffect>
                                  </p:childTnLst>
                                </p:cTn>
                              </p:par>
                            </p:childTnLst>
                          </p:cTn>
                        </p:par>
                        <p:par>
                          <p:cTn id="32" fill="hold">
                            <p:stCondLst>
                              <p:cond delay="7000"/>
                            </p:stCondLst>
                            <p:childTnLst>
                              <p:par>
                                <p:cTn id="33" presetID="14" presetClass="entr" presetSubtype="10" fill="hold" grpId="0" nodeType="afterEffect">
                                  <p:stCondLst>
                                    <p:cond delay="0"/>
                                  </p:stCondLst>
                                  <p:childTnLst>
                                    <p:set>
                                      <p:cBhvr>
                                        <p:cTn id="34" dur="1" fill="hold">
                                          <p:stCondLst>
                                            <p:cond delay="0"/>
                                          </p:stCondLst>
                                        </p:cTn>
                                        <p:tgtEl>
                                          <p:spTgt spid="87043">
                                            <p:txEl>
                                              <p:pRg st="8" end="8"/>
                                            </p:txEl>
                                          </p:spTgt>
                                        </p:tgtEl>
                                        <p:attrNameLst>
                                          <p:attrName>style.visibility</p:attrName>
                                        </p:attrNameLst>
                                      </p:cBhvr>
                                      <p:to>
                                        <p:strVal val="visible"/>
                                      </p:to>
                                    </p:set>
                                    <p:animEffect transition="in" filter="randombar(horizontal)">
                                      <p:cBhvr>
                                        <p:cTn id="35" dur="1000"/>
                                        <p:tgtEl>
                                          <p:spTgt spid="870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1447800"/>
          </a:xfrm>
        </p:spPr>
        <p:txBody>
          <a:bodyPr/>
          <a:lstStyle/>
          <a:p>
            <a:pPr algn="ctr">
              <a:defRPr/>
            </a:pPr>
            <a:r>
              <a:rPr lang="en-US" sz="4800" b="1" dirty="0" smtClean="0"/>
              <a:t>Pilgrimages:  </a:t>
            </a:r>
            <a:r>
              <a:rPr lang="en-US" dirty="0" smtClean="0"/>
              <a:t>In the Footsteps of </a:t>
            </a:r>
            <a:br>
              <a:rPr lang="en-US" dirty="0" smtClean="0"/>
            </a:br>
            <a:r>
              <a:rPr lang="en-US" dirty="0" smtClean="0"/>
              <a:t>St. Paul in Turkey and Greece</a:t>
            </a:r>
            <a:endParaRPr lang="en-US" dirty="0"/>
          </a:p>
        </p:txBody>
      </p:sp>
      <p:sp>
        <p:nvSpPr>
          <p:cNvPr id="31747" name="Content Placeholder 2"/>
          <p:cNvSpPr>
            <a:spLocks noGrp="1"/>
          </p:cNvSpPr>
          <p:nvPr>
            <p:ph idx="1"/>
          </p:nvPr>
        </p:nvSpPr>
        <p:spPr>
          <a:xfrm>
            <a:off x="304800" y="1676400"/>
            <a:ext cx="8305800" cy="5105400"/>
          </a:xfrm>
        </p:spPr>
        <p:txBody>
          <a:bodyPr>
            <a:noAutofit/>
          </a:bodyPr>
          <a:lstStyle/>
          <a:p>
            <a:pPr marL="457200" indent="-342900">
              <a:spcBef>
                <a:spcPts val="1200"/>
              </a:spcBef>
            </a:pPr>
            <a:r>
              <a:rPr lang="en-US" altLang="en-US" sz="4000" b="1" dirty="0" smtClean="0"/>
              <a:t>May 2021: </a:t>
            </a:r>
            <a:br>
              <a:rPr lang="en-US" altLang="en-US" sz="4000" b="1" dirty="0" smtClean="0"/>
            </a:br>
            <a:r>
              <a:rPr lang="en-US" altLang="en-US" sz="4000" b="1" dirty="0" smtClean="0"/>
              <a:t>Pauline </a:t>
            </a:r>
            <a:r>
              <a:rPr lang="en-US" altLang="en-US" sz="4000" b="1" u="sng" dirty="0" smtClean="0"/>
              <a:t>Turkey</a:t>
            </a:r>
          </a:p>
          <a:p>
            <a:pPr marL="457200" indent="-342900">
              <a:spcBef>
                <a:spcPts val="1200"/>
              </a:spcBef>
            </a:pPr>
            <a:r>
              <a:rPr lang="en-US" altLang="en-US" sz="3400" dirty="0" smtClean="0"/>
              <a:t>May 2022: Holy Land</a:t>
            </a:r>
          </a:p>
          <a:p>
            <a:pPr marL="457200" indent="-342900">
              <a:spcBef>
                <a:spcPts val="1200"/>
              </a:spcBef>
            </a:pPr>
            <a:r>
              <a:rPr lang="en-US" altLang="en-US" sz="4000" b="1" dirty="0" smtClean="0"/>
              <a:t>May 2023: </a:t>
            </a:r>
            <a:br>
              <a:rPr lang="en-US" altLang="en-US" sz="4000" b="1" dirty="0" smtClean="0"/>
            </a:br>
            <a:r>
              <a:rPr lang="en-US" altLang="en-US" sz="4000" b="1" dirty="0" smtClean="0"/>
              <a:t>Pauline </a:t>
            </a:r>
            <a:r>
              <a:rPr lang="en-US" altLang="en-US" sz="4000" b="1" u="sng" dirty="0" smtClean="0"/>
              <a:t>Greece</a:t>
            </a:r>
          </a:p>
          <a:p>
            <a:pPr marL="457200" indent="-342900">
              <a:spcBef>
                <a:spcPts val="3000"/>
              </a:spcBef>
            </a:pPr>
            <a:r>
              <a:rPr lang="en-US" altLang="en-US" sz="3400" dirty="0" smtClean="0"/>
              <a:t>If interested, </a:t>
            </a:r>
            <a:r>
              <a:rPr lang="en-US" altLang="en-US" sz="3400" dirty="0"/>
              <a:t>Email </a:t>
            </a:r>
            <a:r>
              <a:rPr lang="en-US" altLang="en-US" sz="3400" dirty="0" smtClean="0"/>
              <a:t>me:  </a:t>
            </a:r>
            <a:br>
              <a:rPr lang="en-US" altLang="en-US" sz="3400" dirty="0" smtClean="0"/>
            </a:br>
            <a:r>
              <a:rPr lang="en-US" altLang="en-US" sz="3400" b="1" dirty="0" smtClean="0"/>
              <a:t>fjust@jesuits.org</a:t>
            </a:r>
            <a:endParaRPr lang="en-US" altLang="en-US" sz="3400" dirty="0" smtClean="0"/>
          </a:p>
        </p:txBody>
      </p:sp>
      <p:sp>
        <p:nvSpPr>
          <p:cNvPr id="31748" name="Slide Number Placeholder 3"/>
          <p:cNvSpPr>
            <a:spLocks noGrp="1"/>
          </p:cNvSpPr>
          <p:nvPr>
            <p:ph type="sldNum" sz="quarter" idx="12"/>
          </p:nvPr>
        </p:nvSpPr>
        <p:spPr>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91E6609-BB4F-4138-A424-C98DEEC1CD26}" type="slidenum">
              <a:rPr lang="en-US" altLang="en-US">
                <a:latin typeface="Arial" charset="0"/>
              </a:rPr>
              <a:pPr/>
              <a:t>84</a:t>
            </a:fld>
            <a:endParaRPr lang="en-US" altLang="en-US">
              <a:latin typeface="Arial"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909331097"/>
              </p:ext>
            </p:extLst>
          </p:nvPr>
        </p:nvGraphicFramePr>
        <p:xfrm>
          <a:off x="4573528" y="1600201"/>
          <a:ext cx="4062472" cy="5257800"/>
        </p:xfrm>
        <a:graphic>
          <a:graphicData uri="http://schemas.openxmlformats.org/presentationml/2006/ole">
            <mc:AlternateContent xmlns:mc="http://schemas.openxmlformats.org/markup-compatibility/2006">
              <mc:Choice xmlns:v="urn:schemas-microsoft-com:vml" Requires="v">
                <p:oleObj spid="_x0000_s71689" name="Acrobat Document" r:id="rId3" imgW="5829256" imgH="7543800" progId="AcroExch.Document.7">
                  <p:embed/>
                </p:oleObj>
              </mc:Choice>
              <mc:Fallback>
                <p:oleObj name="Acrobat Document" r:id="rId3" imgW="5829256" imgH="7543800" progId="AcroExch.Document.7">
                  <p:embed/>
                  <p:pic>
                    <p:nvPicPr>
                      <p:cNvPr id="0" name=""/>
                      <p:cNvPicPr/>
                      <p:nvPr/>
                    </p:nvPicPr>
                    <p:blipFill>
                      <a:blip r:embed="rId4"/>
                      <a:stretch>
                        <a:fillRect/>
                      </a:stretch>
                    </p:blipFill>
                    <p:spPr>
                      <a:xfrm>
                        <a:off x="4573528" y="1600201"/>
                        <a:ext cx="4062472" cy="5257800"/>
                      </a:xfrm>
                      <a:prstGeom prst="rect">
                        <a:avLst/>
                      </a:prstGeom>
                    </p:spPr>
                  </p:pic>
                </p:oleObj>
              </mc:Fallback>
            </mc:AlternateContent>
          </a:graphicData>
        </a:graphic>
      </p:graphicFrame>
      <p:cxnSp>
        <p:nvCxnSpPr>
          <p:cNvPr id="5" name="Straight Connector 4"/>
          <p:cNvCxnSpPr/>
          <p:nvPr/>
        </p:nvCxnSpPr>
        <p:spPr>
          <a:xfrm>
            <a:off x="457200" y="1524000"/>
            <a:ext cx="7848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395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1000"/>
                                        <p:tgtEl>
                                          <p:spTgt spid="31747">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animEffect transition="in" filter="wipe(left)">
                                      <p:cBhvr>
                                        <p:cTn id="11" dur="1000"/>
                                        <p:tgtEl>
                                          <p:spTgt spid="31747">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animEffect transition="in" filter="wipe(left)">
                                      <p:cBhvr>
                                        <p:cTn id="15" dur="1000"/>
                                        <p:tgtEl>
                                          <p:spTgt spid="31747">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animEffect transition="in" filter="wipe(left)">
                                      <p:cBhvr>
                                        <p:cTn id="19" dur="10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Slide Number Placeholder 3"/>
          <p:cNvSpPr>
            <a:spLocks noGrp="1"/>
          </p:cNvSpPr>
          <p:nvPr>
            <p:ph type="sldNum" sz="quarter" idx="4294967295"/>
          </p:nvPr>
        </p:nvSpPr>
        <p:spPr>
          <a:xfrm>
            <a:off x="8763000" y="6324600"/>
            <a:ext cx="381000" cy="533400"/>
          </a:xfrm>
          <a:prstGeom prst="rect">
            <a:avLst/>
          </a:prstGeo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79A8B07-7675-4A84-AD96-8A8805AB7DC2}" type="slidenum">
              <a:rPr lang="en-US" altLang="en-US">
                <a:latin typeface="Arial" charset="0"/>
              </a:rPr>
              <a:pPr/>
              <a:t>85</a:t>
            </a:fld>
            <a:endParaRPr lang="en-US" altLang="en-US">
              <a:latin typeface="Arial" charset="0"/>
            </a:endParaRPr>
          </a:p>
        </p:txBody>
      </p:sp>
      <p:sp>
        <p:nvSpPr>
          <p:cNvPr id="572418" name="Rectangle 2"/>
          <p:cNvSpPr>
            <a:spLocks noGrp="1" noRot="1" noChangeArrowheads="1"/>
          </p:cNvSpPr>
          <p:nvPr>
            <p:ph type="title"/>
          </p:nvPr>
        </p:nvSpPr>
        <p:spPr>
          <a:xfrm>
            <a:off x="152400" y="0"/>
            <a:ext cx="8839200" cy="914400"/>
          </a:xfrm>
        </p:spPr>
        <p:txBody>
          <a:bodyPr/>
          <a:lstStyle/>
          <a:p>
            <a:pPr algn="ctr" eaLnBrk="1" hangingPunct="1">
              <a:defRPr/>
            </a:pPr>
            <a:r>
              <a:rPr lang="en-US" altLang="en-US" dirty="0" smtClean="0"/>
              <a:t>Concluding Blessing</a:t>
            </a:r>
            <a:endParaRPr lang="en-US" altLang="en-US" b="0" dirty="0" smtClean="0"/>
          </a:p>
        </p:txBody>
      </p:sp>
      <p:sp>
        <p:nvSpPr>
          <p:cNvPr id="572419" name="Rectangle 3"/>
          <p:cNvSpPr>
            <a:spLocks noGrp="1" noChangeArrowheads="1"/>
          </p:cNvSpPr>
          <p:nvPr>
            <p:ph type="body" idx="1"/>
          </p:nvPr>
        </p:nvSpPr>
        <p:spPr>
          <a:xfrm>
            <a:off x="304800" y="1295400"/>
            <a:ext cx="8610600" cy="5334000"/>
          </a:xfrm>
        </p:spPr>
        <p:txBody>
          <a:bodyPr>
            <a:normAutofit/>
          </a:bodyPr>
          <a:lstStyle/>
          <a:p>
            <a:pPr marL="0" indent="0" eaLnBrk="1" hangingPunct="1">
              <a:lnSpc>
                <a:spcPct val="95000"/>
              </a:lnSpc>
              <a:spcBef>
                <a:spcPct val="50000"/>
              </a:spcBef>
              <a:buNone/>
            </a:pPr>
            <a:r>
              <a:rPr lang="en-US" altLang="en-US" sz="3500" b="1" dirty="0" smtClean="0"/>
              <a:t>“Finally, brothers and sisters, rejoice.</a:t>
            </a:r>
            <a:br>
              <a:rPr lang="en-US" altLang="en-US" sz="3500" b="1" dirty="0" smtClean="0"/>
            </a:br>
            <a:r>
              <a:rPr lang="en-US" altLang="en-US" sz="3500" b="1" dirty="0" smtClean="0"/>
              <a:t>Mend your ways,  </a:t>
            </a:r>
            <a:br>
              <a:rPr lang="en-US" altLang="en-US" sz="3500" b="1" dirty="0" smtClean="0"/>
            </a:br>
            <a:r>
              <a:rPr lang="en-US" altLang="en-US" sz="3500" b="1" dirty="0" smtClean="0"/>
              <a:t>encourage one another,</a:t>
            </a:r>
            <a:br>
              <a:rPr lang="en-US" altLang="en-US" sz="3500" b="1" dirty="0" smtClean="0"/>
            </a:br>
            <a:r>
              <a:rPr lang="en-US" altLang="en-US" sz="3500" b="1" dirty="0" smtClean="0"/>
              <a:t>agree with one another,  </a:t>
            </a:r>
            <a:br>
              <a:rPr lang="en-US" altLang="en-US" sz="3500" b="1" dirty="0" smtClean="0"/>
            </a:br>
            <a:r>
              <a:rPr lang="en-US" altLang="en-US" sz="3500" b="1" dirty="0" smtClean="0"/>
              <a:t>live in peace,  and </a:t>
            </a:r>
            <a:br>
              <a:rPr lang="en-US" altLang="en-US" sz="3500" b="1" dirty="0" smtClean="0"/>
            </a:br>
            <a:r>
              <a:rPr lang="en-US" altLang="en-US" sz="3500" b="1" dirty="0" smtClean="0"/>
              <a:t>the God of love and peace </a:t>
            </a:r>
            <a:br>
              <a:rPr lang="en-US" altLang="en-US" sz="3500" b="1" dirty="0" smtClean="0"/>
            </a:br>
            <a:r>
              <a:rPr lang="en-US" altLang="en-US" sz="3500" b="1" dirty="0" smtClean="0"/>
              <a:t>will be with you.”</a:t>
            </a:r>
          </a:p>
          <a:p>
            <a:pPr marL="0" indent="0">
              <a:lnSpc>
                <a:spcPct val="95000"/>
              </a:lnSpc>
              <a:spcBef>
                <a:spcPct val="50000"/>
              </a:spcBef>
              <a:buNone/>
            </a:pPr>
            <a:r>
              <a:rPr lang="en-US" altLang="en-US" dirty="0" smtClean="0"/>
              <a:t>(</a:t>
            </a:r>
            <a:r>
              <a:rPr lang="en-US" altLang="en-US" dirty="0"/>
              <a:t>2 </a:t>
            </a:r>
            <a:r>
              <a:rPr lang="en-US" altLang="en-US" dirty="0" err="1"/>
              <a:t>Cor</a:t>
            </a:r>
            <a:r>
              <a:rPr lang="en-US" altLang="en-US" dirty="0"/>
              <a:t> </a:t>
            </a:r>
            <a:r>
              <a:rPr lang="en-US" altLang="en-US" dirty="0" smtClean="0"/>
              <a:t>13:11)</a:t>
            </a:r>
          </a:p>
        </p:txBody>
      </p:sp>
      <p:pic>
        <p:nvPicPr>
          <p:cNvPr id="5" name="Picture 15" descr="stpaulsoutsidethewall-rome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57800" y="2130564"/>
            <a:ext cx="3429000" cy="472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3122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724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9"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p:cNvSpPr>
          <p:nvPr>
            <p:ph type="title"/>
          </p:nvPr>
        </p:nvSpPr>
        <p:spPr bwMode="auto">
          <a:xfrm>
            <a:off x="0" y="76200"/>
            <a:ext cx="8686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algn="ctr" rtl="0">
              <a:spcBef>
                <a:spcPct val="0"/>
              </a:spcBef>
            </a:pPr>
            <a:r>
              <a:rPr lang="en-US" altLang="en-US" sz="4400" b="1" dirty="0" smtClean="0">
                <a:latin typeface="Arial" charset="0"/>
                <a:cs typeface="Arial" charset="0"/>
              </a:rPr>
              <a:t>Questions?  Comments? </a:t>
            </a:r>
            <a:endParaRPr lang="en-US" altLang="en-US" sz="4400" b="1" cap="none" dirty="0" smtClean="0">
              <a:latin typeface="Arial Narrow" pitchFamily="34" charset="0"/>
            </a:endParaRPr>
          </a:p>
        </p:txBody>
      </p:sp>
      <p:sp>
        <p:nvSpPr>
          <p:cNvPr id="73731" name="Rectangle 3"/>
          <p:cNvSpPr>
            <a:spLocks noGrp="1"/>
          </p:cNvSpPr>
          <p:nvPr>
            <p:ph type="body" idx="1"/>
          </p:nvPr>
        </p:nvSpPr>
        <p:spPr>
          <a:xfrm>
            <a:off x="152400" y="1066800"/>
            <a:ext cx="8534400" cy="5715000"/>
          </a:xfrm>
        </p:spPr>
        <p:txBody>
          <a:bodyPr>
            <a:normAutofit/>
          </a:bodyPr>
          <a:lstStyle/>
          <a:p>
            <a:pPr marL="0" lvl="2" indent="0">
              <a:spcBef>
                <a:spcPts val="3600"/>
              </a:spcBef>
              <a:buNone/>
            </a:pPr>
            <a:r>
              <a:rPr lang="en-US" altLang="en-US" sz="4400" b="1" i="1" dirty="0">
                <a:solidFill>
                  <a:srgbClr val="C00000"/>
                </a:solidFill>
                <a:cs typeface="Arial" charset="0"/>
              </a:rPr>
              <a:t>THANK YOU for Attending Congress!</a:t>
            </a:r>
            <a:endParaRPr lang="en-US" altLang="en-US" sz="4400" b="1" dirty="0" smtClean="0">
              <a:latin typeface="Arial" charset="0"/>
              <a:cs typeface="Arial" charset="0"/>
            </a:endParaRPr>
          </a:p>
          <a:p>
            <a:pPr marL="800100" lvl="2" indent="0" eaLnBrk="1" hangingPunct="1">
              <a:spcBef>
                <a:spcPts val="3600"/>
              </a:spcBef>
              <a:buFont typeface="Wingdings 2" pitchFamily="18" charset="2"/>
              <a:buNone/>
            </a:pPr>
            <a:r>
              <a:rPr lang="en-US" altLang="en-US" sz="4800" b="1" dirty="0" smtClean="0">
                <a:latin typeface="Arial" charset="0"/>
                <a:cs typeface="Arial" charset="0"/>
              </a:rPr>
              <a:t> </a:t>
            </a:r>
          </a:p>
          <a:p>
            <a:pPr marL="800100" lvl="2" indent="0" eaLnBrk="1" hangingPunct="1">
              <a:spcBef>
                <a:spcPts val="3600"/>
              </a:spcBef>
              <a:buFont typeface="Wingdings 2" pitchFamily="18" charset="2"/>
              <a:buNone/>
            </a:pPr>
            <a:endParaRPr lang="en-US" altLang="en-US" sz="4800" b="1" i="1" dirty="0" smtClean="0">
              <a:solidFill>
                <a:srgbClr val="C00000"/>
              </a:solidFill>
              <a:latin typeface="Arial" charset="0"/>
              <a:cs typeface="Arial" charset="0"/>
            </a:endParaRPr>
          </a:p>
          <a:p>
            <a:pPr marL="0" indent="0" algn="ctr" eaLnBrk="1" hangingPunct="1">
              <a:spcBef>
                <a:spcPts val="3000"/>
              </a:spcBef>
              <a:buFont typeface="Wingdings 2" pitchFamily="18" charset="2"/>
              <a:buNone/>
            </a:pPr>
            <a:endParaRPr lang="en-US" altLang="en-US" sz="4000" b="1" i="1" dirty="0" smtClean="0">
              <a:solidFill>
                <a:srgbClr val="C00000"/>
              </a:solidFill>
              <a:latin typeface="Arial" charset="0"/>
              <a:cs typeface="Arial" charset="0"/>
            </a:endParaRPr>
          </a:p>
          <a:p>
            <a:pPr marL="0" indent="0" algn="ctr" eaLnBrk="1" hangingPunct="1">
              <a:spcBef>
                <a:spcPts val="3000"/>
              </a:spcBef>
              <a:buFont typeface="Wingdings 2" pitchFamily="18" charset="2"/>
              <a:buNone/>
            </a:pPr>
            <a:r>
              <a:rPr lang="en-US" altLang="en-US" i="1" dirty="0" smtClean="0">
                <a:solidFill>
                  <a:srgbClr val="C00000"/>
                </a:solidFill>
                <a:latin typeface="Arial" charset="0"/>
                <a:cs typeface="Arial" charset="0"/>
              </a:rPr>
              <a:t>May your desire grow daily to be </a:t>
            </a:r>
            <a:br>
              <a:rPr lang="en-US" altLang="en-US" i="1" dirty="0" smtClean="0">
                <a:solidFill>
                  <a:srgbClr val="C00000"/>
                </a:solidFill>
                <a:latin typeface="Arial" charset="0"/>
                <a:cs typeface="Arial" charset="0"/>
              </a:rPr>
            </a:br>
            <a:r>
              <a:rPr lang="en-US" altLang="en-US" i="1" dirty="0" smtClean="0">
                <a:solidFill>
                  <a:srgbClr val="C00000"/>
                </a:solidFill>
                <a:latin typeface="Arial" charset="0"/>
                <a:cs typeface="Arial" charset="0"/>
              </a:rPr>
              <a:t>a </a:t>
            </a:r>
            <a:r>
              <a:rPr lang="en-US" altLang="en-US" i="1" u="sng" dirty="0" smtClean="0">
                <a:solidFill>
                  <a:srgbClr val="C00000"/>
                </a:solidFill>
                <a:latin typeface="Arial" charset="0"/>
                <a:cs typeface="Arial" charset="0"/>
              </a:rPr>
              <a:t>joyful</a:t>
            </a:r>
            <a:r>
              <a:rPr lang="en-US" altLang="en-US" i="1" dirty="0" smtClean="0">
                <a:solidFill>
                  <a:srgbClr val="C00000"/>
                </a:solidFill>
                <a:latin typeface="Arial" charset="0"/>
                <a:cs typeface="Arial" charset="0"/>
              </a:rPr>
              <a:t> </a:t>
            </a:r>
            <a:r>
              <a:rPr lang="en-US" altLang="en-US" i="1" u="sng" dirty="0" smtClean="0">
                <a:solidFill>
                  <a:srgbClr val="C00000"/>
                </a:solidFill>
                <a:latin typeface="Arial" charset="0"/>
                <a:cs typeface="Arial" charset="0"/>
              </a:rPr>
              <a:t>missionary</a:t>
            </a:r>
            <a:r>
              <a:rPr lang="en-US" altLang="en-US" i="1" dirty="0" smtClean="0">
                <a:solidFill>
                  <a:srgbClr val="C00000"/>
                </a:solidFill>
                <a:latin typeface="Arial" charset="0"/>
                <a:cs typeface="Arial" charset="0"/>
              </a:rPr>
              <a:t> </a:t>
            </a:r>
            <a:r>
              <a:rPr lang="en-US" altLang="en-US" i="1" u="sng" dirty="0" smtClean="0">
                <a:solidFill>
                  <a:srgbClr val="C00000"/>
                </a:solidFill>
                <a:latin typeface="Arial" charset="0"/>
                <a:cs typeface="Arial" charset="0"/>
              </a:rPr>
              <a:t>disciple</a:t>
            </a:r>
            <a:r>
              <a:rPr lang="en-US" altLang="en-US" i="1" dirty="0" smtClean="0">
                <a:solidFill>
                  <a:srgbClr val="C00000"/>
                </a:solidFill>
                <a:latin typeface="Arial" charset="0"/>
                <a:cs typeface="Arial" charset="0"/>
              </a:rPr>
              <a:t> of </a:t>
            </a:r>
            <a:r>
              <a:rPr lang="en-US" altLang="en-US" i="1" u="sng" dirty="0" smtClean="0">
                <a:solidFill>
                  <a:srgbClr val="C00000"/>
                </a:solidFill>
                <a:latin typeface="Arial" charset="0"/>
                <a:cs typeface="Arial" charset="0"/>
              </a:rPr>
              <a:t>Jesus Christ</a:t>
            </a:r>
            <a:r>
              <a:rPr lang="en-US" altLang="en-US" i="1" dirty="0" smtClean="0">
                <a:solidFill>
                  <a:srgbClr val="C00000"/>
                </a:solidFill>
                <a:latin typeface="Arial" charset="0"/>
                <a:cs typeface="Arial" charset="0"/>
              </a:rPr>
              <a:t>!</a:t>
            </a:r>
          </a:p>
        </p:txBody>
      </p:sp>
      <p:pic>
        <p:nvPicPr>
          <p:cNvPr id="7373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90800" y="1905000"/>
            <a:ext cx="35052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92563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p:cTn id="7" dur="1000" fill="hold"/>
                                        <p:tgtEl>
                                          <p:spTgt spid="7373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373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73731">
                                            <p:txEl>
                                              <p:pRg st="0" end="0"/>
                                            </p:txEl>
                                          </p:spTgt>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3730"/>
                                        </p:tgtEl>
                                        <p:attrNameLst>
                                          <p:attrName>style.visibility</p:attrName>
                                        </p:attrNameLst>
                                      </p:cBhvr>
                                      <p:to>
                                        <p:strVal val="visible"/>
                                      </p:to>
                                    </p:set>
                                    <p:anim calcmode="lin" valueType="num">
                                      <p:cBhvr>
                                        <p:cTn id="13" dur="1000" fill="hold"/>
                                        <p:tgtEl>
                                          <p:spTgt spid="73730"/>
                                        </p:tgtEl>
                                        <p:attrNameLst>
                                          <p:attrName>ppt_w</p:attrName>
                                        </p:attrNameLst>
                                      </p:cBhvr>
                                      <p:tavLst>
                                        <p:tav tm="0">
                                          <p:val>
                                            <p:fltVal val="0"/>
                                          </p:val>
                                        </p:tav>
                                        <p:tav tm="100000">
                                          <p:val>
                                            <p:strVal val="#ppt_w"/>
                                          </p:val>
                                        </p:tav>
                                      </p:tavLst>
                                    </p:anim>
                                    <p:anim calcmode="lin" valueType="num">
                                      <p:cBhvr>
                                        <p:cTn id="14" dur="1000" fill="hold"/>
                                        <p:tgtEl>
                                          <p:spTgt spid="73730"/>
                                        </p:tgtEl>
                                        <p:attrNameLst>
                                          <p:attrName>ppt_h</p:attrName>
                                        </p:attrNameLst>
                                      </p:cBhvr>
                                      <p:tavLst>
                                        <p:tav tm="0">
                                          <p:val>
                                            <p:fltVal val="0"/>
                                          </p:val>
                                        </p:tav>
                                        <p:tav tm="100000">
                                          <p:val>
                                            <p:strVal val="#ppt_h"/>
                                          </p:val>
                                        </p:tav>
                                      </p:tavLst>
                                    </p:anim>
                                    <p:animEffect transition="in" filter="fade">
                                      <p:cBhvr>
                                        <p:cTn id="15" dur="1000"/>
                                        <p:tgtEl>
                                          <p:spTgt spid="73730"/>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3731">
                                            <p:txEl>
                                              <p:pRg st="4" end="4"/>
                                            </p:txEl>
                                          </p:spTgt>
                                        </p:tgtEl>
                                        <p:attrNameLst>
                                          <p:attrName>style.visibility</p:attrName>
                                        </p:attrNameLst>
                                      </p:cBhvr>
                                      <p:to>
                                        <p:strVal val="visible"/>
                                      </p:to>
                                    </p:set>
                                    <p:anim calcmode="lin" valueType="num">
                                      <p:cBhvr>
                                        <p:cTn id="19" dur="1000" fill="hold"/>
                                        <p:tgtEl>
                                          <p:spTgt spid="73731">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73731">
                                            <p:txEl>
                                              <p:pRg st="4" end="4"/>
                                            </p:txEl>
                                          </p:spTgt>
                                        </p:tgtEl>
                                        <p:attrNameLst>
                                          <p:attrName>ppt_h</p:attrName>
                                        </p:attrNameLst>
                                      </p:cBhvr>
                                      <p:tavLst>
                                        <p:tav tm="0">
                                          <p:val>
                                            <p:fltVal val="0"/>
                                          </p:val>
                                        </p:tav>
                                        <p:tav tm="100000">
                                          <p:val>
                                            <p:strVal val="#ppt_h"/>
                                          </p:val>
                                        </p:tav>
                                      </p:tavLst>
                                    </p:anim>
                                    <p:animEffect transition="in" filter="fade">
                                      <p:cBhvr>
                                        <p:cTn id="21" dur="1000"/>
                                        <p:tgtEl>
                                          <p:spTgt spid="737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1891</TotalTime>
  <Words>3705</Words>
  <Application>Microsoft Office PowerPoint</Application>
  <PresentationFormat>On-screen Show (4:3)</PresentationFormat>
  <Paragraphs>481</Paragraphs>
  <Slides>86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86</vt:i4>
      </vt:variant>
    </vt:vector>
  </HeadingPairs>
  <TitlesOfParts>
    <vt:vector size="88" baseType="lpstr">
      <vt:lpstr>Adjacency</vt:lpstr>
      <vt:lpstr>Acrobat Document</vt:lpstr>
      <vt:lpstr>St. Paul as Organizer  of Missionary Disciples  Religious Education Congress  Archdiocese of Los Angeles Feb. 21, 2020 – Session 2.12</vt:lpstr>
      <vt:lpstr>T H A N K     Y O U !</vt:lpstr>
      <vt:lpstr>What Are “Missionary Disciples”?</vt:lpstr>
      <vt:lpstr>What Are “Missionary Disciples”?</vt:lpstr>
      <vt:lpstr>The Joy of the Gospel: On the Proclamation of the Gospel  in Today’s World   (Evangelii Gaudium)  Pope Francis: Apostolic Exhortation  – Nov. 24, 2013</vt:lpstr>
      <vt:lpstr>Evangelii Gaudium:  The Joy of the Gospel</vt:lpstr>
      <vt:lpstr>“We are all missionary disciples”</vt:lpstr>
      <vt:lpstr>“We are all missionary disciples”</vt:lpstr>
      <vt:lpstr>“We are all missionary disciples”</vt:lpstr>
      <vt:lpstr>Vatican II: Apostolicam Actuositatem</vt:lpstr>
      <vt:lpstr>“Missionary Disciples” / “Lay Apostolate”</vt:lpstr>
      <vt:lpstr>What Are “Missionary Disciples”?</vt:lpstr>
      <vt:lpstr>Progression of Ministries  (in Gospels)</vt:lpstr>
      <vt:lpstr>Progression of Ministries</vt:lpstr>
      <vt:lpstr>St. Paul Outside      the Walls  (Rome)</vt:lpstr>
      <vt:lpstr>St. Paul to Christians in Rome</vt:lpstr>
      <vt:lpstr>Paul to Christians in Rome  (Rom 10:4-17)</vt:lpstr>
      <vt:lpstr>St. Paul to the Romans</vt:lpstr>
      <vt:lpstr>Paul Preaches the Gospel</vt:lpstr>
      <vt:lpstr>Paul Preaches the Gospel</vt:lpstr>
      <vt:lpstr>Handout  for this  Workshop (2.12)</vt:lpstr>
      <vt:lpstr>Pilgrimages:  In the Footsteps of  St. Paul in Turkey and Greece</vt:lpstr>
      <vt:lpstr>World  &amp;  Continents</vt:lpstr>
      <vt:lpstr>Roman Empire</vt:lpstr>
      <vt:lpstr>Paul's Journeys: Traditional View</vt:lpstr>
      <vt:lpstr>Paul’s Three Missionary Journeys?</vt:lpstr>
      <vt:lpstr>Paul's 1st Journey (Acts 13–14)?</vt:lpstr>
      <vt:lpstr>Paul's 2nd Journey (Acts 15–18)?</vt:lpstr>
      <vt:lpstr>Paul's 3rd Journey (Acts 18–21)?</vt:lpstr>
      <vt:lpstr>Paul's Journey to Rome (Acts 27–28)</vt:lpstr>
      <vt:lpstr>Problems with Traditional View</vt:lpstr>
      <vt:lpstr>Problems with “Three Journeys”</vt:lpstr>
      <vt:lpstr>Problems with “Three Journeys”</vt:lpstr>
      <vt:lpstr>PowerPoint Presentation</vt:lpstr>
      <vt:lpstr>Corrections to the Traditional View</vt:lpstr>
      <vt:lpstr>Paul leaves Antioch, settles in Corinth</vt:lpstr>
      <vt:lpstr>Paul moves from Corinth to Ephesus</vt:lpstr>
      <vt:lpstr>Paul prepares to visit Jerusalem</vt:lpstr>
      <vt:lpstr>Five Main Phases of Paul's Life</vt:lpstr>
      <vt:lpstr>Main Phases of Paul's Life</vt:lpstr>
      <vt:lpstr>0) Paul’s Pre-Christian Life (ca. AD 10–35)</vt:lpstr>
      <vt:lpstr>Paul’s Youth</vt:lpstr>
      <vt:lpstr>St. Paul Church in Tarsus, Turkey</vt:lpstr>
      <vt:lpstr>1) Paul’s New Christian Life (ca. AD 35–49)</vt:lpstr>
      <vt:lpstr>The "Conversion" of Saint Paul ? (Caravaggio, 1600)</vt:lpstr>
      <vt:lpstr>Paul in Syria (Acts 9; Gal 1)</vt:lpstr>
      <vt:lpstr>1) Paul’s New Christian Life (ca. AD 35–49)</vt:lpstr>
      <vt:lpstr>Cave Church of St. Peter</vt:lpstr>
      <vt:lpstr>2) Early Missionary Phase (ca. AD 50–52)</vt:lpstr>
      <vt:lpstr>Paul, Silas &amp; Timothy (Acts 16-17)</vt:lpstr>
      <vt:lpstr>PowerPoint Presentation</vt:lpstr>
      <vt:lpstr>PowerPoint Presentation</vt:lpstr>
      <vt:lpstr>2) Early Missionary Phase (ca. AD 50–52)</vt:lpstr>
      <vt:lpstr>Paul, Silas &amp; Timothy (Acts 17-18)</vt:lpstr>
      <vt:lpstr>PowerPoint Presentation</vt:lpstr>
      <vt:lpstr>3) Missionary Leadership  (ca. AD 53–57)</vt:lpstr>
      <vt:lpstr>Paul &amp; Companions (Acts 19-20)</vt:lpstr>
      <vt:lpstr>PowerPoint Presentation</vt:lpstr>
      <vt:lpstr>PowerPoint Presentation</vt:lpstr>
      <vt:lpstr>Contacts between Pauline Churches</vt:lpstr>
      <vt:lpstr>4) Final Mission Travels  (ca. AD 58–62/64)</vt:lpstr>
      <vt:lpstr>Roman Empire</vt:lpstr>
      <vt:lpstr>Death of Paul: Beheaded by Sword</vt:lpstr>
      <vt:lpstr>X) After Paul’s Death (AD 60’s - 90’s and on)</vt:lpstr>
      <vt:lpstr>Tomb of St. Paul:  Lapida</vt:lpstr>
      <vt:lpstr>Paul’s Skill in Organizing Churches</vt:lpstr>
      <vt:lpstr>Paul’s Organizing Skills</vt:lpstr>
      <vt:lpstr>Paul’s Organizing Skills</vt:lpstr>
      <vt:lpstr>Paul’s Organizing Skills</vt:lpstr>
      <vt:lpstr>Paul’s Organizing Skills</vt:lpstr>
      <vt:lpstr>Paul’s Organizing Skills</vt:lpstr>
      <vt:lpstr>Paul’s Organizing Skills</vt:lpstr>
      <vt:lpstr>Paul’s Organizing Skills</vt:lpstr>
      <vt:lpstr>Paul’s Organizing Skills</vt:lpstr>
      <vt:lpstr>Paul’s Organizing Skills</vt:lpstr>
      <vt:lpstr>Paul’s Organizing Skills</vt:lpstr>
      <vt:lpstr>Paul &amp; Companions / Lydia &amp; Companions</vt:lpstr>
      <vt:lpstr>Summary &amp; Applications</vt:lpstr>
      <vt:lpstr>Summary &amp; Applications</vt:lpstr>
      <vt:lpstr>Summary &amp; Applications</vt:lpstr>
      <vt:lpstr>Summary &amp; Application</vt:lpstr>
      <vt:lpstr>How  Can  I  Learn  More?</vt:lpstr>
      <vt:lpstr>Audio CD Programs by Fr. Felix</vt:lpstr>
      <vt:lpstr>Pilgrimages:  In the Footsteps of  St. Paul in Turkey and Greece</vt:lpstr>
      <vt:lpstr>Concluding Blessing</vt:lpstr>
      <vt:lpstr>Questions?  Comments?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Paul’s Experience of God’s Mercy and His Call to Holiness L.A. Religious Education Congress, Feb. 22, 2020 – Session 4.17</dc:title>
  <dc:creator>Felix Just</dc:creator>
  <cp:lastModifiedBy>Felix Just</cp:lastModifiedBy>
  <cp:revision>69</cp:revision>
  <dcterms:created xsi:type="dcterms:W3CDTF">2020-02-19T06:31:11Z</dcterms:created>
  <dcterms:modified xsi:type="dcterms:W3CDTF">2020-03-02T00:48:56Z</dcterms:modified>
</cp:coreProperties>
</file>