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2" r:id="rId3"/>
  </p:sldMasterIdLst>
  <p:sldIdLst>
    <p:sldId id="256" r:id="rId4"/>
    <p:sldId id="280" r:id="rId5"/>
    <p:sldId id="269" r:id="rId6"/>
    <p:sldId id="286" r:id="rId7"/>
    <p:sldId id="304" r:id="rId8"/>
    <p:sldId id="303" r:id="rId9"/>
    <p:sldId id="271" r:id="rId10"/>
    <p:sldId id="257" r:id="rId11"/>
    <p:sldId id="287" r:id="rId12"/>
    <p:sldId id="302" r:id="rId13"/>
    <p:sldId id="339" r:id="rId14"/>
    <p:sldId id="258" r:id="rId15"/>
    <p:sldId id="344" r:id="rId16"/>
    <p:sldId id="301" r:id="rId17"/>
    <p:sldId id="288" r:id="rId18"/>
    <p:sldId id="305" r:id="rId19"/>
    <p:sldId id="346" r:id="rId20"/>
    <p:sldId id="345" r:id="rId21"/>
    <p:sldId id="296" r:id="rId22"/>
    <p:sldId id="306" r:id="rId23"/>
    <p:sldId id="342" r:id="rId24"/>
    <p:sldId id="343" r:id="rId25"/>
    <p:sldId id="297" r:id="rId26"/>
    <p:sldId id="272" r:id="rId27"/>
    <p:sldId id="259" r:id="rId28"/>
    <p:sldId id="273" r:id="rId29"/>
    <p:sldId id="298" r:id="rId30"/>
    <p:sldId id="353" r:id="rId31"/>
    <p:sldId id="260" r:id="rId32"/>
    <p:sldId id="276" r:id="rId33"/>
    <p:sldId id="354" r:id="rId34"/>
    <p:sldId id="355" r:id="rId35"/>
    <p:sldId id="274" r:id="rId36"/>
    <p:sldId id="277" r:id="rId37"/>
    <p:sldId id="307" r:id="rId38"/>
    <p:sldId id="279" r:id="rId39"/>
    <p:sldId id="278" r:id="rId40"/>
    <p:sldId id="261" r:id="rId41"/>
    <p:sldId id="262" r:id="rId42"/>
    <p:sldId id="263" r:id="rId43"/>
    <p:sldId id="289" r:id="rId44"/>
    <p:sldId id="308" r:id="rId45"/>
    <p:sldId id="295" r:id="rId46"/>
    <p:sldId id="264" r:id="rId47"/>
    <p:sldId id="290" r:id="rId48"/>
    <p:sldId id="265" r:id="rId49"/>
    <p:sldId id="291" r:id="rId50"/>
    <p:sldId id="292" r:id="rId51"/>
    <p:sldId id="266" r:id="rId52"/>
    <p:sldId id="293" r:id="rId53"/>
    <p:sldId id="267" r:id="rId54"/>
    <p:sldId id="294" r:id="rId55"/>
    <p:sldId id="300" r:id="rId56"/>
    <p:sldId id="309" r:id="rId57"/>
    <p:sldId id="311" r:id="rId58"/>
    <p:sldId id="312" r:id="rId59"/>
    <p:sldId id="313" r:id="rId60"/>
    <p:sldId id="314" r:id="rId61"/>
    <p:sldId id="315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48" r:id="rId85"/>
    <p:sldId id="349" r:id="rId86"/>
    <p:sldId id="350" r:id="rId87"/>
    <p:sldId id="351" r:id="rId88"/>
    <p:sldId id="352" r:id="rId8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4587" autoAdjust="0"/>
    <p:restoredTop sz="94668" autoAdjust="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/>
          <a:lstStyle/>
          <a:p>
            <a:fld id="{9AEE8670-262B-418F-9C94-95E60C3AC556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486400"/>
          </a:xfrm>
        </p:spPr>
        <p:txBody>
          <a:bodyPr>
            <a:normAutofit/>
          </a:bodyPr>
          <a:lstStyle>
            <a:lvl1pPr marL="344488" indent="-344488">
              <a:buClr>
                <a:srgbClr val="A50021"/>
              </a:buClr>
              <a:buSzPct val="75000"/>
              <a:buFont typeface="Wingdings" panose="05000000000000000000" pitchFamily="2" charset="2"/>
              <a:buChar char="v"/>
              <a:defRPr sz="3200"/>
            </a:lvl1pPr>
            <a:lvl2pPr marL="628650" indent="-285750">
              <a:buClr>
                <a:schemeClr val="tx2"/>
              </a:buClr>
              <a:buFont typeface="Wingdings" panose="05000000000000000000" pitchFamily="2" charset="2"/>
              <a:buChar char="§"/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/>
          <a:lstStyle/>
          <a:p>
            <a:fld id="{9AEE8670-262B-418F-9C94-95E60C3AC556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6934200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6800" y="990600"/>
            <a:ext cx="6934200" cy="5181600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624840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  <a:effectLst/>
        </p:spPr>
        <p:txBody>
          <a:bodyPr anchor="t"/>
          <a:lstStyle>
            <a:lvl1pPr>
              <a:defRPr lang="en-US" dirty="0" smtClean="0">
                <a:effectLst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808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>
          <a:xfrm>
            <a:off x="152400" y="76200"/>
            <a:ext cx="8839200" cy="914400"/>
          </a:xfrm>
        </p:spPr>
        <p:txBody>
          <a:bodyPr/>
          <a:lstStyle>
            <a:lvl1pPr>
              <a:defRPr sz="4800" cap="small" baseline="0">
                <a:effectLst>
                  <a:reflection blurRad="127000" stA="50000" endPos="50000" dist="12700" dir="5400000" sy="-90000" algn="bl" rotWithShape="0"/>
                </a:effectLst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6388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v"/>
              <a:defRPr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 userDrawn="1"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898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92772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 userDrawn="1"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52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10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841248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18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91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71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035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876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5059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/>
          <a:lstStyle/>
          <a:p>
            <a:fld id="{9AEE8670-262B-418F-9C94-95E60C3AC556}" type="datetimeFigureOut">
              <a:rPr lang="en-US" smtClean="0">
                <a:solidFill>
                  <a:prstClr val="black"/>
                </a:solidFill>
              </a:rPr>
              <a:pPr/>
              <a:t>3/1/2020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64E425-007B-4FD9-950A-35EAA50EEE21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79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486400"/>
          </a:xfrm>
        </p:spPr>
        <p:txBody>
          <a:bodyPr>
            <a:normAutofit/>
          </a:bodyPr>
          <a:lstStyle>
            <a:lvl1pPr marL="344488" indent="-344488">
              <a:buClr>
                <a:srgbClr val="A50021"/>
              </a:buClr>
              <a:buSzPct val="75000"/>
              <a:buFont typeface="Wingdings" panose="05000000000000000000" pitchFamily="2" charset="2"/>
              <a:buChar char="v"/>
              <a:defRPr sz="3200"/>
            </a:lvl1pPr>
            <a:lvl2pPr marL="628650" indent="-285750">
              <a:buClr>
                <a:schemeClr val="tx2"/>
              </a:buClr>
              <a:buFont typeface="Wingdings" panose="05000000000000000000" pitchFamily="2" charset="2"/>
              <a:buChar char="§"/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187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/>
          <a:lstStyle/>
          <a:p>
            <a:fld id="{9AEE8670-262B-418F-9C94-95E60C3AC556}" type="datetimeFigureOut">
              <a:rPr lang="en-US" smtClean="0">
                <a:solidFill>
                  <a:prstClr val="black"/>
                </a:solidFill>
              </a:rPr>
              <a:pPr/>
              <a:t>3/1/2020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5026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975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173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6934200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6800" y="990600"/>
            <a:ext cx="6934200" cy="5181600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624840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93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990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19200"/>
            <a:ext cx="85344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9200" y="6492875"/>
            <a:ext cx="3048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764E425-007B-4FD9-950A-35EAA50EEE2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  <p:sldLayoutId id="2147483669" r:id="rId6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8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1pPr>
      <a:lvl2pPr marL="6286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2pPr>
      <a:lvl3pPr marL="914400" indent="-173038" algn="l" defTabSz="97313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000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39200" cy="5562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528255B-5923-4B2A-99C5-7B58B8822AE2}" type="datetimeFigureOut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3/1/2020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610600" y="6553200"/>
            <a:ext cx="4572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B9DE678-0544-4FBF-BD7D-DA5D1C91BDC1}" type="slidenum">
              <a:rPr lang="en-US" smtClean="0">
                <a:solidFill>
                  <a:srgbClr val="FE8637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E8637">
                  <a:shade val="75000"/>
                </a:srgb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3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en-US" sz="4400" kern="1200" cap="all" baseline="0" dirty="0" smtClean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990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19200"/>
            <a:ext cx="85344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9200" y="6492875"/>
            <a:ext cx="3048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764E425-007B-4FD9-950A-35EAA50EEE21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8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8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1pPr>
      <a:lvl2pPr marL="6286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2pPr>
      <a:lvl3pPr marL="914400" indent="-173038" algn="l" defTabSz="97313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000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catholic-resources.org/LoH/Psalter-Omissions.html" TargetMode="External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3400"/>
            <a:ext cx="5462062" cy="4267200"/>
          </a:xfrm>
        </p:spPr>
        <p:txBody>
          <a:bodyPr/>
          <a:lstStyle/>
          <a:p>
            <a:r>
              <a:rPr lang="en-US" sz="4000" b="1" dirty="0">
                <a:effectLst/>
              </a:rPr>
              <a:t>St. Paul’s </a:t>
            </a:r>
            <a:r>
              <a:rPr lang="en-US" sz="4000" b="1" dirty="0" smtClean="0">
                <a:effectLst/>
              </a:rPr>
              <a:t>Experience </a:t>
            </a:r>
            <a:br>
              <a:rPr lang="en-US" sz="4000" b="1" dirty="0" smtClean="0">
                <a:effectLst/>
              </a:rPr>
            </a:br>
            <a:r>
              <a:rPr lang="en-US" sz="4000" b="1" dirty="0" smtClean="0">
                <a:effectLst/>
              </a:rPr>
              <a:t>of </a:t>
            </a:r>
            <a:r>
              <a:rPr lang="en-US" sz="4000" b="1" dirty="0">
                <a:effectLst/>
              </a:rPr>
              <a:t>God’s Mercy </a:t>
            </a:r>
            <a:r>
              <a:rPr lang="en-US" sz="4000" b="1" dirty="0" smtClean="0">
                <a:effectLst/>
              </a:rPr>
              <a:t>and </a:t>
            </a:r>
            <a:br>
              <a:rPr lang="en-US" sz="4000" b="1" dirty="0" smtClean="0">
                <a:effectLst/>
              </a:rPr>
            </a:br>
            <a:r>
              <a:rPr lang="en-US" sz="4000" b="1" dirty="0" smtClean="0">
                <a:effectLst/>
              </a:rPr>
              <a:t>His </a:t>
            </a:r>
            <a:r>
              <a:rPr lang="en-US" sz="4000" b="1" dirty="0">
                <a:effectLst/>
              </a:rPr>
              <a:t>Call to </a:t>
            </a:r>
            <a:r>
              <a:rPr lang="en-US" sz="4000" b="1" dirty="0" smtClean="0">
                <a:effectLst/>
              </a:rPr>
              <a:t>Holiness</a:t>
            </a:r>
            <a:br>
              <a:rPr lang="en-US" sz="4000" b="1" dirty="0" smtClean="0">
                <a:effectLst/>
              </a:rPr>
            </a:br>
            <a:r>
              <a:rPr lang="en-US" sz="4400" b="1" dirty="0">
                <a:effectLst/>
              </a:rPr>
              <a:t/>
            </a:r>
            <a:br>
              <a:rPr lang="en-US" sz="4400" b="1" dirty="0">
                <a:effectLst/>
              </a:rPr>
            </a:br>
            <a:r>
              <a:rPr lang="en-US" sz="3200" dirty="0">
                <a:effectLst/>
              </a:rPr>
              <a:t>L.A. Religious </a:t>
            </a:r>
            <a:r>
              <a:rPr lang="en-US" sz="3200" dirty="0" smtClean="0">
                <a:effectLst/>
              </a:rPr>
              <a:t/>
            </a:r>
            <a:br>
              <a:rPr lang="en-US" sz="3200" dirty="0" smtClean="0">
                <a:effectLst/>
              </a:rPr>
            </a:br>
            <a:r>
              <a:rPr lang="en-US" sz="3200" dirty="0" smtClean="0">
                <a:effectLst/>
              </a:rPr>
              <a:t>Education </a:t>
            </a:r>
            <a:r>
              <a:rPr lang="en-US" sz="3200" dirty="0">
                <a:effectLst/>
              </a:rPr>
              <a:t>Congress, </a:t>
            </a:r>
            <a:r>
              <a:rPr lang="en-US" sz="3200" dirty="0" smtClean="0">
                <a:effectLst/>
              </a:rPr>
              <a:t/>
            </a:r>
            <a:br>
              <a:rPr lang="en-US" sz="3200" dirty="0" smtClean="0">
                <a:effectLst/>
              </a:rPr>
            </a:br>
            <a:r>
              <a:rPr lang="en-US" sz="3000" b="1" dirty="0" smtClean="0">
                <a:effectLst/>
              </a:rPr>
              <a:t>Feb</a:t>
            </a:r>
            <a:r>
              <a:rPr lang="en-US" sz="3000" b="1" dirty="0">
                <a:effectLst/>
              </a:rPr>
              <a:t>. 22, 2020 – Session </a:t>
            </a:r>
            <a:r>
              <a:rPr lang="en-US" sz="3000" b="1" dirty="0" smtClean="0">
                <a:effectLst/>
              </a:rPr>
              <a:t>4.17</a:t>
            </a:r>
            <a:endParaRPr lang="en-US" sz="3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257800"/>
            <a:ext cx="4800600" cy="1219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Fr. Felix Just, SJ, PhD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http://catholic-resources.org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2062" y="0"/>
            <a:ext cx="36701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77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219200"/>
          </a:xfrm>
        </p:spPr>
        <p:txBody>
          <a:bodyPr/>
          <a:lstStyle/>
          <a:p>
            <a:pPr algn="ctr"/>
            <a:r>
              <a:rPr lang="en-US" altLang="en-US" sz="6600" i="1" u="wavyHeavy" dirty="0" smtClean="0">
                <a:solidFill>
                  <a:srgbClr val="C00000"/>
                </a:solidFill>
              </a:rPr>
              <a:t>T H A N K     Y O U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305800" cy="5181600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en-US" altLang="en-US" sz="3600" b="0" i="1" spc="5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For participating in R.E. Congress!</a:t>
            </a:r>
          </a:p>
          <a:p>
            <a:pPr>
              <a:spcBef>
                <a:spcPts val="800"/>
              </a:spcBef>
            </a:pPr>
            <a:r>
              <a:rPr lang="en-US" altLang="en-US" sz="3600" b="0" i="1" spc="5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For sharing our faith as catechists!</a:t>
            </a:r>
          </a:p>
          <a:p>
            <a:pPr>
              <a:spcBef>
                <a:spcPts val="800"/>
              </a:spcBef>
            </a:pPr>
            <a:r>
              <a:rPr lang="en-US" altLang="en-US" sz="3600" b="0" i="1" spc="5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For helping in many other ministries!</a:t>
            </a:r>
          </a:p>
          <a:p>
            <a:pPr>
              <a:spcBef>
                <a:spcPts val="800"/>
              </a:spcBef>
            </a:pPr>
            <a:r>
              <a:rPr lang="en-US" altLang="en-US" sz="3600" b="0" i="1" spc="5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For being a disciple of Jesus Christ!</a:t>
            </a:r>
          </a:p>
        </p:txBody>
      </p:sp>
      <p:pic>
        <p:nvPicPr>
          <p:cNvPr id="4098" name="Picture 2" descr="Image result for thank god for you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520324"/>
            <a:ext cx="9144000" cy="23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00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90600"/>
          </a:xfrm>
        </p:spPr>
        <p:txBody>
          <a:bodyPr/>
          <a:lstStyle/>
          <a:p>
            <a:r>
              <a:rPr lang="en-US" sz="4400" dirty="0"/>
              <a:t>Pope </a:t>
            </a:r>
            <a:r>
              <a:rPr lang="en-US" sz="4400" dirty="0" smtClean="0"/>
              <a:t>Francis: Year of Mercy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5562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“Jubilee Year of Mercy” </a:t>
            </a:r>
            <a:r>
              <a:rPr lang="en-US" sz="2800" b="0" dirty="0"/>
              <a:t>was Dec. 8, 2015 – Nov. 20, 2016</a:t>
            </a:r>
          </a:p>
          <a:p>
            <a:pPr>
              <a:spcBef>
                <a:spcPts val="1200"/>
              </a:spcBef>
            </a:pPr>
            <a:r>
              <a:rPr lang="en-US" sz="2800" b="0" dirty="0"/>
              <a:t>Theme of 2016 RE Congress: </a:t>
            </a:r>
            <a:r>
              <a:rPr lang="en-US" sz="2800" dirty="0"/>
              <a:t>“Boundless Mercy”</a:t>
            </a:r>
          </a:p>
          <a:p>
            <a:pPr>
              <a:spcBef>
                <a:spcPts val="600"/>
              </a:spcBef>
            </a:pPr>
            <a:r>
              <a:rPr lang="en-US" sz="2800" b="0" dirty="0" smtClean="0"/>
              <a:t>“</a:t>
            </a:r>
            <a:r>
              <a:rPr lang="en-US" sz="2800" i="1" dirty="0" smtClean="0"/>
              <a:t>Jesus </a:t>
            </a:r>
            <a:r>
              <a:rPr lang="en-US" sz="2800" i="1" dirty="0"/>
              <a:t>Christ is the face of the Father’s mercy</a:t>
            </a:r>
            <a:r>
              <a:rPr lang="en-US" sz="2800" b="0" dirty="0"/>
              <a:t>. These words might well sum up the mystery of the Christian faith. Mercy has become living and visible in Jesus of Nazareth, reaching its culmination in him. The Father, “</a:t>
            </a:r>
            <a:r>
              <a:rPr lang="en-US" sz="2800" b="0" i="1" dirty="0"/>
              <a:t>rich in mercy</a:t>
            </a:r>
            <a:r>
              <a:rPr lang="en-US" sz="2800" b="0" dirty="0"/>
              <a:t>” (</a:t>
            </a:r>
            <a:r>
              <a:rPr lang="en-US" sz="2800" b="0" dirty="0" err="1"/>
              <a:t>Eph</a:t>
            </a:r>
            <a:r>
              <a:rPr lang="en-US" sz="2800" b="0" dirty="0"/>
              <a:t> 2:4), after having revealed his name to Moses as “</a:t>
            </a:r>
            <a:r>
              <a:rPr lang="en-US" sz="2800" i="1" dirty="0"/>
              <a:t>a God merciful and gracious, slow to anger, and abounding in steadfast love and faithfulness</a:t>
            </a:r>
            <a:r>
              <a:rPr lang="en-US" sz="2800" b="0" dirty="0"/>
              <a:t>” (</a:t>
            </a:r>
            <a:r>
              <a:rPr lang="en-US" sz="2800" b="0" dirty="0" err="1"/>
              <a:t>Exod</a:t>
            </a:r>
            <a:r>
              <a:rPr lang="en-US" sz="2800" b="0" dirty="0"/>
              <a:t> 34:6), has never ceased to show, in various ways throughout history, his divine nature…. </a:t>
            </a:r>
            <a:r>
              <a:rPr lang="en-US" sz="2800" dirty="0"/>
              <a:t>Jesus of Nazareth</a:t>
            </a:r>
            <a:r>
              <a:rPr lang="en-US" sz="2800" b="0" dirty="0"/>
              <a:t>, by his </a:t>
            </a:r>
            <a:r>
              <a:rPr lang="en-US" sz="2800" i="1" dirty="0"/>
              <a:t>words</a:t>
            </a:r>
            <a:r>
              <a:rPr lang="en-US" sz="2800" b="0" dirty="0"/>
              <a:t>, his </a:t>
            </a:r>
            <a:r>
              <a:rPr lang="en-US" sz="2800" i="1" dirty="0"/>
              <a:t>actions</a:t>
            </a:r>
            <a:r>
              <a:rPr lang="en-US" sz="2800" b="0" dirty="0"/>
              <a:t>, and his </a:t>
            </a:r>
            <a:r>
              <a:rPr lang="en-US" sz="2800" i="1" dirty="0"/>
              <a:t>entire person</a:t>
            </a:r>
            <a:r>
              <a:rPr lang="en-US" sz="2800" b="0" dirty="0"/>
              <a:t> </a:t>
            </a:r>
            <a:r>
              <a:rPr lang="en-US" sz="2800" dirty="0"/>
              <a:t>reveals the mercy of God</a:t>
            </a:r>
            <a:r>
              <a:rPr lang="en-US" sz="2800" b="0" dirty="0" smtClean="0"/>
              <a:t>.”</a:t>
            </a:r>
            <a:r>
              <a:rPr lang="en-US" sz="2400" b="0" dirty="0" smtClean="0"/>
              <a:t> (</a:t>
            </a:r>
            <a:r>
              <a:rPr lang="en-US" sz="2400" b="0" i="1" dirty="0" err="1" smtClean="0"/>
              <a:t>Misericordiae</a:t>
            </a:r>
            <a:r>
              <a:rPr lang="en-US" sz="2400" b="0" i="1" dirty="0" smtClean="0"/>
              <a:t> </a:t>
            </a:r>
            <a:r>
              <a:rPr lang="en-US" sz="2400" b="0" i="1" dirty="0" err="1"/>
              <a:t>Vultus</a:t>
            </a:r>
            <a:r>
              <a:rPr lang="en-US" sz="2400" b="0" dirty="0"/>
              <a:t>, </a:t>
            </a:r>
            <a:r>
              <a:rPr lang="en-US" sz="2400" b="0" dirty="0" smtClean="0"/>
              <a:t>§1; April </a:t>
            </a:r>
            <a:r>
              <a:rPr lang="en-US" sz="2400" b="0" dirty="0"/>
              <a:t>11, </a:t>
            </a:r>
            <a:r>
              <a:rPr lang="en-US" sz="2400" b="0" dirty="0" smtClean="0"/>
              <a:t>2015)</a:t>
            </a:r>
            <a:endParaRPr lang="en-US" sz="2800" b="0" dirty="0" smtClean="0"/>
          </a:p>
        </p:txBody>
      </p:sp>
    </p:spTree>
    <p:extLst>
      <p:ext uri="{BB962C8B-B14F-4D97-AF65-F5344CB8AC3E}">
        <p14:creationId xmlns:p14="http://schemas.microsoft.com/office/powerpoint/2010/main" val="429242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/>
              <a:t>Handout</a:t>
            </a:r>
            <a:r>
              <a:rPr lang="en-US" altLang="en-US" sz="4400" dirty="0"/>
              <a:t> </a:t>
            </a:r>
            <a:r>
              <a:rPr lang="en-US" altLang="en-US" sz="4400" dirty="0" smtClean="0"/>
              <a:t> </a:t>
            </a:r>
            <a:r>
              <a:rPr lang="en-US" altLang="en-US" sz="3600" dirty="0" smtClean="0"/>
              <a:t>for this  </a:t>
            </a:r>
            <a:r>
              <a:rPr lang="en-US" altLang="en-US" sz="4400" dirty="0" smtClean="0"/>
              <a:t>Workshop (4.17)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5562600" cy="5410200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spcBef>
                <a:spcPts val="1200"/>
              </a:spcBef>
            </a:pPr>
            <a:r>
              <a:rPr lang="en-US" sz="4000" b="1" dirty="0" smtClean="0"/>
              <a:t>“St. Paul’s Experience</a:t>
            </a:r>
            <a:br>
              <a:rPr lang="en-US" sz="4000" b="1" dirty="0" smtClean="0"/>
            </a:br>
            <a:r>
              <a:rPr lang="en-US" sz="4000" b="1" dirty="0" smtClean="0"/>
              <a:t>of God’s Mercy and</a:t>
            </a:r>
            <a:br>
              <a:rPr lang="en-US" sz="4000" b="1" dirty="0" smtClean="0"/>
            </a:br>
            <a:r>
              <a:rPr lang="en-US" sz="4000" b="1" dirty="0" smtClean="0"/>
              <a:t>His Call to Holiness</a:t>
            </a:r>
            <a:r>
              <a:rPr lang="en-US" sz="4000" dirty="0" smtClean="0"/>
              <a:t>”</a:t>
            </a:r>
          </a:p>
          <a:p>
            <a:pPr lvl="1">
              <a:lnSpc>
                <a:spcPct val="105000"/>
              </a:lnSpc>
              <a:spcBef>
                <a:spcPts val="1200"/>
              </a:spcBef>
            </a:pPr>
            <a:r>
              <a:rPr lang="en-US" sz="3200" dirty="0" smtClean="0"/>
              <a:t>Two pages, PDF file</a:t>
            </a:r>
          </a:p>
          <a:p>
            <a:pPr lvl="1">
              <a:lnSpc>
                <a:spcPct val="105000"/>
              </a:lnSpc>
              <a:spcBef>
                <a:spcPts val="1200"/>
              </a:spcBef>
            </a:pPr>
            <a:endParaRPr lang="en-US" dirty="0" smtClean="0"/>
          </a:p>
          <a:p>
            <a:pPr>
              <a:lnSpc>
                <a:spcPct val="105000"/>
              </a:lnSpc>
              <a:spcBef>
                <a:spcPts val="2400"/>
              </a:spcBef>
            </a:pPr>
            <a:r>
              <a:rPr lang="en-US" sz="3600" b="1" dirty="0" smtClean="0"/>
              <a:t>On RE Congress Website:</a:t>
            </a:r>
          </a:p>
          <a:p>
            <a:pPr lvl="1">
              <a:lnSpc>
                <a:spcPct val="105000"/>
              </a:lnSpc>
              <a:spcBef>
                <a:spcPts val="600"/>
              </a:spcBef>
            </a:pPr>
            <a:r>
              <a:rPr lang="en-US" dirty="0"/>
              <a:t>http://</a:t>
            </a:r>
            <a:r>
              <a:rPr lang="en-US" b="1" dirty="0" smtClean="0"/>
              <a:t>www.recongress.org</a:t>
            </a:r>
            <a:r>
              <a:rPr lang="en-US" dirty="0" smtClean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86800" y="6477000"/>
            <a:ext cx="457200" cy="2444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B10FE797-BB78-4A89-AF21-B920ECDB0A2E}" type="slidenum">
              <a:rPr lang="en-US" sz="1400" smtClean="0"/>
              <a:pPr algn="ctr">
                <a:defRPr/>
              </a:pPr>
              <a:t>4</a:t>
            </a:fld>
            <a:endParaRPr lang="en-US" dirty="0"/>
          </a:p>
        </p:txBody>
      </p:sp>
      <p:pic>
        <p:nvPicPr>
          <p:cNvPr id="3074" name="Picture 2" descr="Image result for el greco st pau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3524" y="1295400"/>
            <a:ext cx="380047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03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05800" cy="1447800"/>
          </a:xfrm>
        </p:spPr>
        <p:txBody>
          <a:bodyPr/>
          <a:lstStyle/>
          <a:p>
            <a:pPr algn="ctr">
              <a:defRPr/>
            </a:pPr>
            <a:r>
              <a:rPr lang="en-US" sz="4400" b="1" dirty="0" smtClean="0"/>
              <a:t>Pilgrimages:  </a:t>
            </a:r>
            <a:r>
              <a:rPr lang="en-US" sz="4400" dirty="0" smtClean="0"/>
              <a:t>In the Footsteps of </a:t>
            </a:r>
            <a:br>
              <a:rPr lang="en-US" sz="4400" dirty="0" smtClean="0"/>
            </a:br>
            <a:r>
              <a:rPr lang="en-US" sz="4400" dirty="0" smtClean="0"/>
              <a:t>St. Paul in Turkey and Greece</a:t>
            </a:r>
            <a:endParaRPr lang="en-US" sz="4400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05800" cy="5105400"/>
          </a:xfrm>
        </p:spPr>
        <p:txBody>
          <a:bodyPr>
            <a:noAutofit/>
          </a:bodyPr>
          <a:lstStyle/>
          <a:p>
            <a:pPr marL="457200" indent="-342900">
              <a:spcBef>
                <a:spcPts val="1200"/>
              </a:spcBef>
            </a:pPr>
            <a:r>
              <a:rPr lang="en-US" altLang="en-US" sz="4000" b="1" dirty="0" smtClean="0"/>
              <a:t>May 2021: </a:t>
            </a:r>
            <a:br>
              <a:rPr lang="en-US" altLang="en-US" sz="4000" b="1" dirty="0" smtClean="0"/>
            </a:br>
            <a:r>
              <a:rPr lang="en-US" altLang="en-US" sz="4000" b="1" dirty="0" smtClean="0"/>
              <a:t>Pauline </a:t>
            </a:r>
            <a:r>
              <a:rPr lang="en-US" altLang="en-US" sz="4000" b="1" u="sng" dirty="0" smtClean="0"/>
              <a:t>Turkey</a:t>
            </a:r>
          </a:p>
          <a:p>
            <a:pPr marL="457200" indent="-342900">
              <a:spcBef>
                <a:spcPts val="1200"/>
              </a:spcBef>
            </a:pPr>
            <a:r>
              <a:rPr lang="en-US" altLang="en-US" sz="3400" b="0" dirty="0" smtClean="0"/>
              <a:t>May 2022: Holy Land</a:t>
            </a:r>
          </a:p>
          <a:p>
            <a:pPr marL="457200" indent="-342900">
              <a:spcBef>
                <a:spcPts val="1200"/>
              </a:spcBef>
            </a:pPr>
            <a:r>
              <a:rPr lang="en-US" altLang="en-US" sz="4000" b="1" dirty="0" smtClean="0"/>
              <a:t>May 2023: </a:t>
            </a:r>
            <a:br>
              <a:rPr lang="en-US" altLang="en-US" sz="4000" b="1" dirty="0" smtClean="0"/>
            </a:br>
            <a:r>
              <a:rPr lang="en-US" altLang="en-US" sz="4000" b="1" dirty="0" smtClean="0"/>
              <a:t>Pauline </a:t>
            </a:r>
            <a:r>
              <a:rPr lang="en-US" altLang="en-US" sz="4000" b="1" u="sng" dirty="0" smtClean="0"/>
              <a:t>Greece</a:t>
            </a:r>
          </a:p>
          <a:p>
            <a:pPr marL="457200" indent="-342900">
              <a:spcBef>
                <a:spcPts val="3000"/>
              </a:spcBef>
            </a:pPr>
            <a:r>
              <a:rPr lang="en-US" altLang="en-US" sz="3400" dirty="0" smtClean="0"/>
              <a:t>If interested, </a:t>
            </a:r>
            <a:r>
              <a:rPr lang="en-US" altLang="en-US" sz="3400" dirty="0"/>
              <a:t>Email </a:t>
            </a:r>
            <a:r>
              <a:rPr lang="en-US" altLang="en-US" sz="3400" dirty="0" smtClean="0"/>
              <a:t>me:  </a:t>
            </a:r>
            <a:br>
              <a:rPr lang="en-US" altLang="en-US" sz="3400" dirty="0" smtClean="0"/>
            </a:br>
            <a:r>
              <a:rPr lang="en-US" altLang="en-US" sz="3400" b="1" dirty="0" smtClean="0"/>
              <a:t>fjust@jesuits.org</a:t>
            </a:r>
            <a:endParaRPr lang="en-US" altLang="en-US" sz="3400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D91E6609-BB4F-4138-A424-C98DEEC1CD26}" type="slidenum">
              <a:rPr lang="en-US" altLang="en-US">
                <a:latin typeface="Arial" charset="0"/>
              </a:rPr>
              <a:pPr/>
              <a:t>5</a:t>
            </a:fld>
            <a:endParaRPr lang="en-US" altLang="en-US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115057"/>
              </p:ext>
            </p:extLst>
          </p:nvPr>
        </p:nvGraphicFramePr>
        <p:xfrm>
          <a:off x="4800600" y="1600201"/>
          <a:ext cx="4062472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Acrobat Document" r:id="rId3" imgW="5829256" imgH="7543800" progId="AcroExch.Document.7">
                  <p:embed/>
                </p:oleObj>
              </mc:Choice>
              <mc:Fallback>
                <p:oleObj name="Acrobat Document" r:id="rId3" imgW="5829256" imgH="75438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0600" y="1600201"/>
                        <a:ext cx="4062472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457200" y="1524000"/>
            <a:ext cx="784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4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63000" y="6324600"/>
            <a:ext cx="381000" cy="5334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AC9557D-FF10-4993-99AF-AD98DC6C7DAD}" type="slidenum">
              <a:rPr lang="en-US" altLang="en-US">
                <a:latin typeface="Arial" charset="0"/>
              </a:rPr>
              <a:pPr/>
              <a:t>6</a:t>
            </a:fld>
            <a:endParaRPr lang="en-US" altLang="en-US">
              <a:latin typeface="Arial" charset="0"/>
            </a:endParaRPr>
          </a:p>
        </p:txBody>
      </p:sp>
      <p:sp>
        <p:nvSpPr>
          <p:cNvPr id="4741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34400" cy="838200"/>
          </a:xfrm>
        </p:spPr>
        <p:txBody>
          <a:bodyPr/>
          <a:lstStyle/>
          <a:p>
            <a:pPr>
              <a:defRPr/>
            </a:pPr>
            <a:r>
              <a:rPr lang="en-US" altLang="en-US" sz="4200" i="1" dirty="0" smtClean="0"/>
              <a:t>Five Phases of Paul's </a:t>
            </a:r>
            <a:r>
              <a:rPr lang="en-US" altLang="en-US" sz="4200" i="1" dirty="0"/>
              <a:t>Life</a:t>
            </a:r>
            <a:r>
              <a:rPr lang="en-US" altLang="en-US" sz="4000" i="1" dirty="0"/>
              <a:t> </a:t>
            </a:r>
            <a:r>
              <a:rPr lang="en-US" altLang="en-US" sz="4000" i="1" dirty="0" smtClean="0"/>
              <a:t> </a:t>
            </a:r>
            <a:r>
              <a:rPr lang="en-US" altLang="en-US" sz="4000" dirty="0" smtClean="0"/>
              <a:t>(</a:t>
            </a:r>
            <a:r>
              <a:rPr lang="en-US" altLang="en-US" sz="4000" dirty="0"/>
              <a:t>HO </a:t>
            </a:r>
            <a:r>
              <a:rPr lang="en-US" altLang="en-US" sz="4000" dirty="0" smtClean="0"/>
              <a:t>2.12)</a:t>
            </a:r>
            <a:endParaRPr lang="en-US" altLang="en-US" sz="4200" dirty="0" smtClean="0"/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839200" cy="5867400"/>
          </a:xfrm>
        </p:spPr>
        <p:txBody>
          <a:bodyPr/>
          <a:lstStyle/>
          <a:p>
            <a:pPr marL="463550" indent="-463550" eaLnBrk="1" hangingPunct="1">
              <a:buFont typeface="Wingdings" pitchFamily="2" charset="2"/>
              <a:buNone/>
            </a:pPr>
            <a:r>
              <a:rPr lang="en-US" altLang="en-US" sz="3000" dirty="0" smtClean="0">
                <a:solidFill>
                  <a:srgbClr val="C00000"/>
                </a:solidFill>
              </a:rPr>
              <a:t>0) </a:t>
            </a:r>
            <a:r>
              <a:rPr lang="en-US" altLang="en-US" sz="3000" dirty="0" smtClean="0"/>
              <a:t>Pre-Christian Phase: </a:t>
            </a:r>
            <a:r>
              <a:rPr lang="en-US" altLang="en-US" sz="3000" b="0" u="sng" dirty="0" smtClean="0"/>
              <a:t>Tarsus</a:t>
            </a:r>
            <a:r>
              <a:rPr lang="en-US" altLang="en-US" sz="3000" b="0" dirty="0" smtClean="0"/>
              <a:t> &amp; </a:t>
            </a:r>
            <a:r>
              <a:rPr lang="en-US" altLang="en-US" sz="3000" b="0" u="sng" dirty="0" smtClean="0"/>
              <a:t>Jerusalem</a:t>
            </a:r>
            <a:r>
              <a:rPr lang="en-US" altLang="en-US" sz="3000" b="0" dirty="0" smtClean="0"/>
              <a:t> (ca. AD 10–35)</a:t>
            </a:r>
          </a:p>
          <a:p>
            <a:pPr marL="463550" indent="-463550" eaLnBrk="1" hangingPunct="1">
              <a:buFont typeface="Wingdings" pitchFamily="2" charset="2"/>
              <a:buNone/>
            </a:pPr>
            <a:r>
              <a:rPr lang="en-US" altLang="en-US" sz="3000" dirty="0" smtClean="0">
                <a:solidFill>
                  <a:srgbClr val="C00000"/>
                </a:solidFill>
              </a:rPr>
              <a:t>1) </a:t>
            </a:r>
            <a:r>
              <a:rPr lang="en-US" altLang="en-US" sz="3000" dirty="0" smtClean="0"/>
              <a:t>Paul’s New Christian Life: </a:t>
            </a:r>
            <a:br>
              <a:rPr lang="en-US" altLang="en-US" sz="3000" dirty="0" smtClean="0"/>
            </a:br>
            <a:r>
              <a:rPr lang="en-US" altLang="en-US" sz="3000" dirty="0" smtClean="0"/>
              <a:t>in the EAST:</a:t>
            </a:r>
            <a:r>
              <a:rPr lang="en-US" altLang="en-US" sz="3000" b="0" dirty="0" smtClean="0"/>
              <a:t> esp. </a:t>
            </a:r>
            <a:r>
              <a:rPr lang="en-US" altLang="en-US" sz="3000" b="0" u="sng" dirty="0" smtClean="0"/>
              <a:t>Damascus</a:t>
            </a:r>
            <a:r>
              <a:rPr lang="en-US" altLang="en-US" sz="3000" b="0" dirty="0" smtClean="0"/>
              <a:t> &amp; </a:t>
            </a:r>
            <a:r>
              <a:rPr lang="en-US" altLang="en-US" sz="3000" b="0" u="sng" dirty="0" smtClean="0"/>
              <a:t>Antioch</a:t>
            </a:r>
            <a:r>
              <a:rPr lang="en-US" altLang="en-US" sz="3000" b="0" dirty="0" smtClean="0"/>
              <a:t> (ca. AD 35–49)</a:t>
            </a:r>
          </a:p>
          <a:p>
            <a:pPr marL="463550" indent="-463550" eaLnBrk="1" hangingPunct="1">
              <a:buFont typeface="Wingdings" pitchFamily="2" charset="2"/>
              <a:buNone/>
            </a:pPr>
            <a:r>
              <a:rPr lang="en-US" altLang="en-US" sz="3000" dirty="0" smtClean="0">
                <a:solidFill>
                  <a:srgbClr val="C00000"/>
                </a:solidFill>
              </a:rPr>
              <a:t>2) </a:t>
            </a:r>
            <a:r>
              <a:rPr lang="en-US" altLang="en-US" sz="3000" dirty="0" smtClean="0"/>
              <a:t>Early Independent Missionary Phase: </a:t>
            </a:r>
            <a:br>
              <a:rPr lang="en-US" altLang="en-US" sz="3000" dirty="0" smtClean="0"/>
            </a:br>
            <a:r>
              <a:rPr lang="en-US" altLang="en-US" sz="3000" dirty="0" smtClean="0"/>
              <a:t>in MACEDONIA &amp; ACHAIA</a:t>
            </a:r>
            <a:r>
              <a:rPr lang="en-US" altLang="en-US" sz="3000" b="0" dirty="0" smtClean="0"/>
              <a:t>, esp. </a:t>
            </a:r>
            <a:r>
              <a:rPr lang="en-US" altLang="en-US" sz="3000" u="sng" dirty="0" smtClean="0"/>
              <a:t>Corinth</a:t>
            </a:r>
            <a:r>
              <a:rPr lang="en-US" altLang="en-US" sz="3000" b="0" dirty="0" smtClean="0"/>
              <a:t> (ca. AD 50–52) </a:t>
            </a:r>
          </a:p>
          <a:p>
            <a:pPr marL="463550" indent="-463550" eaLnBrk="1" hangingPunct="1">
              <a:buFont typeface="Wingdings" pitchFamily="2" charset="2"/>
              <a:buNone/>
            </a:pPr>
            <a:r>
              <a:rPr lang="en-US" altLang="en-US" sz="3000" dirty="0" smtClean="0">
                <a:solidFill>
                  <a:srgbClr val="C00000"/>
                </a:solidFill>
              </a:rPr>
              <a:t>3) </a:t>
            </a:r>
            <a:r>
              <a:rPr lang="en-US" altLang="en-US" sz="3000" dirty="0" smtClean="0"/>
              <a:t>Mature Missionary Leadership Phase: </a:t>
            </a:r>
            <a:br>
              <a:rPr lang="en-US" altLang="en-US" sz="3000" dirty="0" smtClean="0"/>
            </a:br>
            <a:r>
              <a:rPr lang="en-US" altLang="en-US" sz="3000" dirty="0" smtClean="0"/>
              <a:t>in ASIA (Minor)</a:t>
            </a:r>
            <a:r>
              <a:rPr lang="en-US" altLang="en-US" sz="3000" b="0" dirty="0" smtClean="0"/>
              <a:t>, esp. </a:t>
            </a:r>
            <a:r>
              <a:rPr lang="en-US" altLang="en-US" sz="3000" u="sng" dirty="0" smtClean="0"/>
              <a:t>Ephesus</a:t>
            </a:r>
            <a:r>
              <a:rPr lang="en-US" altLang="en-US" sz="3000" b="0" dirty="0" smtClean="0"/>
              <a:t> (ca. AD 53–57) </a:t>
            </a:r>
          </a:p>
          <a:p>
            <a:pPr marL="463550" indent="-463550" eaLnBrk="1" hangingPunct="1">
              <a:buFont typeface="Wingdings" pitchFamily="2" charset="2"/>
              <a:buNone/>
            </a:pPr>
            <a:r>
              <a:rPr lang="en-US" altLang="en-US" sz="3000" dirty="0" smtClean="0">
                <a:solidFill>
                  <a:srgbClr val="C00000"/>
                </a:solidFill>
              </a:rPr>
              <a:t>4) </a:t>
            </a:r>
            <a:r>
              <a:rPr lang="en-US" altLang="en-US" sz="3000" dirty="0" smtClean="0"/>
              <a:t>Final Missionary Travel Phase: </a:t>
            </a:r>
            <a:br>
              <a:rPr lang="en-US" altLang="en-US" sz="3000" dirty="0" smtClean="0"/>
            </a:br>
            <a:r>
              <a:rPr lang="en-US" altLang="en-US" sz="3000" dirty="0" smtClean="0"/>
              <a:t>plans to go further WEST </a:t>
            </a:r>
            <a:r>
              <a:rPr lang="en-US" altLang="en-US" sz="3000" b="0" dirty="0" smtClean="0"/>
              <a:t>(ca. AD 58–62/64)</a:t>
            </a:r>
          </a:p>
          <a:p>
            <a:pPr marL="463550" indent="-463550" eaLnBrk="1" hangingPunct="1">
              <a:buFont typeface="Wingdings" pitchFamily="2" charset="2"/>
              <a:buNone/>
            </a:pPr>
            <a:r>
              <a:rPr lang="en-US" altLang="en-US" sz="3000" dirty="0" smtClean="0">
                <a:solidFill>
                  <a:srgbClr val="C00000"/>
                </a:solidFill>
              </a:rPr>
              <a:t>X) </a:t>
            </a:r>
            <a:r>
              <a:rPr lang="en-US" altLang="en-US" sz="3000" dirty="0" smtClean="0"/>
              <a:t>After Paul’s Death</a:t>
            </a:r>
            <a:r>
              <a:rPr lang="en-US" altLang="en-US" sz="3000" b="0" dirty="0" smtClean="0"/>
              <a:t> (in </a:t>
            </a:r>
            <a:r>
              <a:rPr lang="en-US" altLang="en-US" sz="3000" b="0" u="sng" dirty="0" smtClean="0"/>
              <a:t>Rome</a:t>
            </a:r>
            <a:r>
              <a:rPr lang="en-US" altLang="en-US" sz="3000" b="0" dirty="0" smtClean="0"/>
              <a:t>)</a:t>
            </a:r>
            <a:r>
              <a:rPr lang="en-US" altLang="en-US" sz="3000" dirty="0" smtClean="0"/>
              <a:t>: his legacy continues </a:t>
            </a:r>
            <a:br>
              <a:rPr lang="en-US" altLang="en-US" sz="3000" dirty="0" smtClean="0"/>
            </a:br>
            <a:r>
              <a:rPr lang="en-US" altLang="en-US" sz="3000" b="0" dirty="0" smtClean="0"/>
              <a:t>(AD 60's - 90's and beyond)</a:t>
            </a:r>
          </a:p>
        </p:txBody>
      </p:sp>
    </p:spTree>
    <p:extLst>
      <p:ext uri="{BB962C8B-B14F-4D97-AF65-F5344CB8AC3E}">
        <p14:creationId xmlns:p14="http://schemas.microsoft.com/office/powerpoint/2010/main" val="24488106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4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4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4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1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34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400" b="0" i="1" dirty="0" smtClean="0"/>
              <a:t>Paul’s Pre-Christian Life</a:t>
            </a:r>
            <a:r>
              <a:rPr lang="en-US" altLang="en-US" sz="4400" b="0" i="1" dirty="0" smtClean="0">
                <a:latin typeface="Arial Narrow" panose="020B0606020202030204" pitchFamily="34" charset="0"/>
              </a:rPr>
              <a:t> </a:t>
            </a:r>
            <a:r>
              <a:rPr lang="en-US" altLang="en-US" sz="3200" b="0" dirty="0" smtClean="0">
                <a:latin typeface="Arial Narrow" panose="020B0606020202030204" pitchFamily="34" charset="0"/>
              </a:rPr>
              <a:t>(ca. AD 10–35)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839200" cy="5867400"/>
          </a:xfrm>
        </p:spPr>
        <p:txBody>
          <a:bodyPr>
            <a:normAutofit fontScale="92500" lnSpcReduction="10000"/>
          </a:bodyPr>
          <a:lstStyle/>
          <a:p>
            <a:pPr marL="346075" indent="-346075" eaLnBrk="1" hangingPunct="1">
              <a:spcBef>
                <a:spcPts val="1000"/>
              </a:spcBef>
              <a:buClr>
                <a:srgbClr val="C00000"/>
              </a:buClr>
              <a:buSzPct val="100000"/>
              <a:buFont typeface="Wingdings" pitchFamily="2" charset="2"/>
              <a:buAutoNum type="alphaUcPeriod"/>
            </a:pPr>
            <a:r>
              <a:rPr lang="en-US" altLang="en-US" sz="3000" b="0" dirty="0" smtClean="0"/>
              <a:t> </a:t>
            </a:r>
            <a:r>
              <a:rPr lang="en-US" altLang="en-US" sz="3000" i="1" dirty="0" smtClean="0"/>
              <a:t>Jew</a:t>
            </a:r>
            <a:r>
              <a:rPr lang="en-US" altLang="en-US" sz="3000" b="0" dirty="0" smtClean="0"/>
              <a:t>, born in </a:t>
            </a:r>
            <a:r>
              <a:rPr lang="en-US" altLang="en-US" sz="3000" b="0" i="1" dirty="0" smtClean="0"/>
              <a:t>Tarsus</a:t>
            </a:r>
            <a:r>
              <a:rPr lang="en-US" altLang="en-US" sz="3000" b="0" dirty="0" smtClean="0"/>
              <a:t>, capital of CILICIA </a:t>
            </a:r>
            <a:r>
              <a:rPr lang="en-US" altLang="en-US" sz="2400" b="0" dirty="0" smtClean="0"/>
              <a:t>(Acts 9:11,30; 11:25; 21:39)</a:t>
            </a:r>
            <a:r>
              <a:rPr lang="en-US" altLang="en-US" b="0" dirty="0" smtClean="0"/>
              <a:t>; </a:t>
            </a:r>
            <a:r>
              <a:rPr lang="en-US" altLang="en-US" sz="3000" b="0" dirty="0" smtClean="0"/>
              <a:t>possibly educated in </a:t>
            </a:r>
            <a:r>
              <a:rPr lang="en-US" altLang="en-US" sz="3000" b="0" i="1" dirty="0" smtClean="0"/>
              <a:t>Jerusalem</a:t>
            </a:r>
            <a:r>
              <a:rPr lang="en-US" altLang="en-US" b="0" dirty="0" smtClean="0"/>
              <a:t> </a:t>
            </a:r>
            <a:r>
              <a:rPr lang="en-US" altLang="en-US" sz="2400" b="0" dirty="0" smtClean="0"/>
              <a:t>(Acts 22:3)</a:t>
            </a:r>
            <a:r>
              <a:rPr lang="en-US" altLang="en-US" b="0" dirty="0" smtClean="0"/>
              <a:t>.</a:t>
            </a:r>
          </a:p>
          <a:p>
            <a:pPr marL="346075" indent="-346075" eaLnBrk="1" hangingPunct="1">
              <a:spcBef>
                <a:spcPts val="1000"/>
              </a:spcBef>
              <a:buClr>
                <a:srgbClr val="C00000"/>
              </a:buClr>
              <a:buSzPct val="100000"/>
              <a:buFont typeface="Wingdings" pitchFamily="2" charset="2"/>
              <a:buAutoNum type="alphaUcPeriod"/>
            </a:pPr>
            <a:r>
              <a:rPr lang="en-US" altLang="en-US" sz="3000" b="0" dirty="0" smtClean="0"/>
              <a:t> </a:t>
            </a:r>
            <a:r>
              <a:rPr lang="en-US" altLang="en-US" sz="3000" i="1" dirty="0" smtClean="0"/>
              <a:t>Hebrew</a:t>
            </a:r>
            <a:r>
              <a:rPr lang="en-US" altLang="en-US" sz="3000" b="0" dirty="0" smtClean="0"/>
              <a:t>, born of Hebrew parents </a:t>
            </a:r>
            <a:r>
              <a:rPr lang="en-US" altLang="en-US" sz="2400" b="0" dirty="0" smtClean="0"/>
              <a:t>(Phil 3:5; 2 </a:t>
            </a:r>
            <a:r>
              <a:rPr lang="en-US" altLang="en-US" sz="2400" b="0" dirty="0" err="1" smtClean="0"/>
              <a:t>Cor</a:t>
            </a:r>
            <a:r>
              <a:rPr lang="en-US" altLang="en-US" sz="2400" b="0" dirty="0" smtClean="0"/>
              <a:t> 11:22)</a:t>
            </a:r>
            <a:r>
              <a:rPr lang="en-US" altLang="en-US" b="0" dirty="0" smtClean="0"/>
              <a:t>; </a:t>
            </a:r>
            <a:br>
              <a:rPr lang="en-US" altLang="en-US" b="0" dirty="0" smtClean="0"/>
            </a:br>
            <a:r>
              <a:rPr lang="en-US" altLang="en-US" sz="3000" b="0" dirty="0" smtClean="0"/>
              <a:t>probably also a </a:t>
            </a:r>
            <a:r>
              <a:rPr lang="en-US" altLang="en-US" sz="3000" i="1" dirty="0" smtClean="0"/>
              <a:t>Roman</a:t>
            </a:r>
            <a:r>
              <a:rPr lang="en-US" altLang="en-US" sz="3000" b="0" i="1" dirty="0" smtClean="0"/>
              <a:t> citizen </a:t>
            </a:r>
            <a:r>
              <a:rPr lang="en-US" altLang="en-US" sz="2400" b="0" dirty="0" smtClean="0"/>
              <a:t>(Acts 22:25-29; 23:27).</a:t>
            </a:r>
          </a:p>
          <a:p>
            <a:pPr marL="346075" indent="-346075" eaLnBrk="1" hangingPunct="1">
              <a:spcBef>
                <a:spcPts val="1000"/>
              </a:spcBef>
              <a:buClr>
                <a:srgbClr val="C00000"/>
              </a:buClr>
              <a:buSzPct val="100000"/>
              <a:buFont typeface="Wingdings" pitchFamily="2" charset="2"/>
              <a:buAutoNum type="alphaUcPeriod"/>
            </a:pPr>
            <a:r>
              <a:rPr lang="en-US" altLang="en-US" sz="3000" b="0" dirty="0" smtClean="0"/>
              <a:t> </a:t>
            </a:r>
            <a:r>
              <a:rPr lang="en-US" altLang="en-US" sz="3000" i="1" dirty="0" smtClean="0"/>
              <a:t>Bi-lingual</a:t>
            </a:r>
            <a:r>
              <a:rPr lang="en-US" altLang="en-US" sz="3000" b="0" dirty="0" smtClean="0"/>
              <a:t> (Hebrew/Aramaic &amp; Greek) and </a:t>
            </a:r>
            <a:r>
              <a:rPr lang="en-US" altLang="en-US" sz="3000" i="1" dirty="0" smtClean="0"/>
              <a:t>bi-cultural</a:t>
            </a:r>
            <a:r>
              <a:rPr lang="en-US" altLang="en-US" sz="3000" b="0" dirty="0" smtClean="0"/>
              <a:t> </a:t>
            </a:r>
            <a:br>
              <a:rPr lang="en-US" altLang="en-US" sz="3000" b="0" dirty="0" smtClean="0"/>
            </a:br>
            <a:r>
              <a:rPr lang="en-US" altLang="en-US" sz="3000" b="0" dirty="0" smtClean="0"/>
              <a:t>(Jewish &amp; Hellenistic/Greek);</a:t>
            </a:r>
            <a:r>
              <a:rPr lang="en-US" altLang="en-US" sz="2600" b="0" dirty="0" smtClean="0"/>
              <a:t> so he’s an ideal “transition figure” </a:t>
            </a:r>
            <a:br>
              <a:rPr lang="en-US" altLang="en-US" sz="2600" b="0" dirty="0" smtClean="0"/>
            </a:br>
            <a:r>
              <a:rPr lang="en-US" altLang="en-US" sz="2600" b="0" dirty="0" smtClean="0"/>
              <a:t>for the spread of Christianity from Palestine to rest of the empire.</a:t>
            </a:r>
            <a:endParaRPr lang="en-US" altLang="en-US" b="0" dirty="0" smtClean="0"/>
          </a:p>
          <a:p>
            <a:pPr marL="346075" indent="-346075" eaLnBrk="1" hangingPunct="1">
              <a:spcBef>
                <a:spcPts val="1000"/>
              </a:spcBef>
              <a:buClr>
                <a:srgbClr val="C00000"/>
              </a:buClr>
              <a:buSzPct val="100000"/>
              <a:buFont typeface="Wingdings" pitchFamily="2" charset="2"/>
              <a:buAutoNum type="alphaUcPeriod"/>
            </a:pPr>
            <a:r>
              <a:rPr lang="en-US" altLang="en-US" sz="3000" b="0" dirty="0" smtClean="0"/>
              <a:t> First named “</a:t>
            </a:r>
            <a:r>
              <a:rPr lang="en-US" altLang="en-US" sz="3000" dirty="0" smtClean="0"/>
              <a:t>Saul</a:t>
            </a:r>
            <a:r>
              <a:rPr lang="en-US" altLang="en-US" sz="3000" b="0" dirty="0" smtClean="0"/>
              <a:t>” </a:t>
            </a:r>
            <a:r>
              <a:rPr lang="en-US" altLang="en-US" sz="2400" b="0" dirty="0" smtClean="0"/>
              <a:t>(Acts 7:58–13:9; 22:7; 26:14; cf. Rom 11:1)</a:t>
            </a:r>
            <a:r>
              <a:rPr lang="en-US" altLang="en-US" b="0" dirty="0" smtClean="0"/>
              <a:t>; </a:t>
            </a:r>
            <a:br>
              <a:rPr lang="en-US" altLang="en-US" b="0" dirty="0" smtClean="0"/>
            </a:br>
            <a:r>
              <a:rPr lang="en-US" altLang="en-US" sz="3000" b="0" dirty="0" smtClean="0"/>
              <a:t>later changed to “</a:t>
            </a:r>
            <a:r>
              <a:rPr lang="en-US" altLang="en-US" sz="3000" dirty="0" smtClean="0"/>
              <a:t>Paul</a:t>
            </a:r>
            <a:r>
              <a:rPr lang="en-US" altLang="en-US" sz="3000" b="0" dirty="0" smtClean="0"/>
              <a:t>” </a:t>
            </a:r>
            <a:r>
              <a:rPr lang="en-US" altLang="en-US" sz="2400" b="0" dirty="0" smtClean="0"/>
              <a:t>(see Acts 13:9ff and all his Epistles).</a:t>
            </a:r>
          </a:p>
          <a:p>
            <a:pPr marL="346075" indent="-346075" eaLnBrk="1" hangingPunct="1">
              <a:spcBef>
                <a:spcPts val="1000"/>
              </a:spcBef>
              <a:buClr>
                <a:srgbClr val="C00000"/>
              </a:buClr>
              <a:buSzPct val="100000"/>
              <a:buFont typeface="Wingdings" pitchFamily="2" charset="2"/>
              <a:buAutoNum type="alphaUcPeriod"/>
            </a:pPr>
            <a:r>
              <a:rPr lang="en-US" altLang="en-US" sz="3000" b="0" dirty="0" smtClean="0"/>
              <a:t> </a:t>
            </a:r>
            <a:r>
              <a:rPr lang="en-US" altLang="en-US" sz="3000" i="1" dirty="0" smtClean="0"/>
              <a:t>Pharisee</a:t>
            </a:r>
            <a:r>
              <a:rPr lang="en-US" altLang="en-US" sz="3000" b="0" dirty="0" smtClean="0"/>
              <a:t>, very </a:t>
            </a:r>
            <a:r>
              <a:rPr lang="en-US" altLang="en-US" sz="3000" b="0" i="1" dirty="0" smtClean="0"/>
              <a:t>zealous</a:t>
            </a:r>
            <a:r>
              <a:rPr lang="en-US" altLang="en-US" sz="3000" b="0" dirty="0" smtClean="0"/>
              <a:t> for Torah/Law &amp; Jewish traditions </a:t>
            </a:r>
            <a:br>
              <a:rPr lang="en-US" altLang="en-US" sz="3000" b="0" dirty="0" smtClean="0"/>
            </a:br>
            <a:r>
              <a:rPr lang="en-US" altLang="en-US" sz="2400" b="0" dirty="0" smtClean="0"/>
              <a:t>(Phil 3:5; Acts 23:6-9; 26:5).</a:t>
            </a:r>
          </a:p>
          <a:p>
            <a:pPr marL="346075" indent="-346075" eaLnBrk="1" hangingPunct="1">
              <a:spcBef>
                <a:spcPts val="1000"/>
              </a:spcBef>
              <a:buClr>
                <a:srgbClr val="C00000"/>
              </a:buClr>
              <a:buSzPct val="100000"/>
              <a:buFont typeface="Wingdings" pitchFamily="2" charset="2"/>
              <a:buAutoNum type="alphaUcPeriod"/>
            </a:pPr>
            <a:r>
              <a:rPr lang="en-US" altLang="en-US" sz="3000" b="0" dirty="0" smtClean="0"/>
              <a:t> </a:t>
            </a:r>
            <a:r>
              <a:rPr lang="en-US" altLang="en-US" sz="3500" i="1" dirty="0" smtClean="0"/>
              <a:t>Persecuted</a:t>
            </a:r>
            <a:r>
              <a:rPr lang="en-US" altLang="en-US" sz="3500" b="0" dirty="0" smtClean="0"/>
              <a:t> followers of Jesus </a:t>
            </a:r>
            <a:r>
              <a:rPr lang="en-US" altLang="en-US" sz="3000" b="0" dirty="0" smtClean="0"/>
              <a:t>– </a:t>
            </a:r>
            <a:r>
              <a:rPr lang="en-US" altLang="en-US" sz="3500" dirty="0" smtClean="0">
                <a:solidFill>
                  <a:srgbClr val="C00000"/>
                </a:solidFill>
              </a:rPr>
              <a:t>BUT WHY?</a:t>
            </a:r>
            <a:r>
              <a:rPr lang="en-US" altLang="en-US" sz="3000" b="0" dirty="0" smtClean="0"/>
              <a:t/>
            </a:r>
            <a:br>
              <a:rPr lang="en-US" altLang="en-US" sz="3000" b="0" dirty="0" smtClean="0"/>
            </a:br>
            <a:r>
              <a:rPr lang="en-US" altLang="en-US" sz="2400" b="0" dirty="0" smtClean="0"/>
              <a:t>(Gal 1:13-14; Phil 3:5-6; 1 </a:t>
            </a:r>
            <a:r>
              <a:rPr lang="en-US" altLang="en-US" sz="2400" b="0" dirty="0" err="1" smtClean="0"/>
              <a:t>Cor</a:t>
            </a:r>
            <a:r>
              <a:rPr lang="en-US" altLang="en-US" sz="2400" b="0" dirty="0" smtClean="0"/>
              <a:t> 15:9; Acts 7:58; 8:1; 9:1-2; 22:3-5; 26:4-12).</a:t>
            </a:r>
          </a:p>
        </p:txBody>
      </p:sp>
    </p:spTree>
    <p:extLst>
      <p:ext uri="{BB962C8B-B14F-4D97-AF65-F5344CB8AC3E}">
        <p14:creationId xmlns:p14="http://schemas.microsoft.com/office/powerpoint/2010/main" val="382105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1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1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600200"/>
          </a:xfrm>
        </p:spPr>
        <p:txBody>
          <a:bodyPr/>
          <a:lstStyle/>
          <a:p>
            <a:r>
              <a:rPr lang="en-US" dirty="0"/>
              <a:t>Foundational Commands of the Hebrew-Christian </a:t>
            </a:r>
            <a:r>
              <a:rPr lang="en-US" dirty="0" smtClean="0"/>
              <a:t>Bible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5029200"/>
          </a:xfrm>
        </p:spPr>
        <p:txBody>
          <a:bodyPr>
            <a:normAutofit/>
          </a:bodyPr>
          <a:lstStyle/>
          <a:p>
            <a:pPr marL="461963" lvl="0" indent="-461963">
              <a:spcBef>
                <a:spcPts val="1800"/>
              </a:spcBef>
              <a:buNone/>
            </a:pPr>
            <a:r>
              <a:rPr lang="en-US" sz="4000" dirty="0" err="1" smtClean="0">
                <a:solidFill>
                  <a:srgbClr val="C00000"/>
                </a:solidFill>
              </a:rPr>
              <a:t>Deut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>
                <a:solidFill>
                  <a:srgbClr val="C00000"/>
                </a:solidFill>
              </a:rPr>
              <a:t>6:4</a:t>
            </a:r>
            <a:r>
              <a:rPr lang="en-US" sz="4000" dirty="0"/>
              <a:t> –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“</a:t>
            </a:r>
            <a:r>
              <a:rPr lang="en-US" sz="4000" dirty="0"/>
              <a:t>Hear, O Israel!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i="1" dirty="0" smtClean="0"/>
              <a:t>The </a:t>
            </a:r>
            <a:r>
              <a:rPr lang="en-US" sz="4000" i="1" dirty="0"/>
              <a:t>LORD is our God, </a:t>
            </a:r>
            <a:r>
              <a:rPr lang="en-US" sz="4000" i="1" dirty="0" smtClean="0"/>
              <a:t/>
            </a:r>
            <a:br>
              <a:rPr lang="en-US" sz="4000" i="1" dirty="0" smtClean="0"/>
            </a:br>
            <a:r>
              <a:rPr lang="en-US" sz="4000" i="1" dirty="0" smtClean="0"/>
              <a:t>the </a:t>
            </a:r>
            <a:r>
              <a:rPr lang="en-US" sz="4000" i="1" dirty="0"/>
              <a:t>LORD alone</a:t>
            </a:r>
            <a:r>
              <a:rPr lang="en-US" sz="4000" dirty="0"/>
              <a:t>!” </a:t>
            </a:r>
          </a:p>
          <a:p>
            <a:pPr lvl="1">
              <a:spcBef>
                <a:spcPts val="1800"/>
              </a:spcBef>
            </a:pPr>
            <a:r>
              <a:rPr lang="en-US" sz="3400" dirty="0"/>
              <a:t>“</a:t>
            </a:r>
            <a:r>
              <a:rPr lang="en-US" sz="3400" i="1" dirty="0"/>
              <a:t>You shall not have other gods beside me</a:t>
            </a:r>
            <a:r>
              <a:rPr lang="en-US" sz="3400" dirty="0"/>
              <a:t>.” </a:t>
            </a:r>
            <a:r>
              <a:rPr lang="en-US" sz="3400" dirty="0" smtClean="0"/>
              <a:t/>
            </a:r>
            <a:br>
              <a:rPr lang="en-US" sz="3400" dirty="0" smtClean="0"/>
            </a:br>
            <a:r>
              <a:rPr lang="en-US" sz="3200" dirty="0" smtClean="0"/>
              <a:t>(Decalogue: </a:t>
            </a:r>
            <a:r>
              <a:rPr lang="en-US" sz="3200" dirty="0" err="1" smtClean="0"/>
              <a:t>Exod</a:t>
            </a:r>
            <a:r>
              <a:rPr lang="en-US" sz="3200" dirty="0" smtClean="0"/>
              <a:t> </a:t>
            </a:r>
            <a:r>
              <a:rPr lang="en-US" sz="3200" dirty="0"/>
              <a:t>20:3; also </a:t>
            </a:r>
            <a:r>
              <a:rPr lang="en-US" sz="3200" dirty="0" err="1"/>
              <a:t>Deut</a:t>
            </a:r>
            <a:r>
              <a:rPr lang="en-US" sz="3200" dirty="0"/>
              <a:t> 5:7)</a:t>
            </a:r>
          </a:p>
          <a:p>
            <a:pPr lvl="1">
              <a:spcBef>
                <a:spcPts val="1800"/>
              </a:spcBef>
            </a:pPr>
            <a:r>
              <a:rPr lang="en-US" sz="3400" dirty="0"/>
              <a:t>Penalty for </a:t>
            </a:r>
            <a:r>
              <a:rPr lang="en-US" sz="3400" i="1" dirty="0"/>
              <a:t>idolatry</a:t>
            </a:r>
            <a:r>
              <a:rPr lang="en-US" sz="3400" dirty="0"/>
              <a:t> </a:t>
            </a:r>
            <a:r>
              <a:rPr lang="en-US" sz="3400" dirty="0" smtClean="0"/>
              <a:t>(</a:t>
            </a:r>
            <a:r>
              <a:rPr lang="en-US" sz="3400" dirty="0"/>
              <a:t>worshipping other gods) </a:t>
            </a:r>
            <a:r>
              <a:rPr lang="en-US" sz="3400" dirty="0" smtClean="0"/>
              <a:t/>
            </a:r>
            <a:br>
              <a:rPr lang="en-US" sz="3400" dirty="0" smtClean="0"/>
            </a:br>
            <a:r>
              <a:rPr lang="en-US" sz="3400" dirty="0" smtClean="0"/>
              <a:t>is </a:t>
            </a:r>
            <a:r>
              <a:rPr lang="en-US" sz="3400" dirty="0"/>
              <a:t>being </a:t>
            </a:r>
            <a:r>
              <a:rPr lang="en-US" sz="3400" i="1" dirty="0"/>
              <a:t>stoned to death</a:t>
            </a:r>
            <a:r>
              <a:rPr lang="en-US" sz="3200" dirty="0"/>
              <a:t> </a:t>
            </a:r>
            <a:r>
              <a:rPr lang="en-US" sz="3200" dirty="0" smtClean="0"/>
              <a:t>(</a:t>
            </a:r>
            <a:r>
              <a:rPr lang="en-US" sz="3200" dirty="0"/>
              <a:t>Lev 17:2-7</a:t>
            </a:r>
            <a:r>
              <a:rPr lang="en-US" sz="3200" dirty="0" smtClean="0"/>
              <a:t>)</a:t>
            </a:r>
            <a:endParaRPr lang="en-US" sz="3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000" y="2133600"/>
            <a:ext cx="36830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1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90600"/>
          </a:xfrm>
        </p:spPr>
        <p:txBody>
          <a:bodyPr/>
          <a:lstStyle/>
          <a:p>
            <a:r>
              <a:rPr lang="en-US" sz="4400" dirty="0" smtClean="0"/>
              <a:t>Another Core of Biblical Judaism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763000" cy="5410200"/>
          </a:xfrm>
        </p:spPr>
        <p:txBody>
          <a:bodyPr>
            <a:normAutofit/>
          </a:bodyPr>
          <a:lstStyle/>
          <a:p>
            <a:pPr marL="461963" lvl="0" indent="-461963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Leviticus </a:t>
            </a:r>
            <a:r>
              <a:rPr lang="en-US" sz="3600" dirty="0">
                <a:solidFill>
                  <a:srgbClr val="C00000"/>
                </a:solidFill>
              </a:rPr>
              <a:t>19:2b </a:t>
            </a:r>
            <a:r>
              <a:rPr lang="en-US" sz="3600" dirty="0"/>
              <a:t>– “You shall </a:t>
            </a:r>
            <a:r>
              <a:rPr lang="en-US" sz="3600" i="1" dirty="0"/>
              <a:t>be </a:t>
            </a:r>
            <a:r>
              <a:rPr lang="en-US" sz="3600" i="1" u="sng" dirty="0"/>
              <a:t>holy</a:t>
            </a:r>
            <a:r>
              <a:rPr lang="en-US" sz="3600" dirty="0"/>
              <a:t>,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for </a:t>
            </a:r>
            <a:r>
              <a:rPr lang="en-US" sz="3600" dirty="0"/>
              <a:t>I the LORD your God am </a:t>
            </a:r>
            <a:r>
              <a:rPr lang="en-US" sz="3600" i="1" dirty="0"/>
              <a:t>holy</a:t>
            </a:r>
            <a:r>
              <a:rPr lang="en-US" sz="3600" dirty="0" smtClean="0"/>
              <a:t>.”</a:t>
            </a:r>
            <a:endParaRPr lang="en-US" sz="3600" dirty="0"/>
          </a:p>
          <a:p>
            <a:pPr marL="514350" lvl="1" indent="-295275"/>
            <a:r>
              <a:rPr lang="en-US" sz="3200" dirty="0"/>
              <a:t>First Reading: 7</a:t>
            </a:r>
            <a:r>
              <a:rPr lang="en-US" sz="3200" baseline="30000" dirty="0"/>
              <a:t>th</a:t>
            </a:r>
            <a:r>
              <a:rPr lang="en-US" sz="3200" dirty="0"/>
              <a:t> Sunday of Ord. Time (</a:t>
            </a:r>
            <a:r>
              <a:rPr lang="en-US" sz="3200" i="1" dirty="0"/>
              <a:t>this Sun!</a:t>
            </a:r>
            <a:r>
              <a:rPr lang="en-US" sz="3200" dirty="0"/>
              <a:t>)</a:t>
            </a:r>
          </a:p>
          <a:p>
            <a:pPr marL="514350" lvl="1" indent="-295275"/>
            <a:r>
              <a:rPr lang="en-US" sz="3200" dirty="0" smtClean="0"/>
              <a:t>God speaking thru Moses to all the Israelites</a:t>
            </a:r>
          </a:p>
          <a:p>
            <a:pPr marL="514350" lvl="1" indent="-295275"/>
            <a:r>
              <a:rPr lang="en-US" sz="3200" dirty="0" smtClean="0"/>
              <a:t>Repeated in </a:t>
            </a:r>
            <a:r>
              <a:rPr lang="en-US" sz="3200" b="1" dirty="0" smtClean="0"/>
              <a:t>Lev </a:t>
            </a:r>
            <a:r>
              <a:rPr lang="en-US" sz="3200" dirty="0"/>
              <a:t>11:44-45; </a:t>
            </a:r>
            <a:r>
              <a:rPr lang="en-US" sz="3200" dirty="0" smtClean="0"/>
              <a:t> 20:26</a:t>
            </a:r>
            <a:r>
              <a:rPr lang="en-US" sz="3200" dirty="0"/>
              <a:t>; </a:t>
            </a:r>
            <a:r>
              <a:rPr lang="en-US" sz="3200" dirty="0" smtClean="0"/>
              <a:t> 21:28.</a:t>
            </a:r>
            <a:endParaRPr lang="en-US" sz="3000" dirty="0" smtClean="0"/>
          </a:p>
          <a:p>
            <a:pPr marL="514350" lvl="1" indent="-295275"/>
            <a:r>
              <a:rPr lang="en-US" sz="3000" dirty="0" smtClean="0"/>
              <a:t>Cited in </a:t>
            </a:r>
            <a:r>
              <a:rPr lang="en-US" sz="3000" b="1" dirty="0"/>
              <a:t>1 Peter 1:16</a:t>
            </a:r>
            <a:r>
              <a:rPr lang="en-US" sz="3000" dirty="0"/>
              <a:t> </a:t>
            </a:r>
            <a:r>
              <a:rPr lang="en-US" sz="3000" dirty="0" smtClean="0"/>
              <a:t>– “You </a:t>
            </a:r>
            <a:r>
              <a:rPr lang="en-US" sz="3000" dirty="0"/>
              <a:t>shall </a:t>
            </a:r>
            <a:r>
              <a:rPr lang="en-US" sz="3000" b="1" i="1" dirty="0"/>
              <a:t>be holy</a:t>
            </a:r>
            <a:r>
              <a:rPr lang="en-US" sz="3000" dirty="0"/>
              <a:t>, for I am </a:t>
            </a:r>
            <a:r>
              <a:rPr lang="en-US" sz="3000" b="1" i="1" dirty="0"/>
              <a:t>holy</a:t>
            </a:r>
            <a:r>
              <a:rPr lang="en-US" sz="3000" dirty="0" smtClean="0"/>
              <a:t>.”</a:t>
            </a:r>
          </a:p>
          <a:p>
            <a:pPr marL="514350" lvl="1" indent="-295275"/>
            <a:r>
              <a:rPr lang="en-US" sz="3000" dirty="0" smtClean="0"/>
              <a:t>Expanded in </a:t>
            </a:r>
            <a:r>
              <a:rPr lang="en-US" sz="3000" b="1" dirty="0" smtClean="0"/>
              <a:t>1 Peter 2:9</a:t>
            </a:r>
            <a:r>
              <a:rPr lang="en-US" sz="3000" dirty="0" smtClean="0"/>
              <a:t> – “You </a:t>
            </a:r>
            <a:r>
              <a:rPr lang="en-US" sz="3000" dirty="0"/>
              <a:t>are </a:t>
            </a:r>
            <a:r>
              <a:rPr lang="en-US" sz="3000" dirty="0" smtClean="0"/>
              <a:t>a </a:t>
            </a:r>
            <a:r>
              <a:rPr lang="en-US" sz="3000" dirty="0"/>
              <a:t>chosen race, 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/>
              <a:t>a </a:t>
            </a:r>
            <a:r>
              <a:rPr lang="en-US" sz="3000" dirty="0"/>
              <a:t>royal priesthood, </a:t>
            </a:r>
            <a:r>
              <a:rPr lang="en-US" sz="3000" b="1" i="1" dirty="0"/>
              <a:t>a holy nation</a:t>
            </a:r>
            <a:r>
              <a:rPr lang="en-US" sz="3000" dirty="0"/>
              <a:t>, a people of his </a:t>
            </a:r>
            <a:r>
              <a:rPr lang="en-US" sz="3000" dirty="0" smtClean="0"/>
              <a:t>own…”</a:t>
            </a:r>
          </a:p>
        </p:txBody>
      </p:sp>
    </p:spTree>
    <p:extLst>
      <p:ext uri="{BB962C8B-B14F-4D97-AF65-F5344CB8AC3E}">
        <p14:creationId xmlns:p14="http://schemas.microsoft.com/office/powerpoint/2010/main" val="225601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600200"/>
          </a:xfrm>
        </p:spPr>
        <p:txBody>
          <a:bodyPr/>
          <a:lstStyle/>
          <a:p>
            <a:r>
              <a:rPr lang="en-US" dirty="0"/>
              <a:t>Foundational </a:t>
            </a:r>
            <a:r>
              <a:rPr lang="en-US" dirty="0" smtClean="0"/>
              <a:t>Core </a:t>
            </a:r>
            <a:r>
              <a:rPr lang="en-US" dirty="0"/>
              <a:t>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Judaism and Christianity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763000" cy="5029200"/>
          </a:xfrm>
        </p:spPr>
        <p:txBody>
          <a:bodyPr>
            <a:normAutofit/>
          </a:bodyPr>
          <a:lstStyle/>
          <a:p>
            <a:pPr marL="461963" lvl="0" indent="-461963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Lev </a:t>
            </a:r>
            <a:r>
              <a:rPr lang="en-US" sz="3600" dirty="0">
                <a:solidFill>
                  <a:srgbClr val="C00000"/>
                </a:solidFill>
              </a:rPr>
              <a:t>19:2b </a:t>
            </a:r>
            <a:r>
              <a:rPr lang="en-US" sz="3600" dirty="0"/>
              <a:t>– </a:t>
            </a:r>
            <a:r>
              <a:rPr lang="en-US" sz="3600" b="0" dirty="0"/>
              <a:t>“You shall </a:t>
            </a:r>
            <a:r>
              <a:rPr lang="en-US" sz="3600" b="0" i="1" dirty="0"/>
              <a:t>be </a:t>
            </a:r>
            <a:r>
              <a:rPr lang="en-US" sz="3600" i="1" u="sng" dirty="0"/>
              <a:t>holy</a:t>
            </a:r>
            <a:r>
              <a:rPr lang="en-US" sz="3600" b="0" dirty="0"/>
              <a:t>, </a:t>
            </a:r>
            <a:r>
              <a:rPr lang="en-US" sz="3600" b="0" dirty="0" smtClean="0"/>
              <a:t/>
            </a:r>
            <a:br>
              <a:rPr lang="en-US" sz="3600" b="0" dirty="0" smtClean="0"/>
            </a:br>
            <a:r>
              <a:rPr lang="en-US" sz="3600" b="0" dirty="0" smtClean="0"/>
              <a:t>for </a:t>
            </a:r>
            <a:r>
              <a:rPr lang="en-US" sz="3600" b="0" dirty="0"/>
              <a:t>I the LORD your God am </a:t>
            </a:r>
            <a:r>
              <a:rPr lang="en-US" sz="3600" b="0" i="1" dirty="0"/>
              <a:t>holy</a:t>
            </a:r>
            <a:r>
              <a:rPr lang="en-US" sz="3600" b="0" dirty="0" smtClean="0"/>
              <a:t>.”</a:t>
            </a:r>
          </a:p>
          <a:p>
            <a:pPr marL="461963" lvl="0" indent="-461963">
              <a:buNone/>
            </a:pPr>
            <a:r>
              <a:rPr lang="en-US" sz="3600" dirty="0" smtClean="0"/>
              <a:t>Variations by Jesus:</a:t>
            </a:r>
            <a:endParaRPr lang="en-US" sz="3600" dirty="0"/>
          </a:p>
          <a:p>
            <a:pPr marL="746125" indent="-400050"/>
            <a:r>
              <a:rPr lang="en-US" dirty="0" smtClean="0">
                <a:solidFill>
                  <a:srgbClr val="C00000"/>
                </a:solidFill>
              </a:rPr>
              <a:t>Matt 5:48</a:t>
            </a:r>
            <a:r>
              <a:rPr lang="en-US" sz="3600" dirty="0" smtClean="0"/>
              <a:t> – </a:t>
            </a:r>
            <a:r>
              <a:rPr lang="en-US" sz="3400" b="0" dirty="0" smtClean="0"/>
              <a:t>“</a:t>
            </a:r>
            <a:r>
              <a:rPr lang="en-US" sz="3400" b="0" i="1" dirty="0" smtClean="0"/>
              <a:t>Be </a:t>
            </a:r>
            <a:r>
              <a:rPr lang="en-US" sz="3400" i="1" u="sng" dirty="0"/>
              <a:t>perfect</a:t>
            </a:r>
            <a:r>
              <a:rPr lang="en-US" sz="3400" b="0" dirty="0"/>
              <a:t>, therefore, </a:t>
            </a:r>
            <a:r>
              <a:rPr lang="en-US" sz="3400" b="0" dirty="0" smtClean="0"/>
              <a:t/>
            </a:r>
            <a:br>
              <a:rPr lang="en-US" sz="3400" b="0" dirty="0" smtClean="0"/>
            </a:br>
            <a:r>
              <a:rPr lang="en-US" sz="3400" b="0" dirty="0" smtClean="0"/>
              <a:t>as </a:t>
            </a:r>
            <a:r>
              <a:rPr lang="en-US" sz="3400" b="0" dirty="0"/>
              <a:t>your heavenly Father is </a:t>
            </a:r>
            <a:r>
              <a:rPr lang="en-US" sz="3400" b="0" i="1" dirty="0"/>
              <a:t>perfect</a:t>
            </a:r>
            <a:r>
              <a:rPr lang="en-US" sz="3400" b="0" dirty="0" smtClean="0"/>
              <a:t>.”</a:t>
            </a:r>
            <a:endParaRPr lang="en-US" sz="3400" b="0" dirty="0"/>
          </a:p>
          <a:p>
            <a:pPr marL="746125" indent="-400050"/>
            <a:r>
              <a:rPr lang="en-US" dirty="0">
                <a:solidFill>
                  <a:srgbClr val="C00000"/>
                </a:solidFill>
              </a:rPr>
              <a:t>Luke </a:t>
            </a:r>
            <a:r>
              <a:rPr lang="en-US" dirty="0" smtClean="0">
                <a:solidFill>
                  <a:srgbClr val="C00000"/>
                </a:solidFill>
              </a:rPr>
              <a:t>6:36</a:t>
            </a:r>
            <a:r>
              <a:rPr lang="en-US" sz="3600" dirty="0" smtClean="0"/>
              <a:t> – </a:t>
            </a:r>
            <a:r>
              <a:rPr lang="en-US" sz="3400" b="0" dirty="0" smtClean="0"/>
              <a:t>“</a:t>
            </a:r>
            <a:r>
              <a:rPr lang="en-US" sz="3400" b="0" i="1" dirty="0" smtClean="0"/>
              <a:t>Be </a:t>
            </a:r>
            <a:r>
              <a:rPr lang="en-US" sz="3400" i="1" u="sng" dirty="0"/>
              <a:t>merciful</a:t>
            </a:r>
            <a:r>
              <a:rPr lang="en-US" sz="3400" b="0" dirty="0"/>
              <a:t>, </a:t>
            </a:r>
            <a:r>
              <a:rPr lang="en-US" sz="3400" b="0" dirty="0" smtClean="0"/>
              <a:t/>
            </a:r>
            <a:br>
              <a:rPr lang="en-US" sz="3400" b="0" dirty="0" smtClean="0"/>
            </a:br>
            <a:r>
              <a:rPr lang="en-US" sz="3400" b="0" dirty="0" smtClean="0"/>
              <a:t>just </a:t>
            </a:r>
            <a:r>
              <a:rPr lang="en-US" sz="3400" b="0" dirty="0"/>
              <a:t>as your Father is </a:t>
            </a:r>
            <a:r>
              <a:rPr lang="en-US" sz="3400" b="0" i="1" dirty="0"/>
              <a:t>merciful</a:t>
            </a:r>
            <a:r>
              <a:rPr lang="en-US" sz="3400" b="0" dirty="0" smtClean="0"/>
              <a:t>.”</a:t>
            </a:r>
          </a:p>
          <a:p>
            <a:pPr marL="746125" indent="-400050"/>
            <a:r>
              <a:rPr lang="en-US" b="0" dirty="0" smtClean="0"/>
              <a:t>In other words:  “</a:t>
            </a:r>
            <a:r>
              <a:rPr lang="en-US" i="1" dirty="0" smtClean="0"/>
              <a:t>Be just like God </a:t>
            </a:r>
            <a:r>
              <a:rPr lang="en-US" b="0" dirty="0" smtClean="0"/>
              <a:t>”  (cf. </a:t>
            </a:r>
            <a:r>
              <a:rPr lang="en-US" b="0" dirty="0" err="1" smtClean="0"/>
              <a:t>Eph</a:t>
            </a:r>
            <a:r>
              <a:rPr lang="en-US" b="0" dirty="0" smtClean="0"/>
              <a:t> 5:1)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0249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Questions to Discuss: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3000"/>
              </a:spcBef>
              <a:buNone/>
            </a:pPr>
            <a:r>
              <a:rPr lang="en-US" sz="6000" b="0" dirty="0" smtClean="0">
                <a:solidFill>
                  <a:srgbClr val="C00000"/>
                </a:solidFill>
              </a:rPr>
              <a:t>What does “</a:t>
            </a:r>
            <a:r>
              <a:rPr lang="en-US" sz="6000" dirty="0" smtClean="0">
                <a:solidFill>
                  <a:srgbClr val="C00000"/>
                </a:solidFill>
              </a:rPr>
              <a:t>holy</a:t>
            </a:r>
            <a:r>
              <a:rPr lang="en-US" sz="6000" b="0" dirty="0" smtClean="0">
                <a:solidFill>
                  <a:srgbClr val="C00000"/>
                </a:solidFill>
              </a:rPr>
              <a:t>” mean?</a:t>
            </a:r>
          </a:p>
          <a:p>
            <a:pPr marL="0" indent="0" algn="ctr">
              <a:lnSpc>
                <a:spcPct val="90000"/>
              </a:lnSpc>
              <a:spcBef>
                <a:spcPts val="3000"/>
              </a:spcBef>
              <a:buNone/>
            </a:pPr>
            <a:r>
              <a:rPr lang="en-US" sz="6000" b="0" dirty="0" smtClean="0">
                <a:solidFill>
                  <a:srgbClr val="C00000"/>
                </a:solidFill>
              </a:rPr>
              <a:t>What does “</a:t>
            </a:r>
            <a:r>
              <a:rPr lang="en-US" sz="6000" dirty="0">
                <a:solidFill>
                  <a:srgbClr val="C00000"/>
                </a:solidFill>
              </a:rPr>
              <a:t>mercy</a:t>
            </a:r>
            <a:r>
              <a:rPr lang="en-US" sz="6000" b="0" dirty="0" smtClean="0">
                <a:solidFill>
                  <a:srgbClr val="C00000"/>
                </a:solidFill>
              </a:rPr>
              <a:t>” mean?</a:t>
            </a:r>
          </a:p>
          <a:p>
            <a:pPr marL="0" indent="0" algn="ctr">
              <a:lnSpc>
                <a:spcPct val="90000"/>
              </a:lnSpc>
              <a:spcBef>
                <a:spcPts val="3000"/>
              </a:spcBef>
              <a:buNone/>
            </a:pPr>
            <a:r>
              <a:rPr lang="en-US" sz="6000" b="0" dirty="0" smtClean="0">
                <a:solidFill>
                  <a:srgbClr val="C00000"/>
                </a:solidFill>
              </a:rPr>
              <a:t>What does “</a:t>
            </a:r>
            <a:r>
              <a:rPr lang="en-US" sz="6000" dirty="0" smtClean="0">
                <a:solidFill>
                  <a:srgbClr val="C00000"/>
                </a:solidFill>
              </a:rPr>
              <a:t>perfect</a:t>
            </a:r>
            <a:r>
              <a:rPr lang="en-US" sz="6000" b="0" dirty="0" smtClean="0">
                <a:solidFill>
                  <a:srgbClr val="C00000"/>
                </a:solidFill>
              </a:rPr>
              <a:t>” mean?</a:t>
            </a:r>
          </a:p>
          <a:p>
            <a:pPr marL="0" indent="0" algn="ctr">
              <a:lnSpc>
                <a:spcPct val="90000"/>
              </a:lnSpc>
              <a:spcBef>
                <a:spcPts val="4200"/>
              </a:spcBef>
              <a:buNone/>
            </a:pPr>
            <a:r>
              <a:rPr lang="en-US" sz="5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talk briefly</a:t>
            </a:r>
            <a:br>
              <a:rPr lang="en-US" sz="5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 neighbor.</a:t>
            </a:r>
            <a:endParaRPr lang="en-US" sz="5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7703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</a:t>
            </a:r>
            <a:r>
              <a:rPr lang="en-US" dirty="0" smtClean="0"/>
              <a:t>Vocabulary: </a:t>
            </a:r>
            <a:r>
              <a:rPr lang="en-US" b="1" dirty="0" smtClean="0"/>
              <a:t>Holy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791200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600"/>
              </a:spcBef>
            </a:pPr>
            <a:r>
              <a:rPr lang="en-US" sz="3600" dirty="0" smtClean="0"/>
              <a:t>Heb</a:t>
            </a:r>
            <a:r>
              <a:rPr lang="en-US" sz="3600" dirty="0"/>
              <a:t>.</a:t>
            </a:r>
            <a:r>
              <a:rPr lang="en-US" sz="3600" i="1" dirty="0"/>
              <a:t> </a:t>
            </a:r>
            <a:r>
              <a:rPr lang="en-US" sz="3600" i="1" dirty="0" err="1"/>
              <a:t>qadosh</a:t>
            </a:r>
            <a:r>
              <a:rPr lang="en-US" sz="3600" i="1" dirty="0"/>
              <a:t> </a:t>
            </a:r>
            <a:r>
              <a:rPr lang="en-US" sz="3600" dirty="0"/>
              <a:t>/ Gk. </a:t>
            </a:r>
            <a:r>
              <a:rPr lang="en-US" sz="3600" i="1" dirty="0" err="1"/>
              <a:t>h</a:t>
            </a:r>
            <a:r>
              <a:rPr lang="en-US" sz="3600" i="1" dirty="0" err="1" smtClean="0"/>
              <a:t>agios</a:t>
            </a:r>
            <a:endParaRPr lang="en-US" sz="3600" i="1" dirty="0" smtClean="0"/>
          </a:p>
          <a:p>
            <a:pPr lvl="1">
              <a:spcBef>
                <a:spcPts val="600"/>
              </a:spcBef>
            </a:pPr>
            <a:r>
              <a:rPr lang="en-US" sz="3200" b="1" dirty="0" smtClean="0"/>
              <a:t>“</a:t>
            </a:r>
            <a:r>
              <a:rPr lang="en-US" sz="3200" b="1" dirty="0"/>
              <a:t>holy, sacred, special, set </a:t>
            </a:r>
            <a:r>
              <a:rPr lang="en-US" sz="3200" b="1" dirty="0" smtClean="0"/>
              <a:t>apart, consecrated”  </a:t>
            </a:r>
          </a:p>
          <a:p>
            <a:pPr lvl="1">
              <a:spcBef>
                <a:spcPts val="600"/>
              </a:spcBef>
            </a:pPr>
            <a:r>
              <a:rPr lang="en-US" sz="3200" dirty="0" smtClean="0"/>
              <a:t>closely </a:t>
            </a:r>
            <a:r>
              <a:rPr lang="en-US" sz="3200" dirty="0"/>
              <a:t>related to “pure, </a:t>
            </a:r>
            <a:r>
              <a:rPr lang="en-US" sz="3200" dirty="0" smtClean="0"/>
              <a:t>unblemished, </a:t>
            </a:r>
            <a:r>
              <a:rPr lang="en-US" sz="3200" dirty="0"/>
              <a:t>blameless”</a:t>
            </a:r>
          </a:p>
          <a:p>
            <a:pPr>
              <a:spcBef>
                <a:spcPts val="1800"/>
              </a:spcBef>
            </a:pPr>
            <a:r>
              <a:rPr lang="en-US" sz="4000" dirty="0"/>
              <a:t>“holy/sacred”</a:t>
            </a:r>
            <a:r>
              <a:rPr lang="en-US" sz="3600" dirty="0"/>
              <a:t> can apply to </a:t>
            </a:r>
            <a:r>
              <a:rPr lang="en-US" sz="3600" dirty="0" smtClean="0"/>
              <a:t>many things:</a:t>
            </a:r>
          </a:p>
          <a:p>
            <a:pPr lvl="1">
              <a:spcBef>
                <a:spcPts val="600"/>
              </a:spcBef>
            </a:pPr>
            <a:r>
              <a:rPr lang="en-US" sz="3200" b="1" i="1" dirty="0" smtClean="0"/>
              <a:t>times</a:t>
            </a:r>
            <a:r>
              <a:rPr lang="en-US" sz="3200" b="1" i="1" dirty="0"/>
              <a:t>, </a:t>
            </a:r>
            <a:r>
              <a:rPr lang="en-US" sz="3200" b="1" i="1" dirty="0" smtClean="0"/>
              <a:t>seasons:  </a:t>
            </a:r>
            <a:r>
              <a:rPr lang="en-US" sz="3200" i="1" dirty="0" smtClean="0"/>
              <a:t>feast days, special periods</a:t>
            </a:r>
          </a:p>
          <a:p>
            <a:pPr lvl="1">
              <a:spcBef>
                <a:spcPts val="600"/>
              </a:spcBef>
            </a:pPr>
            <a:r>
              <a:rPr lang="en-US" sz="3200" b="1" i="1" dirty="0" smtClean="0"/>
              <a:t>places</a:t>
            </a:r>
            <a:r>
              <a:rPr lang="en-US" sz="3200" b="1" i="1" dirty="0"/>
              <a:t>, </a:t>
            </a:r>
            <a:r>
              <a:rPr lang="en-US" sz="3200" b="1" i="1" dirty="0" smtClean="0"/>
              <a:t>buildings:</a:t>
            </a:r>
            <a:r>
              <a:rPr lang="en-US" sz="3200" i="1" dirty="0" smtClean="0"/>
              <a:t>  mountains, temples, sanctuaries</a:t>
            </a:r>
          </a:p>
          <a:p>
            <a:pPr lvl="1">
              <a:spcBef>
                <a:spcPts val="600"/>
              </a:spcBef>
            </a:pPr>
            <a:r>
              <a:rPr lang="en-US" sz="3200" b="1" i="1" dirty="0" smtClean="0"/>
              <a:t>objects:</a:t>
            </a:r>
            <a:r>
              <a:rPr lang="en-US" sz="3200" i="1" dirty="0" smtClean="0"/>
              <a:t>  furniture, vessels, dishes</a:t>
            </a:r>
          </a:p>
          <a:p>
            <a:pPr lvl="1">
              <a:spcBef>
                <a:spcPts val="600"/>
              </a:spcBef>
            </a:pPr>
            <a:r>
              <a:rPr lang="en-US" sz="3200" b="1" i="1" dirty="0"/>
              <a:t>f</a:t>
            </a:r>
            <a:r>
              <a:rPr lang="en-US" sz="3200" b="1" i="1" dirty="0" smtClean="0"/>
              <a:t>oods</a:t>
            </a:r>
            <a:r>
              <a:rPr lang="en-US" sz="3200" b="1" i="1" dirty="0"/>
              <a:t>, </a:t>
            </a:r>
            <a:r>
              <a:rPr lang="en-US" sz="3200" b="1" i="1" dirty="0" smtClean="0"/>
              <a:t>drinks:</a:t>
            </a:r>
            <a:r>
              <a:rPr lang="en-US" sz="3200" i="1" dirty="0" smtClean="0"/>
              <a:t>  anything offered in the temple</a:t>
            </a:r>
          </a:p>
          <a:p>
            <a:pPr lvl="1">
              <a:spcBef>
                <a:spcPts val="600"/>
              </a:spcBef>
            </a:pPr>
            <a:r>
              <a:rPr lang="en-US" sz="3200" b="1" i="1" dirty="0" smtClean="0"/>
              <a:t>people:  </a:t>
            </a:r>
            <a:r>
              <a:rPr lang="en-US" sz="3200" i="1" dirty="0" smtClean="0"/>
              <a:t>priests (the high priest)</a:t>
            </a:r>
          </a:p>
          <a:p>
            <a:pPr lvl="1">
              <a:spcBef>
                <a:spcPts val="600"/>
              </a:spcBef>
            </a:pPr>
            <a:r>
              <a:rPr lang="en-US" sz="3200" b="1" i="1" dirty="0" smtClean="0"/>
              <a:t>GOD!</a:t>
            </a:r>
            <a:r>
              <a:rPr lang="en-US" sz="3200" i="1" dirty="0" smtClean="0"/>
              <a:t> – who is “set apart” from the world!</a:t>
            </a:r>
          </a:p>
        </p:txBody>
      </p:sp>
    </p:spTree>
    <p:extLst>
      <p:ext uri="{BB962C8B-B14F-4D97-AF65-F5344CB8AC3E}">
        <p14:creationId xmlns:p14="http://schemas.microsoft.com/office/powerpoint/2010/main" val="381066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Holy</a:t>
            </a:r>
            <a:r>
              <a:rPr lang="en-US" dirty="0" smtClean="0"/>
              <a:t> = “Special, Set Apart”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1143000"/>
            <a:ext cx="56388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13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Vatican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638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“Universal Call to Holiness in the Church”</a:t>
            </a:r>
          </a:p>
          <a:p>
            <a:pPr lvl="1"/>
            <a:r>
              <a:rPr lang="en-US" sz="3200" i="1" dirty="0" smtClean="0"/>
              <a:t>Chap. 5 of LUMEN GENTIUM,</a:t>
            </a:r>
            <a:br>
              <a:rPr lang="en-US" sz="3200" i="1" dirty="0" smtClean="0"/>
            </a:br>
            <a:r>
              <a:rPr lang="en-US" sz="3200" dirty="0" smtClean="0"/>
              <a:t>“</a:t>
            </a:r>
            <a:r>
              <a:rPr lang="en-US" sz="3200" dirty="0"/>
              <a:t>Dogmatic Constitution on the Church”</a:t>
            </a:r>
            <a:r>
              <a:rPr lang="en-US" dirty="0"/>
              <a:t> (</a:t>
            </a:r>
            <a:r>
              <a:rPr lang="en-US" dirty="0" smtClean="0"/>
              <a:t>Nov. </a:t>
            </a:r>
            <a:r>
              <a:rPr lang="en-US" dirty="0"/>
              <a:t>21, 1964)</a:t>
            </a:r>
            <a:endParaRPr lang="en-US" sz="3200" dirty="0"/>
          </a:p>
          <a:p>
            <a:r>
              <a:rPr lang="en-US" dirty="0" smtClean="0"/>
              <a:t>1 Pet </a:t>
            </a:r>
            <a:r>
              <a:rPr lang="en-US" dirty="0"/>
              <a:t>2:9-11</a:t>
            </a:r>
            <a:endParaRPr lang="en-US" dirty="0" smtClean="0"/>
          </a:p>
          <a:p>
            <a:pPr lvl="1"/>
            <a:r>
              <a:rPr lang="en-US" b="0" baseline="30000" dirty="0" smtClean="0"/>
              <a:t>“</a:t>
            </a:r>
            <a:r>
              <a:rPr lang="en-US" b="0" dirty="0" smtClean="0"/>
              <a:t>But </a:t>
            </a:r>
            <a:r>
              <a:rPr lang="en-US" b="0" dirty="0"/>
              <a:t>you are </a:t>
            </a:r>
            <a:r>
              <a:rPr lang="en-US" b="0" dirty="0" smtClean="0"/>
              <a:t>‘a </a:t>
            </a:r>
            <a:r>
              <a:rPr lang="en-US" b="1" i="1" dirty="0"/>
              <a:t>chosen race</a:t>
            </a:r>
            <a:r>
              <a:rPr lang="en-US" b="0" dirty="0"/>
              <a:t>, </a:t>
            </a:r>
            <a:r>
              <a:rPr lang="en-US" b="0" i="1" dirty="0"/>
              <a:t>a royal priesthood</a:t>
            </a:r>
            <a:r>
              <a:rPr lang="en-US" b="0" dirty="0"/>
              <a:t>, a </a:t>
            </a:r>
            <a:r>
              <a:rPr lang="en-US" b="1" i="1" dirty="0"/>
              <a:t>holy nation</a:t>
            </a:r>
            <a:r>
              <a:rPr lang="en-US" b="0" dirty="0"/>
              <a:t>, a </a:t>
            </a:r>
            <a:r>
              <a:rPr lang="en-US" b="0" i="1" dirty="0"/>
              <a:t>people of his own</a:t>
            </a:r>
            <a:r>
              <a:rPr lang="en-US" b="0" dirty="0"/>
              <a:t>, so that you may announce </a:t>
            </a:r>
            <a:r>
              <a:rPr lang="en-US" b="0" dirty="0" smtClean="0"/>
              <a:t>   the praises’ </a:t>
            </a:r>
            <a:r>
              <a:rPr lang="en-US" b="0" dirty="0"/>
              <a:t>of him who called you out of darkness into his wonderful light</a:t>
            </a:r>
            <a:r>
              <a:rPr lang="en-US" b="0" dirty="0" smtClean="0"/>
              <a:t>. </a:t>
            </a:r>
            <a:r>
              <a:rPr lang="en-US" b="0" baseline="30000" dirty="0"/>
              <a:t>10</a:t>
            </a:r>
            <a:r>
              <a:rPr lang="en-US" b="0" dirty="0"/>
              <a:t> Once you were </a:t>
            </a:r>
            <a:r>
              <a:rPr lang="en-US" b="0" dirty="0" smtClean="0"/>
              <a:t>‘no people’ </a:t>
            </a:r>
            <a:r>
              <a:rPr lang="en-US" b="0" dirty="0"/>
              <a:t>but now you are </a:t>
            </a:r>
            <a:r>
              <a:rPr lang="en-US" b="1" i="1" dirty="0"/>
              <a:t>God's people</a:t>
            </a:r>
            <a:r>
              <a:rPr lang="en-US" b="0" dirty="0"/>
              <a:t>; you </a:t>
            </a:r>
            <a:r>
              <a:rPr lang="en-US" b="0" dirty="0" smtClean="0"/>
              <a:t>‘had </a:t>
            </a:r>
            <a:r>
              <a:rPr lang="en-US" b="0" dirty="0"/>
              <a:t>not received </a:t>
            </a:r>
            <a:r>
              <a:rPr lang="en-US" b="0" dirty="0" smtClean="0"/>
              <a:t>mercy’ </a:t>
            </a:r>
            <a:r>
              <a:rPr lang="en-US" b="0" dirty="0"/>
              <a:t>but now you have received mercy</a:t>
            </a:r>
            <a:r>
              <a:rPr lang="en-US" b="0" dirty="0" smtClean="0"/>
              <a:t>. </a:t>
            </a:r>
            <a:r>
              <a:rPr lang="en-US" b="0" baseline="30000" dirty="0"/>
              <a:t>11</a:t>
            </a:r>
            <a:r>
              <a:rPr lang="en-US" b="0" dirty="0"/>
              <a:t> Beloved, I urge you as aliens and sojourners to keep away from worldly desires that </a:t>
            </a:r>
            <a:r>
              <a:rPr lang="en-US" b="0" dirty="0" smtClean="0"/>
              <a:t> wage </a:t>
            </a:r>
            <a:r>
              <a:rPr lang="en-US" b="0" dirty="0"/>
              <a:t>war against the </a:t>
            </a:r>
            <a:r>
              <a:rPr lang="en-US" b="0" dirty="0" smtClean="0"/>
              <a:t>soul.”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36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Vocabulary</a:t>
            </a:r>
            <a:r>
              <a:rPr lang="en-US" dirty="0" smtClean="0"/>
              <a:t>: </a:t>
            </a:r>
            <a:r>
              <a:rPr lang="en-US" b="1" dirty="0" smtClean="0"/>
              <a:t>Mercy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5486400"/>
          </a:xfrm>
        </p:spPr>
        <p:txBody>
          <a:bodyPr>
            <a:normAutofit/>
          </a:bodyPr>
          <a:lstStyle/>
          <a:p>
            <a:pPr lvl="0"/>
            <a:r>
              <a:rPr lang="en-US" sz="3600" dirty="0" smtClean="0"/>
              <a:t>Heb</a:t>
            </a:r>
            <a:r>
              <a:rPr lang="en-US" sz="3600" dirty="0"/>
              <a:t>. </a:t>
            </a:r>
            <a:r>
              <a:rPr lang="en-US" sz="3600" i="1" dirty="0" err="1" smtClean="0"/>
              <a:t>hesed</a:t>
            </a:r>
            <a:r>
              <a:rPr lang="en-US" sz="3600" dirty="0" smtClean="0"/>
              <a:t> </a:t>
            </a:r>
            <a:r>
              <a:rPr lang="en-US" sz="3600" dirty="0"/>
              <a:t>/ Gk.</a:t>
            </a:r>
            <a:r>
              <a:rPr lang="en-US" sz="3600" i="1" dirty="0"/>
              <a:t> </a:t>
            </a:r>
            <a:r>
              <a:rPr lang="en-US" sz="3600" i="1" dirty="0" err="1" smtClean="0"/>
              <a:t>eleios</a:t>
            </a:r>
            <a:r>
              <a:rPr lang="en-US" sz="3000" i="1" dirty="0" smtClean="0"/>
              <a:t>   </a:t>
            </a:r>
            <a:r>
              <a:rPr lang="en-US" sz="3000" b="0" dirty="0" smtClean="0"/>
              <a:t>(“Kyrie, </a:t>
            </a:r>
            <a:r>
              <a:rPr lang="en-US" sz="3000" dirty="0" err="1" smtClean="0"/>
              <a:t>eleison</a:t>
            </a:r>
            <a:r>
              <a:rPr lang="en-US" sz="3000" b="0" dirty="0" smtClean="0"/>
              <a:t>”!)</a:t>
            </a:r>
          </a:p>
          <a:p>
            <a:pPr lvl="0"/>
            <a:r>
              <a:rPr lang="en-US" sz="3600" dirty="0" smtClean="0"/>
              <a:t>Heb. </a:t>
            </a:r>
            <a:r>
              <a:rPr lang="en-US" sz="3600" i="1" dirty="0" err="1" smtClean="0"/>
              <a:t>racham</a:t>
            </a:r>
            <a:r>
              <a:rPr lang="en-US" sz="3600" dirty="0" smtClean="0"/>
              <a:t> / Gk. </a:t>
            </a:r>
            <a:r>
              <a:rPr lang="en-US" sz="3600" i="1" dirty="0" err="1" smtClean="0"/>
              <a:t>splagthna</a:t>
            </a:r>
            <a:r>
              <a:rPr lang="en-US" b="0" dirty="0" smtClean="0"/>
              <a:t> </a:t>
            </a:r>
            <a:r>
              <a:rPr lang="en-US" sz="3000" b="0" dirty="0" smtClean="0"/>
              <a:t> (innards; guts; womb)</a:t>
            </a:r>
          </a:p>
          <a:p>
            <a:pPr lvl="1"/>
            <a:r>
              <a:rPr lang="en-US" sz="3200" dirty="0" smtClean="0"/>
              <a:t>“</a:t>
            </a:r>
            <a:r>
              <a:rPr lang="en-US" sz="3200" dirty="0"/>
              <a:t>merciful; compassionate</a:t>
            </a:r>
            <a:r>
              <a:rPr lang="en-US" sz="3200" dirty="0" smtClean="0"/>
              <a:t>”</a:t>
            </a:r>
          </a:p>
          <a:p>
            <a:pPr lvl="2"/>
            <a:r>
              <a:rPr lang="en-US" sz="2800" dirty="0" smtClean="0"/>
              <a:t>related </a:t>
            </a:r>
            <a:r>
              <a:rPr lang="en-US" sz="2800" dirty="0"/>
              <a:t>to “loving kindness; steadfast love; forgiveness</a:t>
            </a:r>
            <a:r>
              <a:rPr lang="en-US" sz="2800" dirty="0" smtClean="0"/>
              <a:t>”</a:t>
            </a:r>
            <a:endParaRPr lang="en-US" sz="2800" dirty="0"/>
          </a:p>
          <a:p>
            <a:pPr lvl="1"/>
            <a:r>
              <a:rPr lang="en-US" sz="3000" dirty="0" smtClean="0"/>
              <a:t>opposites</a:t>
            </a:r>
            <a:r>
              <a:rPr lang="en-US" sz="3000" dirty="0"/>
              <a:t>: </a:t>
            </a:r>
            <a:r>
              <a:rPr lang="en-US" sz="2700" dirty="0"/>
              <a:t>“judgmental, harsh, vengeful, vindictive, </a:t>
            </a:r>
            <a:r>
              <a:rPr lang="en-US" sz="2700" dirty="0" smtClean="0"/>
              <a:t>punishing”</a:t>
            </a:r>
          </a:p>
          <a:p>
            <a:pPr lvl="2"/>
            <a:endParaRPr lang="en-US" sz="2300" dirty="0" smtClean="0"/>
          </a:p>
          <a:p>
            <a:r>
              <a:rPr lang="en-US" sz="3500" dirty="0" smtClean="0"/>
              <a:t>Common Conception of GOD in OT:</a:t>
            </a:r>
          </a:p>
          <a:p>
            <a:pPr lvl="1"/>
            <a:r>
              <a:rPr lang="en-US" sz="3100" dirty="0" smtClean="0"/>
              <a:t>“</a:t>
            </a:r>
            <a:r>
              <a:rPr lang="en-US" sz="3200" dirty="0" smtClean="0"/>
              <a:t>The </a:t>
            </a:r>
            <a:r>
              <a:rPr lang="en-US" sz="3200" dirty="0"/>
              <a:t>LORD is gracious and merciful, slow to anger and abounding in mercy</a:t>
            </a:r>
            <a:r>
              <a:rPr lang="en-US" sz="3200" dirty="0" smtClean="0"/>
              <a:t>.” </a:t>
            </a:r>
            <a:r>
              <a:rPr lang="en-US" sz="3200" dirty="0"/>
              <a:t>(</a:t>
            </a:r>
            <a:r>
              <a:rPr lang="en-US" sz="3200" dirty="0" smtClean="0"/>
              <a:t>Ps 145:8; etc.)</a:t>
            </a:r>
            <a:endParaRPr lang="en-US" sz="3100" dirty="0" smtClean="0"/>
          </a:p>
        </p:txBody>
      </p:sp>
    </p:spTree>
    <p:extLst>
      <p:ext uri="{BB962C8B-B14F-4D97-AF65-F5344CB8AC3E}">
        <p14:creationId xmlns:p14="http://schemas.microsoft.com/office/powerpoint/2010/main" val="381066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Mercy  vs.  Justice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5626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Justice:</a:t>
            </a:r>
            <a:endParaRPr lang="en-US" sz="3100" dirty="0" smtClean="0"/>
          </a:p>
          <a:p>
            <a:pPr lvl="1"/>
            <a:r>
              <a:rPr lang="en-US" dirty="0" smtClean="0"/>
              <a:t>Everyone gets what they </a:t>
            </a:r>
            <a:r>
              <a:rPr lang="en-US" b="1" i="1" dirty="0" smtClean="0"/>
              <a:t>deserve</a:t>
            </a:r>
            <a:r>
              <a:rPr lang="en-US" dirty="0" smtClean="0"/>
              <a:t>.</a:t>
            </a:r>
            <a:r>
              <a:rPr lang="en-US" sz="2700" dirty="0" smtClean="0"/>
              <a:t>  </a:t>
            </a:r>
            <a:r>
              <a:rPr lang="en-US" sz="2700" i="1" dirty="0" smtClean="0"/>
              <a:t>(rewards or punishments)</a:t>
            </a:r>
          </a:p>
          <a:p>
            <a:pPr lvl="1"/>
            <a:r>
              <a:rPr lang="en-US" dirty="0" smtClean="0"/>
              <a:t>No one gets what they </a:t>
            </a:r>
            <a:r>
              <a:rPr lang="en-US" b="1" i="1" dirty="0" smtClean="0"/>
              <a:t>don’t deserve</a:t>
            </a:r>
            <a:r>
              <a:rPr lang="en-US" dirty="0" smtClean="0"/>
              <a:t>. </a:t>
            </a:r>
            <a:r>
              <a:rPr lang="en-US" sz="2700" dirty="0" smtClean="0"/>
              <a:t> </a:t>
            </a:r>
            <a:r>
              <a:rPr lang="en-US" sz="2700" i="1" dirty="0" smtClean="0"/>
              <a:t>(unfair, unearned)</a:t>
            </a:r>
          </a:p>
          <a:p>
            <a:r>
              <a:rPr lang="en-US" sz="3600" dirty="0" smtClean="0"/>
              <a:t>Mercy:</a:t>
            </a:r>
            <a:endParaRPr lang="en-US" sz="3600" dirty="0"/>
          </a:p>
          <a:p>
            <a:pPr lvl="1"/>
            <a:r>
              <a:rPr lang="en-US" dirty="0" smtClean="0"/>
              <a:t>We don’t get what we </a:t>
            </a:r>
            <a:r>
              <a:rPr lang="en-US" b="1" i="1" dirty="0" smtClean="0"/>
              <a:t>deserve</a:t>
            </a:r>
            <a:r>
              <a:rPr lang="en-US" dirty="0" smtClean="0"/>
              <a:t>.</a:t>
            </a:r>
            <a:r>
              <a:rPr lang="en-US" sz="3200" dirty="0" smtClean="0"/>
              <a:t> </a:t>
            </a:r>
            <a:r>
              <a:rPr lang="en-US" dirty="0" smtClean="0"/>
              <a:t> </a:t>
            </a:r>
            <a:r>
              <a:rPr lang="en-US" i="1" dirty="0" smtClean="0"/>
              <a:t>(punishment for our sins)</a:t>
            </a:r>
          </a:p>
          <a:p>
            <a:pPr lvl="1"/>
            <a:r>
              <a:rPr lang="en-US" dirty="0" smtClean="0"/>
              <a:t>We do get what we </a:t>
            </a:r>
            <a:r>
              <a:rPr lang="en-US" b="1" i="1" dirty="0" smtClean="0"/>
              <a:t>don’t deserve</a:t>
            </a:r>
            <a:r>
              <a:rPr lang="en-US" dirty="0" smtClean="0"/>
              <a:t>.  </a:t>
            </a:r>
            <a:r>
              <a:rPr lang="en-US" i="1" dirty="0" smtClean="0"/>
              <a:t>(forgiveness, salvation)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How Are These Related?</a:t>
            </a:r>
          </a:p>
          <a:p>
            <a:pPr lvl="1"/>
            <a:r>
              <a:rPr lang="en-US" dirty="0" smtClean="0"/>
              <a:t>Humans may insist on Justice;  </a:t>
            </a:r>
            <a:r>
              <a:rPr lang="en-US" b="1" i="1" dirty="0" smtClean="0"/>
              <a:t>God prefers Mercy!</a:t>
            </a:r>
          </a:p>
          <a:p>
            <a:pPr lvl="1"/>
            <a:r>
              <a:rPr lang="en-US" dirty="0" smtClean="0"/>
              <a:t>Key to Mercy:  </a:t>
            </a:r>
            <a:r>
              <a:rPr lang="en-US" b="1" i="1" dirty="0" smtClean="0"/>
              <a:t>Repentance!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81066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 Is Holy &amp; Merciful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4864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Hos 11:9</a:t>
            </a:r>
            <a:r>
              <a:rPr lang="en-US" sz="2800" b="0" dirty="0"/>
              <a:t> – “</a:t>
            </a:r>
            <a:r>
              <a:rPr lang="en-US" sz="2800" b="0" i="1" dirty="0"/>
              <a:t>I will not </a:t>
            </a:r>
            <a:r>
              <a:rPr lang="en-US" sz="2800" b="0" dirty="0"/>
              <a:t>give vent to my blazing anger, </a:t>
            </a:r>
            <a:r>
              <a:rPr lang="en-US" sz="2800" b="0" i="1" dirty="0"/>
              <a:t>I will not </a:t>
            </a:r>
            <a:r>
              <a:rPr lang="en-US" sz="2800" b="0" dirty="0"/>
              <a:t>destroy Ephraim again; </a:t>
            </a:r>
            <a:r>
              <a:rPr lang="en-US" sz="2800" dirty="0"/>
              <a:t>For I am God and not a man</a:t>
            </a:r>
            <a:r>
              <a:rPr lang="en-US" sz="2800" b="0" dirty="0"/>
              <a:t>, the </a:t>
            </a:r>
            <a:r>
              <a:rPr lang="en-US" sz="2800" dirty="0"/>
              <a:t>Holy One </a:t>
            </a:r>
            <a:r>
              <a:rPr lang="en-US" sz="2800" b="0" dirty="0"/>
              <a:t>present among you; </a:t>
            </a:r>
            <a:r>
              <a:rPr lang="en-US" sz="2800" b="0" i="1" dirty="0"/>
              <a:t>I will not come in wrath</a:t>
            </a:r>
            <a:r>
              <a:rPr lang="en-US" sz="2800" b="0" dirty="0"/>
              <a:t>.”</a:t>
            </a:r>
            <a:endParaRPr lang="en-US" sz="2800" dirty="0"/>
          </a:p>
          <a:p>
            <a:pPr>
              <a:spcBef>
                <a:spcPts val="2400"/>
              </a:spcBef>
            </a:pPr>
            <a:r>
              <a:rPr lang="en-US" sz="2800" dirty="0"/>
              <a:t>Isa </a:t>
            </a:r>
            <a:r>
              <a:rPr lang="en-US" sz="2800" dirty="0" smtClean="0"/>
              <a:t>55:6-9</a:t>
            </a:r>
            <a:r>
              <a:rPr lang="en-US" sz="2800" b="0" dirty="0" smtClean="0"/>
              <a:t> – “Seek </a:t>
            </a:r>
            <a:r>
              <a:rPr lang="en-US" sz="2800" b="0" dirty="0"/>
              <a:t>the LORD while he may be found, call upon him while he is near</a:t>
            </a:r>
            <a:r>
              <a:rPr lang="en-US" sz="2800" b="0" dirty="0" smtClean="0"/>
              <a:t>.  </a:t>
            </a:r>
            <a:r>
              <a:rPr lang="en-US" sz="2800" b="0" baseline="30000" dirty="0" smtClean="0"/>
              <a:t>7</a:t>
            </a:r>
            <a:r>
              <a:rPr lang="en-US" sz="2800" b="0" dirty="0" smtClean="0"/>
              <a:t> Let the wicked forsake their way, and sinners their thoughts; Let them turn to the LORD to find </a:t>
            </a:r>
            <a:r>
              <a:rPr lang="en-US" sz="2800" b="0" u="sng" dirty="0" smtClean="0"/>
              <a:t>mercy</a:t>
            </a:r>
            <a:r>
              <a:rPr lang="en-US" sz="2800" b="0" dirty="0" smtClean="0"/>
              <a:t>; to our God, who is generous in </a:t>
            </a:r>
            <a:r>
              <a:rPr lang="en-US" sz="2800" b="0" u="sng" dirty="0" smtClean="0"/>
              <a:t>forgiving</a:t>
            </a:r>
            <a:r>
              <a:rPr lang="en-US" sz="2800" b="0" dirty="0" smtClean="0"/>
              <a:t>.</a:t>
            </a:r>
            <a:br>
              <a:rPr lang="en-US" sz="2800" b="0" dirty="0" smtClean="0"/>
            </a:br>
            <a:r>
              <a:rPr lang="en-US" sz="2800" b="0" baseline="30000" dirty="0" smtClean="0"/>
              <a:t>8</a:t>
            </a:r>
            <a:r>
              <a:rPr lang="en-US" sz="2800" b="0" dirty="0" smtClean="0"/>
              <a:t> </a:t>
            </a:r>
            <a:r>
              <a:rPr lang="en-US" sz="2800" dirty="0"/>
              <a:t>For my thoughts are not your thoughts, nor are your ways my ways</a:t>
            </a:r>
            <a:r>
              <a:rPr lang="en-US" sz="2800" b="0" dirty="0"/>
              <a:t>-- oracle of the </a:t>
            </a:r>
            <a:r>
              <a:rPr lang="en-US" sz="2800" b="0" dirty="0" smtClean="0"/>
              <a:t>LORD. </a:t>
            </a:r>
            <a:r>
              <a:rPr lang="en-US" sz="2800" b="0" baseline="30000" dirty="0" smtClean="0"/>
              <a:t>9</a:t>
            </a:r>
            <a:r>
              <a:rPr lang="en-US" sz="2800" b="0" dirty="0" smtClean="0"/>
              <a:t> </a:t>
            </a:r>
            <a:r>
              <a:rPr lang="en-US" sz="2800" b="0" dirty="0"/>
              <a:t>For as the heavens are higher than the earth, </a:t>
            </a:r>
            <a:r>
              <a:rPr lang="en-US" sz="2800" dirty="0"/>
              <a:t>so are my ways higher than your ways, my thoughts higher than your thoughts</a:t>
            </a:r>
            <a:r>
              <a:rPr lang="en-US" sz="2800" b="0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03979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Mercy  vs.  Justice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638800"/>
          </a:xfrm>
        </p:spPr>
        <p:txBody>
          <a:bodyPr/>
          <a:lstStyle/>
          <a:p>
            <a:pPr algn="ctr"/>
            <a:r>
              <a:rPr lang="en-US" dirty="0" smtClean="0"/>
              <a:t>“To </a:t>
            </a:r>
            <a:r>
              <a:rPr lang="en-US" dirty="0"/>
              <a:t>be merciful to the unjust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is </a:t>
            </a:r>
            <a:r>
              <a:rPr lang="en-US" dirty="0"/>
              <a:t>to be unjust to the </a:t>
            </a:r>
            <a:r>
              <a:rPr lang="en-US" dirty="0" smtClean="0"/>
              <a:t>merciful“?</a:t>
            </a:r>
          </a:p>
          <a:p>
            <a:pPr algn="ctr">
              <a:spcBef>
                <a:spcPts val="1800"/>
              </a:spcBef>
            </a:pPr>
            <a:r>
              <a:rPr lang="en-US" dirty="0"/>
              <a:t>Is it better to be </a:t>
            </a:r>
            <a:r>
              <a:rPr lang="en-US" i="1" dirty="0"/>
              <a:t>just </a:t>
            </a:r>
            <a:r>
              <a:rPr lang="en-US" dirty="0"/>
              <a:t>or </a:t>
            </a:r>
            <a:r>
              <a:rPr lang="en-US" i="1" dirty="0"/>
              <a:t>merciful</a:t>
            </a:r>
            <a:r>
              <a:rPr lang="en-US" dirty="0"/>
              <a:t>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Is </a:t>
            </a:r>
            <a:r>
              <a:rPr lang="en-US" dirty="0"/>
              <a:t>it worse to be </a:t>
            </a:r>
            <a:r>
              <a:rPr lang="en-US" i="1" dirty="0"/>
              <a:t>unjust</a:t>
            </a:r>
            <a:r>
              <a:rPr lang="en-US" dirty="0"/>
              <a:t> or </a:t>
            </a:r>
            <a:r>
              <a:rPr lang="en-US" i="1" dirty="0"/>
              <a:t>merciless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3485830"/>
            <a:ext cx="3949212" cy="339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12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Vocabulary</a:t>
            </a:r>
            <a:r>
              <a:rPr lang="en-US" dirty="0" smtClean="0"/>
              <a:t>:  </a:t>
            </a:r>
            <a:r>
              <a:rPr lang="en-US" b="1" dirty="0" smtClean="0"/>
              <a:t>Perfect?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715000"/>
          </a:xfrm>
        </p:spPr>
        <p:txBody>
          <a:bodyPr>
            <a:normAutofit/>
          </a:bodyPr>
          <a:lstStyle/>
          <a:p>
            <a:pPr lvl="0">
              <a:spcBef>
                <a:spcPts val="600"/>
              </a:spcBef>
            </a:pPr>
            <a:r>
              <a:rPr lang="en-US" sz="3600" dirty="0" smtClean="0"/>
              <a:t>Heb</a:t>
            </a:r>
            <a:r>
              <a:rPr lang="en-US" sz="3600" dirty="0"/>
              <a:t>. </a:t>
            </a:r>
            <a:r>
              <a:rPr lang="en-US" sz="3600" i="1" dirty="0" err="1"/>
              <a:t>tamim</a:t>
            </a:r>
            <a:r>
              <a:rPr lang="en-US" sz="3600" dirty="0"/>
              <a:t> / Gk.</a:t>
            </a:r>
            <a:r>
              <a:rPr lang="en-US" sz="3600" i="1" dirty="0"/>
              <a:t> </a:t>
            </a:r>
            <a:r>
              <a:rPr lang="en-US" sz="3600" i="1" dirty="0" err="1" smtClean="0"/>
              <a:t>teleios</a:t>
            </a:r>
            <a:endParaRPr lang="en-US" sz="3600" i="1" dirty="0" smtClean="0"/>
          </a:p>
          <a:p>
            <a:pPr lvl="1">
              <a:spcBef>
                <a:spcPts val="600"/>
              </a:spcBef>
            </a:pPr>
            <a:r>
              <a:rPr lang="en-US" sz="3200" dirty="0" smtClean="0"/>
              <a:t>“</a:t>
            </a:r>
            <a:r>
              <a:rPr lang="en-US" sz="3200" dirty="0"/>
              <a:t>perfect; whole, </a:t>
            </a:r>
            <a:r>
              <a:rPr lang="en-US" sz="3200" dirty="0" smtClean="0"/>
              <a:t>entire, </a:t>
            </a:r>
            <a:r>
              <a:rPr lang="en-US" sz="3200" dirty="0"/>
              <a:t>complete, mature, adult</a:t>
            </a:r>
            <a:r>
              <a:rPr lang="en-US" sz="3200" dirty="0" smtClean="0"/>
              <a:t>”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but </a:t>
            </a:r>
            <a:r>
              <a:rPr lang="en-US" sz="2800" i="1" dirty="0"/>
              <a:t>not</a:t>
            </a:r>
            <a:r>
              <a:rPr lang="en-US" sz="2800" dirty="0"/>
              <a:t> modern “perfectionism</a:t>
            </a:r>
            <a:r>
              <a:rPr lang="en-US" sz="2800" dirty="0" smtClean="0"/>
              <a:t>”!</a:t>
            </a:r>
            <a:endParaRPr lang="en-US" sz="2800" dirty="0"/>
          </a:p>
          <a:p>
            <a:pPr lvl="1">
              <a:spcBef>
                <a:spcPts val="600"/>
              </a:spcBef>
            </a:pPr>
            <a:r>
              <a:rPr lang="en-US" sz="3200" dirty="0" smtClean="0"/>
              <a:t>Opposite: “partial, incomplete, immature, childish”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related Gk. verb </a:t>
            </a:r>
            <a:r>
              <a:rPr lang="en-US" sz="2800" i="1" dirty="0" err="1" smtClean="0"/>
              <a:t>teleiow</a:t>
            </a:r>
            <a:r>
              <a:rPr lang="en-US" sz="2800" dirty="0" smtClean="0"/>
              <a:t> – “to finish, complete”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Example of contrasts:</a:t>
            </a:r>
          </a:p>
          <a:p>
            <a:pPr lvl="1">
              <a:spcBef>
                <a:spcPts val="600"/>
              </a:spcBef>
            </a:pPr>
            <a:r>
              <a:rPr lang="en-US" sz="2600" b="1" dirty="0" smtClean="0"/>
              <a:t>1 </a:t>
            </a:r>
            <a:r>
              <a:rPr lang="en-US" sz="2600" b="1" dirty="0" err="1" smtClean="0"/>
              <a:t>Cor</a:t>
            </a:r>
            <a:r>
              <a:rPr lang="en-US" sz="2600" b="1" dirty="0" smtClean="0"/>
              <a:t> 13:9-10 </a:t>
            </a:r>
            <a:r>
              <a:rPr lang="en-US" sz="2600" dirty="0"/>
              <a:t>– </a:t>
            </a:r>
            <a:r>
              <a:rPr lang="en-US" sz="2600" dirty="0" smtClean="0"/>
              <a:t>“</a:t>
            </a:r>
            <a:r>
              <a:rPr lang="en-US" sz="2600" dirty="0"/>
              <a:t>For we know only </a:t>
            </a:r>
            <a:r>
              <a:rPr lang="en-US" sz="2600" b="1" i="1" dirty="0"/>
              <a:t>in part</a:t>
            </a:r>
            <a:r>
              <a:rPr lang="en-US" sz="2600" dirty="0"/>
              <a:t>, and we prophesy only </a:t>
            </a:r>
            <a:r>
              <a:rPr lang="en-US" sz="2600" b="1" i="1" dirty="0"/>
              <a:t>in part</a:t>
            </a:r>
            <a:r>
              <a:rPr lang="en-US" sz="2600" dirty="0"/>
              <a:t>; </a:t>
            </a:r>
            <a:r>
              <a:rPr lang="en-US" sz="2600" dirty="0" smtClean="0"/>
              <a:t>but </a:t>
            </a:r>
            <a:r>
              <a:rPr lang="en-US" sz="2600" dirty="0"/>
              <a:t>when </a:t>
            </a:r>
            <a:r>
              <a:rPr lang="en-US" sz="2600" b="1" i="1" dirty="0"/>
              <a:t>the complete </a:t>
            </a:r>
            <a:r>
              <a:rPr lang="en-US" sz="2600" dirty="0"/>
              <a:t>comes, </a:t>
            </a:r>
            <a:r>
              <a:rPr lang="en-US" sz="2600" b="1" i="1" dirty="0"/>
              <a:t>the partial </a:t>
            </a:r>
            <a:r>
              <a:rPr lang="en-US" sz="2600" dirty="0"/>
              <a:t>will come to an end</a:t>
            </a:r>
            <a:r>
              <a:rPr lang="en-US" sz="2600" dirty="0" smtClean="0"/>
              <a:t>.”</a:t>
            </a:r>
            <a:endParaRPr lang="en-US" sz="2600" dirty="0"/>
          </a:p>
          <a:p>
            <a:pPr lvl="1">
              <a:spcBef>
                <a:spcPts val="600"/>
              </a:spcBef>
            </a:pPr>
            <a:r>
              <a:rPr lang="en-US" sz="2600" b="1" dirty="0" smtClean="0"/>
              <a:t>1 </a:t>
            </a:r>
            <a:r>
              <a:rPr lang="en-US" sz="2600" b="1" dirty="0" err="1" smtClean="0"/>
              <a:t>Cor</a:t>
            </a:r>
            <a:r>
              <a:rPr lang="en-US" sz="2600" b="1" dirty="0" smtClean="0"/>
              <a:t> </a:t>
            </a:r>
            <a:r>
              <a:rPr lang="en-US" sz="2600" b="1" dirty="0"/>
              <a:t>14:20 </a:t>
            </a:r>
            <a:r>
              <a:rPr lang="en-US" sz="2600" b="0" dirty="0"/>
              <a:t>– </a:t>
            </a:r>
            <a:r>
              <a:rPr lang="en-US" sz="2600" b="0" dirty="0" smtClean="0"/>
              <a:t>“…do </a:t>
            </a:r>
            <a:r>
              <a:rPr lang="en-US" sz="2600" b="0" dirty="0"/>
              <a:t>not </a:t>
            </a:r>
            <a:r>
              <a:rPr lang="en-US" sz="2600" b="1" i="1" dirty="0"/>
              <a:t>be children </a:t>
            </a:r>
            <a:r>
              <a:rPr lang="en-US" sz="2600" b="0" dirty="0"/>
              <a:t>in your thinking; rather, </a:t>
            </a:r>
            <a:r>
              <a:rPr lang="en-US" sz="2600" b="0" dirty="0" smtClean="0"/>
              <a:t/>
            </a:r>
            <a:br>
              <a:rPr lang="en-US" sz="2600" b="0" dirty="0" smtClean="0"/>
            </a:br>
            <a:r>
              <a:rPr lang="en-US" sz="2600" b="1" i="1" dirty="0" smtClean="0"/>
              <a:t>be </a:t>
            </a:r>
            <a:r>
              <a:rPr lang="en-US" sz="2600" b="1" i="1" dirty="0"/>
              <a:t>infants </a:t>
            </a:r>
            <a:r>
              <a:rPr lang="en-US" sz="2600" b="0" dirty="0"/>
              <a:t>in evil, but in thinking </a:t>
            </a:r>
            <a:r>
              <a:rPr lang="en-US" sz="2600" b="1" i="1" dirty="0"/>
              <a:t>be </a:t>
            </a:r>
            <a:r>
              <a:rPr lang="en-US" sz="2600" b="1" i="1" dirty="0" smtClean="0"/>
              <a:t>adults</a:t>
            </a:r>
            <a:r>
              <a:rPr lang="en-US" sz="2600" b="0" dirty="0" smtClean="0"/>
              <a:t>.” </a:t>
            </a:r>
            <a:r>
              <a:rPr lang="en-US" sz="2400" b="0" dirty="0" smtClean="0"/>
              <a:t>(or “be mature”)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1066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1" dirty="0" err="1" smtClean="0"/>
              <a:t>Teleios</a:t>
            </a:r>
            <a:r>
              <a:rPr lang="en-US" sz="4400" dirty="0" smtClean="0"/>
              <a:t> = “Mature”</a:t>
            </a:r>
            <a:r>
              <a:rPr lang="en-US" sz="4000" dirty="0" smtClean="0"/>
              <a:t> (not “Perfect”)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763000" cy="5486400"/>
          </a:xfrm>
        </p:spPr>
        <p:txBody>
          <a:bodyPr>
            <a:noAutofit/>
          </a:bodyPr>
          <a:lstStyle/>
          <a:p>
            <a:pPr marL="284163" indent="-284163">
              <a:spcBef>
                <a:spcPts val="1800"/>
              </a:spcBef>
              <a:buNone/>
            </a:pPr>
            <a:r>
              <a:rPr lang="en-US" sz="2400" b="1" dirty="0" smtClean="0"/>
              <a:t>1 </a:t>
            </a:r>
            <a:r>
              <a:rPr lang="en-US" sz="2400" b="1" dirty="0" err="1" smtClean="0"/>
              <a:t>Cor</a:t>
            </a:r>
            <a:r>
              <a:rPr lang="en-US" sz="2400" b="1" dirty="0" smtClean="0"/>
              <a:t> </a:t>
            </a:r>
            <a:r>
              <a:rPr lang="en-US" sz="2400" b="1" dirty="0"/>
              <a:t>2:6</a:t>
            </a:r>
            <a:r>
              <a:rPr lang="en-US" sz="2400" b="0" dirty="0"/>
              <a:t> – </a:t>
            </a:r>
            <a:r>
              <a:rPr lang="en-US" sz="2400" b="0" dirty="0" smtClean="0"/>
              <a:t>“Yet </a:t>
            </a:r>
            <a:r>
              <a:rPr lang="en-US" sz="2400" b="0" dirty="0"/>
              <a:t>among the </a:t>
            </a:r>
            <a:r>
              <a:rPr lang="en-US" sz="2400" dirty="0"/>
              <a:t>mature</a:t>
            </a:r>
            <a:r>
              <a:rPr lang="en-US" sz="2400" b="0" dirty="0"/>
              <a:t> we do speak wisdom, though it is not a wisdom of this age or of the rulers of this age, who are doomed to perish</a:t>
            </a:r>
            <a:r>
              <a:rPr lang="en-US" sz="2400" b="0" dirty="0" smtClean="0"/>
              <a:t>.”</a:t>
            </a:r>
            <a:endParaRPr lang="en-US" sz="2400" b="0" dirty="0"/>
          </a:p>
          <a:p>
            <a:pPr marL="284163" indent="-284163">
              <a:spcBef>
                <a:spcPts val="1800"/>
              </a:spcBef>
              <a:buNone/>
            </a:pPr>
            <a:r>
              <a:rPr lang="en-US" sz="2400" b="1" dirty="0" err="1" smtClean="0"/>
              <a:t>Eph</a:t>
            </a:r>
            <a:r>
              <a:rPr lang="en-US" sz="2400" b="1" dirty="0" smtClean="0"/>
              <a:t> </a:t>
            </a:r>
            <a:r>
              <a:rPr lang="en-US" sz="2400" b="1" dirty="0"/>
              <a:t>4:13 </a:t>
            </a:r>
            <a:r>
              <a:rPr lang="en-US" sz="2400" b="0" dirty="0"/>
              <a:t>– </a:t>
            </a:r>
            <a:r>
              <a:rPr lang="en-US" sz="2400" b="0" dirty="0" smtClean="0"/>
              <a:t>“until </a:t>
            </a:r>
            <a:r>
              <a:rPr lang="en-US" sz="2400" b="0" dirty="0"/>
              <a:t>all of us come to the unity of the faith and of the knowledge of the Son of God, to </a:t>
            </a:r>
            <a:r>
              <a:rPr lang="en-US" sz="2400" dirty="0"/>
              <a:t>maturity</a:t>
            </a:r>
            <a:r>
              <a:rPr lang="en-US" sz="2400" b="0" dirty="0"/>
              <a:t>, to the measure of the full stature of Christ</a:t>
            </a:r>
            <a:r>
              <a:rPr lang="en-US" sz="2400" b="0" dirty="0" smtClean="0"/>
              <a:t>.”</a:t>
            </a:r>
            <a:endParaRPr lang="en-US" sz="2400" b="0" dirty="0"/>
          </a:p>
          <a:p>
            <a:pPr marL="284163" indent="-284163">
              <a:spcBef>
                <a:spcPts val="1800"/>
              </a:spcBef>
              <a:buNone/>
            </a:pPr>
            <a:r>
              <a:rPr lang="en-US" sz="2400" b="1" dirty="0"/>
              <a:t>Phil 3:15 </a:t>
            </a:r>
            <a:r>
              <a:rPr lang="en-US" sz="2400" b="0" dirty="0"/>
              <a:t>– </a:t>
            </a:r>
            <a:r>
              <a:rPr lang="en-US" sz="2400" b="0" dirty="0" smtClean="0"/>
              <a:t>“Let </a:t>
            </a:r>
            <a:r>
              <a:rPr lang="en-US" sz="2400" b="0" dirty="0"/>
              <a:t>those of us then who are </a:t>
            </a:r>
            <a:r>
              <a:rPr lang="en-US" sz="2400" dirty="0"/>
              <a:t>mature</a:t>
            </a:r>
            <a:r>
              <a:rPr lang="en-US" sz="2400" b="0" dirty="0"/>
              <a:t> be of the same mind; 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and </a:t>
            </a:r>
            <a:r>
              <a:rPr lang="en-US" sz="2400" b="0" dirty="0"/>
              <a:t>if you think differently about anything, this too God will reveal to you</a:t>
            </a:r>
            <a:r>
              <a:rPr lang="en-US" sz="2400" b="0" dirty="0" smtClean="0"/>
              <a:t>.”</a:t>
            </a:r>
            <a:endParaRPr lang="en-US" sz="2400" b="0" dirty="0"/>
          </a:p>
          <a:p>
            <a:pPr marL="284163" indent="-284163">
              <a:spcBef>
                <a:spcPts val="1800"/>
              </a:spcBef>
              <a:buNone/>
            </a:pPr>
            <a:r>
              <a:rPr lang="en-US" sz="2400" b="1" dirty="0"/>
              <a:t>Col 1:28 </a:t>
            </a:r>
            <a:r>
              <a:rPr lang="en-US" sz="2400" b="0" dirty="0"/>
              <a:t>– </a:t>
            </a:r>
            <a:r>
              <a:rPr lang="en-US" sz="2400" b="0" dirty="0" smtClean="0"/>
              <a:t>“It </a:t>
            </a:r>
            <a:r>
              <a:rPr lang="en-US" sz="2400" b="0" dirty="0"/>
              <a:t>is he whom we proclaim, warning everyone and teaching everyone in all wisdom, so that we may present everyone </a:t>
            </a:r>
            <a:r>
              <a:rPr lang="en-US" sz="2400" dirty="0"/>
              <a:t>mature</a:t>
            </a:r>
            <a:r>
              <a:rPr lang="en-US" sz="2400" b="0" dirty="0"/>
              <a:t> in Christ</a:t>
            </a:r>
            <a:r>
              <a:rPr lang="en-US" sz="2400" b="0" dirty="0" smtClean="0"/>
              <a:t>.”</a:t>
            </a:r>
            <a:endParaRPr lang="en-US" sz="2400" b="0" dirty="0"/>
          </a:p>
          <a:p>
            <a:pPr marL="284163" indent="-284163">
              <a:spcBef>
                <a:spcPts val="1800"/>
              </a:spcBef>
              <a:buNone/>
            </a:pPr>
            <a:r>
              <a:rPr lang="en-US" sz="2400" b="1" dirty="0"/>
              <a:t>Col 4:12 </a:t>
            </a:r>
            <a:r>
              <a:rPr lang="en-US" sz="2400" b="0" dirty="0"/>
              <a:t>– </a:t>
            </a:r>
            <a:r>
              <a:rPr lang="en-US" sz="2400" b="0" dirty="0" smtClean="0"/>
              <a:t>“He [</a:t>
            </a:r>
            <a:r>
              <a:rPr lang="en-US" sz="2400" b="0" dirty="0" err="1"/>
              <a:t>Epaphras</a:t>
            </a:r>
            <a:r>
              <a:rPr lang="en-US" sz="2400" b="0" dirty="0" smtClean="0"/>
              <a:t>] is </a:t>
            </a:r>
            <a:r>
              <a:rPr lang="en-US" sz="2400" b="0" dirty="0"/>
              <a:t>always wrestling in his prayers on your behalf, so that you may stand </a:t>
            </a:r>
            <a:r>
              <a:rPr lang="en-US" sz="2400" dirty="0"/>
              <a:t>mature</a:t>
            </a:r>
            <a:r>
              <a:rPr lang="en-US" sz="2400" b="0" dirty="0"/>
              <a:t> and fully assured in everything that God wills</a:t>
            </a:r>
            <a:r>
              <a:rPr lang="en-US" sz="2400" b="0" dirty="0" smtClean="0"/>
              <a:t>.”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81066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6934200" cy="762000"/>
          </a:xfrm>
        </p:spPr>
        <p:txBody>
          <a:bodyPr/>
          <a:lstStyle/>
          <a:p>
            <a:r>
              <a:rPr lang="en-US" sz="4400" dirty="0" smtClean="0"/>
              <a:t>Construction  Analogy</a:t>
            </a:r>
            <a:endParaRPr lang="en-US" sz="4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6248400"/>
            <a:ext cx="8534400" cy="533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When is it “complete”?   When is it “perfect”?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444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We “Be Perfect”?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Are we all “sinners”?</a:t>
            </a:r>
          </a:p>
          <a:p>
            <a:pPr lvl="1"/>
            <a:r>
              <a:rPr lang="en-US" sz="3200" dirty="0" smtClean="0"/>
              <a:t>“Be perfect </a:t>
            </a:r>
            <a:r>
              <a:rPr lang="en-US" sz="3200" b="1" i="1" dirty="0" smtClean="0"/>
              <a:t>doesn’t </a:t>
            </a:r>
            <a:r>
              <a:rPr lang="en-US" sz="3200" dirty="0" smtClean="0"/>
              <a:t>mean never making a mistake!</a:t>
            </a:r>
          </a:p>
          <a:p>
            <a:pPr lvl="1"/>
            <a:endParaRPr lang="en-US" sz="3200" dirty="0" smtClean="0"/>
          </a:p>
          <a:p>
            <a:r>
              <a:rPr lang="en-US" sz="3600" dirty="0" smtClean="0"/>
              <a:t>KEY: How do we act/react after we sin?</a:t>
            </a:r>
          </a:p>
          <a:p>
            <a:pPr lvl="1"/>
            <a:r>
              <a:rPr lang="en-US" sz="3200" b="1" i="1" dirty="0" smtClean="0"/>
              <a:t>Immature Kids:  </a:t>
            </a:r>
            <a:r>
              <a:rPr lang="en-US" sz="3200" dirty="0" smtClean="0"/>
              <a:t>hide it, deny it, blame others!</a:t>
            </a:r>
          </a:p>
          <a:p>
            <a:pPr lvl="1"/>
            <a:r>
              <a:rPr lang="en-US" sz="3200" b="1" i="1" dirty="0" smtClean="0"/>
              <a:t>Mature Adults:  </a:t>
            </a:r>
            <a:r>
              <a:rPr lang="en-US" sz="3200" dirty="0" smtClean="0"/>
              <a:t>admit it, accept responsibility, apologize, make amends, try to do better!</a:t>
            </a:r>
          </a:p>
          <a:p>
            <a:pPr lvl="1"/>
            <a:r>
              <a:rPr lang="en-US" sz="3200" b="1" dirty="0" smtClean="0"/>
              <a:t>Analogy 1:  If </a:t>
            </a:r>
            <a:r>
              <a:rPr lang="en-US" sz="3200" b="1" dirty="0"/>
              <a:t>we fall </a:t>
            </a:r>
            <a:r>
              <a:rPr lang="en-US" sz="3200" b="1" dirty="0" smtClean="0"/>
              <a:t>down? </a:t>
            </a:r>
          </a:p>
          <a:p>
            <a:pPr lvl="1"/>
            <a:r>
              <a:rPr lang="en-US" sz="3200" b="1" dirty="0" smtClean="0"/>
              <a:t>Analogy 2:  If </a:t>
            </a:r>
            <a:r>
              <a:rPr lang="en-US" sz="3200" b="1" dirty="0"/>
              <a:t>we break </a:t>
            </a:r>
            <a:r>
              <a:rPr lang="en-US" sz="3200" b="1" dirty="0" smtClean="0"/>
              <a:t>something?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2536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Young Paul’s Desire or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be “holy” and “perfect” and “blameless”</a:t>
            </a:r>
          </a:p>
          <a:p>
            <a:pPr lvl="1"/>
            <a:r>
              <a:rPr lang="en-US" dirty="0" smtClean="0"/>
              <a:t>Following God’s law meticulously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To defend Judaism’s belief in Monotheism</a:t>
            </a:r>
          </a:p>
          <a:p>
            <a:pPr lvl="1"/>
            <a:r>
              <a:rPr lang="en-US" dirty="0" smtClean="0"/>
              <a:t>Persecuting any “idolaters” or “blasphemers”</a:t>
            </a:r>
          </a:p>
          <a:p>
            <a:pPr lvl="1"/>
            <a:endParaRPr lang="en-US" dirty="0"/>
          </a:p>
          <a:p>
            <a:r>
              <a:rPr lang="en-US" dirty="0" smtClean="0"/>
              <a:t>To promote “Justice” (rewards &amp; punishments)</a:t>
            </a:r>
          </a:p>
          <a:p>
            <a:pPr lvl="1"/>
            <a:r>
              <a:rPr lang="en-US" dirty="0" smtClean="0"/>
              <a:t>But did he forget about God’s “mercy”?</a:t>
            </a:r>
          </a:p>
        </p:txBody>
      </p:sp>
    </p:spTree>
    <p:extLst>
      <p:ext uri="{BB962C8B-B14F-4D97-AF65-F5344CB8AC3E}">
        <p14:creationId xmlns:p14="http://schemas.microsoft.com/office/powerpoint/2010/main" val="79247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763000" y="6324600"/>
            <a:ext cx="381000" cy="5334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366DFEFE-CECB-49BF-A4C9-DB2740AC0B42}" type="slidenum">
              <a:rPr lang="en-US" altLang="en-US">
                <a:latin typeface="Arial" charset="0"/>
              </a:rPr>
              <a:pPr/>
              <a:t>24</a:t>
            </a:fld>
            <a:endParaRPr lang="en-US" altLang="en-US">
              <a:latin typeface="Arial" charset="0"/>
            </a:endParaRPr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71525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987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34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Paul’s Youth</a:t>
            </a:r>
            <a:endParaRPr lang="en-US" altLang="en-US" sz="4000" b="0" smtClean="0"/>
          </a:p>
        </p:txBody>
      </p:sp>
      <p:sp>
        <p:nvSpPr>
          <p:cNvPr id="52229" name="Oval 4"/>
          <p:cNvSpPr>
            <a:spLocks noChangeArrowheads="1"/>
          </p:cNvSpPr>
          <p:nvPr/>
        </p:nvSpPr>
        <p:spPr bwMode="auto">
          <a:xfrm>
            <a:off x="8229600" y="5257800"/>
            <a:ext cx="914400" cy="5334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467600" y="2971800"/>
            <a:ext cx="1143000" cy="7620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52231" name="Line 8"/>
          <p:cNvSpPr>
            <a:spLocks noChangeShapeType="1"/>
          </p:cNvSpPr>
          <p:nvPr/>
        </p:nvSpPr>
        <p:spPr bwMode="auto">
          <a:xfrm>
            <a:off x="8077200" y="3581400"/>
            <a:ext cx="609600" cy="175260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 type="triangl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0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Paul’s </a:t>
            </a:r>
            <a:r>
              <a:rPr lang="en-US" dirty="0" smtClean="0"/>
              <a:t>Early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562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3600" dirty="0" smtClean="0"/>
              <a:t>“Torah-Observant” Jew</a:t>
            </a:r>
          </a:p>
          <a:p>
            <a:pPr marL="566738" lvl="1">
              <a:spcBef>
                <a:spcPts val="600"/>
              </a:spcBef>
            </a:pPr>
            <a:r>
              <a:rPr lang="en-US" sz="3000" b="0" dirty="0" smtClean="0"/>
              <a:t>“</a:t>
            </a:r>
            <a:r>
              <a:rPr lang="en-US" sz="3000" b="0" dirty="0"/>
              <a:t>Zealous” </a:t>
            </a:r>
            <a:r>
              <a:rPr lang="en-US" sz="3000" b="0" dirty="0" smtClean="0"/>
              <a:t>Pharisee</a:t>
            </a:r>
          </a:p>
          <a:p>
            <a:pPr marL="566738" lvl="1">
              <a:spcBef>
                <a:spcPts val="600"/>
              </a:spcBef>
            </a:pPr>
            <a:r>
              <a:rPr lang="en-US" sz="3000" b="0" dirty="0" smtClean="0"/>
              <a:t>“</a:t>
            </a:r>
            <a:r>
              <a:rPr lang="en-US" sz="3000" b="0" dirty="0"/>
              <a:t>Blameless</a:t>
            </a:r>
            <a:r>
              <a:rPr lang="en-US" sz="3000" b="0" dirty="0" smtClean="0"/>
              <a:t>” in Observing God’s Law!</a:t>
            </a:r>
          </a:p>
          <a:p>
            <a:pPr marL="566738" lvl="1">
              <a:spcBef>
                <a:spcPts val="600"/>
              </a:spcBef>
            </a:pPr>
            <a:r>
              <a:rPr lang="en-US" sz="3000" b="0" dirty="0" smtClean="0"/>
              <a:t>So also a </a:t>
            </a:r>
            <a:r>
              <a:rPr lang="en-US" sz="3000" b="1" i="1" dirty="0"/>
              <a:t>Persecutor of Christians!</a:t>
            </a:r>
          </a:p>
          <a:p>
            <a:pPr lvl="0">
              <a:spcBef>
                <a:spcPts val="2400"/>
              </a:spcBef>
            </a:pPr>
            <a:r>
              <a:rPr lang="en-US" dirty="0" smtClean="0">
                <a:solidFill>
                  <a:srgbClr val="C00000"/>
                </a:solidFill>
              </a:rPr>
              <a:t>Acts </a:t>
            </a:r>
            <a:r>
              <a:rPr lang="en-US" dirty="0">
                <a:solidFill>
                  <a:srgbClr val="C00000"/>
                </a:solidFill>
              </a:rPr>
              <a:t>22:3-4 </a:t>
            </a:r>
            <a:r>
              <a:rPr lang="en-US" b="0" dirty="0"/>
              <a:t>– “I am a Jew, born in Tarsus in Cilicia, but brought up in this city [Jerusalem]. At the feet of Gamaliel I was </a:t>
            </a:r>
            <a:r>
              <a:rPr lang="en-US" b="0" i="1" dirty="0"/>
              <a:t>educated strictly in our </a:t>
            </a:r>
            <a:r>
              <a:rPr lang="en-US" b="0" i="1" u="sng" dirty="0"/>
              <a:t>ancestral law</a:t>
            </a:r>
            <a:r>
              <a:rPr lang="en-US" b="0" dirty="0"/>
              <a:t> and </a:t>
            </a:r>
            <a:r>
              <a:rPr lang="en-US" b="0" i="1" dirty="0"/>
              <a:t>was </a:t>
            </a:r>
            <a:r>
              <a:rPr lang="en-US" b="0" i="1" u="sng" dirty="0"/>
              <a:t>zealous</a:t>
            </a:r>
            <a:r>
              <a:rPr lang="en-US" b="0" i="1" dirty="0"/>
              <a:t> for God</a:t>
            </a:r>
            <a:r>
              <a:rPr lang="en-US" b="0" dirty="0"/>
              <a:t>, just as all of you are </a:t>
            </a:r>
            <a:r>
              <a:rPr lang="en-US" b="0" dirty="0" smtClean="0"/>
              <a:t>today.</a:t>
            </a:r>
            <a:br>
              <a:rPr lang="en-US" b="0" dirty="0" smtClean="0"/>
            </a:br>
            <a:r>
              <a:rPr lang="en-US" b="0" baseline="30000" dirty="0" smtClean="0"/>
              <a:t>4 </a:t>
            </a:r>
            <a:r>
              <a:rPr lang="en-US" dirty="0"/>
              <a:t>I </a:t>
            </a:r>
            <a:r>
              <a:rPr lang="en-US" u="dbl" dirty="0"/>
              <a:t>persecuted</a:t>
            </a:r>
            <a:r>
              <a:rPr lang="en-US" dirty="0"/>
              <a:t> this Way to death</a:t>
            </a:r>
            <a:r>
              <a:rPr lang="en-US" b="0" dirty="0"/>
              <a:t>, binding both </a:t>
            </a:r>
            <a:r>
              <a:rPr lang="en-US" b="0" dirty="0" smtClean="0"/>
              <a:t>men and </a:t>
            </a:r>
            <a:r>
              <a:rPr lang="en-US" b="0" dirty="0"/>
              <a:t>women and delivering them to prison</a:t>
            </a:r>
            <a:r>
              <a:rPr lang="en-US" b="0" dirty="0" smtClean="0"/>
              <a:t>.”</a:t>
            </a:r>
            <a:endParaRPr lang="en-US" b="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2743200" cy="355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04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400" b="0" i="1" dirty="0" smtClean="0"/>
              <a:t>Paul’s Pre-Christian Life</a:t>
            </a:r>
            <a:r>
              <a:rPr lang="en-US" altLang="en-US" sz="4400" b="0" i="1" dirty="0" smtClean="0">
                <a:latin typeface="Arial Narrow" panose="020B0606020202030204" pitchFamily="34" charset="0"/>
              </a:rPr>
              <a:t> </a:t>
            </a:r>
            <a:r>
              <a:rPr lang="en-US" altLang="en-US" sz="3200" b="0" dirty="0" smtClean="0">
                <a:latin typeface="Arial Narrow" panose="020B0606020202030204" pitchFamily="34" charset="0"/>
              </a:rPr>
              <a:t>(in his own words)</a:t>
            </a:r>
            <a:endParaRPr lang="en-US" altLang="en-US" sz="3600" dirty="0" smtClean="0">
              <a:latin typeface="Arial Narrow" panose="020B0606020202030204" pitchFamily="34" charset="0"/>
            </a:endParaRPr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10600" cy="5715000"/>
          </a:xfrm>
        </p:spPr>
        <p:txBody>
          <a:bodyPr>
            <a:noAutofit/>
          </a:bodyPr>
          <a:lstStyle/>
          <a:p>
            <a:pPr eaLnBrk="1" hangingPunct="1">
              <a:lnSpc>
                <a:spcPct val="95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en-US" altLang="en-US" sz="2800" dirty="0" smtClean="0">
                <a:solidFill>
                  <a:srgbClr val="C00000"/>
                </a:solidFill>
              </a:rPr>
              <a:t>Phil 3:4b-6 </a:t>
            </a:r>
            <a:r>
              <a:rPr lang="en-US" altLang="en-US" sz="2800" b="0" dirty="0" smtClean="0"/>
              <a:t>– If anyone else thinks he can be confident in flesh, all the more can I. </a:t>
            </a:r>
            <a:r>
              <a:rPr lang="en-US" altLang="en-US" sz="2800" b="0" baseline="30000" dirty="0" smtClean="0"/>
              <a:t> 5 </a:t>
            </a:r>
            <a:r>
              <a:rPr lang="en-US" altLang="en-US" sz="2800" b="0" dirty="0" smtClean="0"/>
              <a:t>Circumcised on the eighth day, of the race of Israel, of the tribe of Benjamin, a Hebrew of Hebrew parentage, in </a:t>
            </a:r>
            <a:r>
              <a:rPr lang="en-US" altLang="en-US" sz="2800" b="0" u="sng" dirty="0" smtClean="0"/>
              <a:t>observance of the law</a:t>
            </a:r>
            <a:r>
              <a:rPr lang="en-US" altLang="en-US" sz="2800" b="0" dirty="0" smtClean="0"/>
              <a:t> a Pharisee,</a:t>
            </a:r>
            <a:r>
              <a:rPr lang="en-US" altLang="en-US" sz="2800" b="0" baseline="30000" dirty="0" smtClean="0"/>
              <a:t> 6 </a:t>
            </a:r>
            <a:r>
              <a:rPr lang="en-US" altLang="en-US" sz="2800" b="0" dirty="0" smtClean="0"/>
              <a:t>in </a:t>
            </a:r>
            <a:r>
              <a:rPr lang="en-US" altLang="en-US" sz="2800" b="0" u="sng" dirty="0" smtClean="0"/>
              <a:t>zeal</a:t>
            </a:r>
            <a:r>
              <a:rPr lang="en-US" altLang="en-US" sz="2800" b="0" dirty="0" smtClean="0"/>
              <a:t> </a:t>
            </a:r>
            <a:br>
              <a:rPr lang="en-US" altLang="en-US" sz="2800" b="0" dirty="0" smtClean="0"/>
            </a:br>
            <a:r>
              <a:rPr lang="en-US" altLang="en-US" sz="2800" b="0" u="sng" dirty="0" smtClean="0"/>
              <a:t>I persecuted the church</a:t>
            </a:r>
            <a:r>
              <a:rPr lang="en-US" altLang="en-US" sz="2800" b="0" dirty="0" smtClean="0"/>
              <a:t>, in righteousness based on the law </a:t>
            </a:r>
            <a:br>
              <a:rPr lang="en-US" altLang="en-US" sz="2800" b="0" dirty="0" smtClean="0"/>
            </a:br>
            <a:r>
              <a:rPr lang="en-US" altLang="en-US" sz="2800" b="0" u="sng" dirty="0" smtClean="0"/>
              <a:t>I was blameless</a:t>
            </a:r>
            <a:r>
              <a:rPr lang="en-US" altLang="en-US" sz="2800" b="0" dirty="0" smtClean="0"/>
              <a:t>.</a:t>
            </a:r>
          </a:p>
          <a:p>
            <a:pPr eaLnBrk="1" hangingPunct="1">
              <a:lnSpc>
                <a:spcPct val="95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en-US" altLang="en-US" sz="2800" dirty="0" smtClean="0">
                <a:solidFill>
                  <a:srgbClr val="C00000"/>
                </a:solidFill>
              </a:rPr>
              <a:t>Gal 1:13-14</a:t>
            </a:r>
            <a:r>
              <a:rPr lang="en-US" altLang="en-US" sz="2800" b="0" dirty="0" smtClean="0">
                <a:solidFill>
                  <a:srgbClr val="C00000"/>
                </a:solidFill>
              </a:rPr>
              <a:t> </a:t>
            </a:r>
            <a:r>
              <a:rPr lang="en-US" altLang="en-US" sz="2800" b="0" dirty="0" smtClean="0"/>
              <a:t>– For you heard of my former way of life in Judaism, how </a:t>
            </a:r>
            <a:r>
              <a:rPr lang="en-US" altLang="en-US" sz="2800" b="0" u="sng" dirty="0" smtClean="0"/>
              <a:t>I persecuted the church of God</a:t>
            </a:r>
            <a:r>
              <a:rPr lang="en-US" altLang="en-US" sz="2800" b="0" dirty="0" smtClean="0"/>
              <a:t> beyond measure and tried to destroy it, </a:t>
            </a:r>
            <a:r>
              <a:rPr lang="en-US" altLang="en-US" sz="2800" b="0" baseline="30000" dirty="0" smtClean="0"/>
              <a:t>14 </a:t>
            </a:r>
            <a:r>
              <a:rPr lang="en-US" altLang="en-US" sz="2800" b="0" dirty="0" smtClean="0"/>
              <a:t>and progressed in Judaism beyond many of my contemporaries among my race, since I was even more </a:t>
            </a:r>
            <a:r>
              <a:rPr lang="en-US" altLang="en-US" sz="2800" b="0" u="sng" dirty="0" smtClean="0"/>
              <a:t>a zealot</a:t>
            </a:r>
            <a:r>
              <a:rPr lang="en-US" altLang="en-US" sz="2800" b="0" dirty="0" smtClean="0"/>
              <a:t> for my ancestral traditions.</a:t>
            </a:r>
          </a:p>
          <a:p>
            <a:pPr eaLnBrk="1" hangingPunct="1">
              <a:lnSpc>
                <a:spcPct val="95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en-US" altLang="en-US" sz="2800" dirty="0" smtClean="0">
                <a:solidFill>
                  <a:srgbClr val="C00000"/>
                </a:solidFill>
              </a:rPr>
              <a:t>1 </a:t>
            </a:r>
            <a:r>
              <a:rPr lang="en-US" altLang="en-US" sz="2800" dirty="0" err="1" smtClean="0">
                <a:solidFill>
                  <a:srgbClr val="C00000"/>
                </a:solidFill>
              </a:rPr>
              <a:t>Cor</a:t>
            </a:r>
            <a:r>
              <a:rPr lang="en-US" altLang="en-US" sz="2800" dirty="0" smtClean="0">
                <a:solidFill>
                  <a:srgbClr val="C00000"/>
                </a:solidFill>
              </a:rPr>
              <a:t> 15:9</a:t>
            </a:r>
            <a:r>
              <a:rPr lang="en-US" altLang="en-US" sz="2800" b="0" dirty="0" smtClean="0">
                <a:solidFill>
                  <a:srgbClr val="C00000"/>
                </a:solidFill>
              </a:rPr>
              <a:t> </a:t>
            </a:r>
            <a:r>
              <a:rPr lang="en-US" altLang="en-US" sz="2800" b="0" dirty="0" smtClean="0"/>
              <a:t>– “For I am the least of the apostles, not fit to be called an apostle, because </a:t>
            </a:r>
            <a:r>
              <a:rPr lang="en-US" altLang="en-US" sz="2800" b="0" u="sng" dirty="0" smtClean="0"/>
              <a:t>I persecuted the church of God</a:t>
            </a:r>
            <a:r>
              <a:rPr lang="en-US" altLang="en-US" sz="2800" b="0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153127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8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90600"/>
          </a:xfrm>
        </p:spPr>
        <p:txBody>
          <a:bodyPr/>
          <a:lstStyle/>
          <a:p>
            <a:r>
              <a:rPr lang="en-US" sz="4200" u="sng" dirty="0" smtClean="0"/>
              <a:t>WHY</a:t>
            </a:r>
            <a:r>
              <a:rPr lang="en-US" sz="4200" dirty="0" smtClean="0"/>
              <a:t> Did He Persecute Christians?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Jewish Monotheism:</a:t>
            </a:r>
            <a:br>
              <a:rPr lang="en-US" dirty="0" smtClean="0"/>
            </a:br>
            <a:r>
              <a:rPr lang="en-US" dirty="0" smtClean="0"/>
              <a:t>There is only ONE God, and God alone is HOLY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God is Creator of the World, but “separate from” Creation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God is not Human, and Humans are not God!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Claiming that any created thing is “God” is “idolatry”!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Claiming that any human being is “God” is “blasphemy”!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 smtClean="0"/>
              <a:t>Christian Proclamation: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Jesus is not just a teacher, healer, prophet, or the Messiah</a:t>
            </a:r>
          </a:p>
          <a:p>
            <a:pPr lvl="1">
              <a:spcBef>
                <a:spcPts val="600"/>
              </a:spcBef>
            </a:pPr>
            <a:r>
              <a:rPr lang="en-US" b="1" dirty="0" smtClean="0"/>
              <a:t>Jesus is the Son of God, divine, equal to God!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Strict Jews consider this </a:t>
            </a:r>
            <a:r>
              <a:rPr lang="en-US" b="1" i="1" dirty="0" smtClean="0"/>
              <a:t>blasphemy</a:t>
            </a:r>
            <a:r>
              <a:rPr lang="en-US" dirty="0" smtClean="0"/>
              <a:t>… punishable by death!</a:t>
            </a:r>
          </a:p>
        </p:txBody>
      </p:sp>
    </p:spTree>
    <p:extLst>
      <p:ext uri="{BB962C8B-B14F-4D97-AF65-F5344CB8AC3E}">
        <p14:creationId xmlns:p14="http://schemas.microsoft.com/office/powerpoint/2010/main" val="271640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90600"/>
          </a:xfrm>
        </p:spPr>
        <p:txBody>
          <a:bodyPr/>
          <a:lstStyle/>
          <a:p>
            <a:r>
              <a:rPr lang="en-US" sz="4200" dirty="0" smtClean="0"/>
              <a:t>Paul Was “Zealous” for God!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KILL those who insult God ! ?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Paul thought killing “blasphemers” was </a:t>
            </a:r>
            <a:r>
              <a:rPr lang="en-US" b="1" i="1" dirty="0" smtClean="0"/>
              <a:t>pleasing </a:t>
            </a:r>
            <a:r>
              <a:rPr lang="en-US" dirty="0" smtClean="0"/>
              <a:t>to God!</a:t>
            </a:r>
          </a:p>
          <a:p>
            <a:pPr marL="746125" lvl="2">
              <a:spcBef>
                <a:spcPts val="600"/>
              </a:spcBef>
            </a:pPr>
            <a:r>
              <a:rPr lang="en-US" sz="2000" dirty="0"/>
              <a:t>“Do I not hate, LORD, those who hate you? Those who rise against you, do I not loathe? </a:t>
            </a:r>
            <a:r>
              <a:rPr lang="en-US" sz="2000" dirty="0" smtClean="0"/>
              <a:t> With </a:t>
            </a:r>
            <a:r>
              <a:rPr lang="en-US" sz="2000" dirty="0"/>
              <a:t>fierce hatred I hate them, enemies I count as my own. (Ps 139:21-22)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Thought he was doing God’s will, </a:t>
            </a:r>
            <a:r>
              <a:rPr lang="en-US" b="1" i="1" dirty="0" smtClean="0"/>
              <a:t>protecting </a:t>
            </a:r>
            <a:r>
              <a:rPr lang="en-US" dirty="0" smtClean="0"/>
              <a:t>God’s holiness!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Comes to see that opposing Jesus means </a:t>
            </a:r>
            <a:r>
              <a:rPr lang="en-US" b="1" i="1" dirty="0" smtClean="0"/>
              <a:t>opposing </a:t>
            </a:r>
            <a:r>
              <a:rPr lang="en-US" dirty="0" smtClean="0"/>
              <a:t>God!</a:t>
            </a:r>
          </a:p>
          <a:p>
            <a:pPr>
              <a:spcBef>
                <a:spcPts val="1800"/>
              </a:spcBef>
            </a:pPr>
            <a:r>
              <a:rPr lang="en-US" sz="3000" i="1" dirty="0" smtClean="0">
                <a:latin typeface="Ravie" panose="04040805050809020602" pitchFamily="82" charset="0"/>
              </a:rPr>
              <a:t>Misguided </a:t>
            </a:r>
            <a:r>
              <a:rPr lang="en-US" sz="3000" i="1" dirty="0">
                <a:latin typeface="Ravie" panose="04040805050809020602" pitchFamily="82" charset="0"/>
              </a:rPr>
              <a:t>Zeal</a:t>
            </a:r>
            <a:r>
              <a:rPr lang="en-US" sz="3000" i="1" dirty="0" smtClean="0">
                <a:latin typeface="Ravie" panose="04040805050809020602" pitchFamily="82" charset="0"/>
              </a:rPr>
              <a:t>? </a:t>
            </a:r>
            <a:r>
              <a:rPr lang="en-US" sz="3000" dirty="0" smtClean="0"/>
              <a:t>– throughout history &amp; today?</a:t>
            </a:r>
            <a:endParaRPr lang="en-US" dirty="0" smtClean="0"/>
          </a:p>
          <a:p>
            <a:pPr lvl="1">
              <a:spcBef>
                <a:spcPts val="600"/>
              </a:spcBef>
            </a:pPr>
            <a:r>
              <a:rPr lang="en-US" dirty="0" smtClean="0"/>
              <a:t>“Radical/Fundamentalist” Interpretations of (any) Religion?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“Radical Israelite” – OT Books of Joshua, Judges, Kings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“Radical Judaism” – Books of Maccabees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“Radical Christianity” – Crusades, KKK?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“Radical Islam” – Al Qaeda, ISIS, Boko Haram?</a:t>
            </a:r>
          </a:p>
        </p:txBody>
      </p:sp>
    </p:spTree>
    <p:extLst>
      <p:ext uri="{BB962C8B-B14F-4D97-AF65-F5344CB8AC3E}">
        <p14:creationId xmlns:p14="http://schemas.microsoft.com/office/powerpoint/2010/main" val="285390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Paul’s “Conversion”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3600" dirty="0" smtClean="0"/>
              <a:t>Three Accounts in Acts of the Apostles:</a:t>
            </a:r>
          </a:p>
          <a:p>
            <a:pPr lvl="1">
              <a:spcBef>
                <a:spcPts val="600"/>
              </a:spcBef>
            </a:pPr>
            <a:r>
              <a:rPr lang="en-US" sz="3200" dirty="0" smtClean="0"/>
              <a:t>Incident on </a:t>
            </a:r>
            <a:r>
              <a:rPr lang="en-US" sz="3200" dirty="0"/>
              <a:t>the Road to </a:t>
            </a:r>
            <a:r>
              <a:rPr lang="en-US" sz="3200" dirty="0" smtClean="0"/>
              <a:t>Damascus</a:t>
            </a:r>
            <a:r>
              <a:rPr lang="en-US" dirty="0" smtClean="0"/>
              <a:t> </a:t>
            </a:r>
            <a:r>
              <a:rPr lang="en-US" altLang="en-US" dirty="0"/>
              <a:t>(southern SYRIA)</a:t>
            </a:r>
            <a:endParaRPr lang="en-US" sz="3200" dirty="0" smtClean="0"/>
          </a:p>
          <a:p>
            <a:pPr lvl="1">
              <a:spcBef>
                <a:spcPts val="600"/>
              </a:spcBef>
            </a:pPr>
            <a:r>
              <a:rPr lang="en-US" sz="3200" dirty="0" smtClean="0"/>
              <a:t>Bright light,  voice of Jesus,  temporary blindness</a:t>
            </a:r>
            <a:endParaRPr lang="en-US" sz="3200" dirty="0"/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rgbClr val="C00000"/>
                </a:solidFill>
              </a:rPr>
              <a:t>Acts </a:t>
            </a:r>
            <a:r>
              <a:rPr lang="en-US" dirty="0" smtClean="0">
                <a:solidFill>
                  <a:srgbClr val="C00000"/>
                </a:solidFill>
              </a:rPr>
              <a:t>9:3-30</a:t>
            </a:r>
          </a:p>
          <a:p>
            <a:pPr lvl="1">
              <a:spcBef>
                <a:spcPts val="600"/>
              </a:spcBef>
            </a:pPr>
            <a:r>
              <a:rPr lang="en-US" sz="3200" dirty="0" smtClean="0"/>
              <a:t>Luke’s </a:t>
            </a:r>
            <a:r>
              <a:rPr lang="en-US" sz="3200" dirty="0"/>
              <a:t>Initial Narrative Account</a:t>
            </a: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rgbClr val="C00000"/>
                </a:solidFill>
              </a:rPr>
              <a:t>Acts </a:t>
            </a:r>
            <a:r>
              <a:rPr lang="en-US" dirty="0" smtClean="0">
                <a:solidFill>
                  <a:srgbClr val="C00000"/>
                </a:solidFill>
              </a:rPr>
              <a:t>22:6-21</a:t>
            </a:r>
          </a:p>
          <a:p>
            <a:pPr lvl="1">
              <a:spcBef>
                <a:spcPts val="600"/>
              </a:spcBef>
            </a:pPr>
            <a:r>
              <a:rPr lang="en-US" sz="3200" dirty="0" smtClean="0"/>
              <a:t>Paul’s </a:t>
            </a:r>
            <a:r>
              <a:rPr lang="en-US" sz="3200" dirty="0"/>
              <a:t>Speech to </a:t>
            </a:r>
            <a:r>
              <a:rPr lang="en-US" sz="3200" dirty="0" smtClean="0"/>
              <a:t>a crowd of Jews </a:t>
            </a:r>
            <a:r>
              <a:rPr lang="en-US" sz="3200" dirty="0"/>
              <a:t>in Jerusalem</a:t>
            </a: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rgbClr val="C00000"/>
                </a:solidFill>
              </a:rPr>
              <a:t>Acts </a:t>
            </a:r>
            <a:r>
              <a:rPr lang="en-US" dirty="0" smtClean="0">
                <a:solidFill>
                  <a:srgbClr val="C00000"/>
                </a:solidFill>
              </a:rPr>
              <a:t>26:12-18</a:t>
            </a:r>
          </a:p>
          <a:p>
            <a:pPr lvl="1">
              <a:spcBef>
                <a:spcPts val="600"/>
              </a:spcBef>
            </a:pPr>
            <a:r>
              <a:rPr lang="en-US" sz="3200" dirty="0" smtClean="0"/>
              <a:t>Paul’s </a:t>
            </a:r>
            <a:r>
              <a:rPr lang="en-US" sz="3200" dirty="0"/>
              <a:t>Self-Defense </a:t>
            </a:r>
            <a:r>
              <a:rPr lang="en-US" sz="3200" dirty="0" smtClean="0"/>
              <a:t>on Trial before </a:t>
            </a:r>
            <a:r>
              <a:rPr lang="en-US" sz="3200" dirty="0"/>
              <a:t>King </a:t>
            </a:r>
            <a:r>
              <a:rPr lang="en-US" sz="3200" dirty="0" smtClean="0"/>
              <a:t>Agrippa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1750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105400" y="274638"/>
            <a:ext cx="4038600" cy="26971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dirty="0" smtClean="0"/>
              <a:t>The "Conversion" of Saint Paul ?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sz="2800" b="0" dirty="0" smtClean="0"/>
              <a:t>(by Parmigianino, 1527)</a:t>
            </a:r>
          </a:p>
        </p:txBody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0" y="4773613"/>
            <a:ext cx="3048000" cy="1855787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en-US" sz="2800" b="1" dirty="0" smtClean="0"/>
              <a:t>Is a horse mentioned in the biblical accounts?</a:t>
            </a:r>
          </a:p>
        </p:txBody>
      </p:sp>
      <p:pic>
        <p:nvPicPr>
          <p:cNvPr id="7172" name="Picture 4" descr="Image result for conversion pa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29863" cy="69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14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1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45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C00000"/>
                </a:solidFill>
              </a:rPr>
              <a:t>Acts </a:t>
            </a:r>
            <a:r>
              <a:rPr lang="en-US" dirty="0" smtClean="0">
                <a:solidFill>
                  <a:srgbClr val="C00000"/>
                </a:solidFill>
              </a:rPr>
              <a:t>22:3-16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54864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500" b="0" baseline="30000" dirty="0" smtClean="0"/>
              <a:t>3</a:t>
            </a:r>
            <a:r>
              <a:rPr lang="en-US" sz="2500" b="0" dirty="0" smtClean="0"/>
              <a:t> </a:t>
            </a:r>
            <a:r>
              <a:rPr lang="en-US" sz="2500" b="0" dirty="0"/>
              <a:t>"I am a Jew, born in Tarsus in Cilicia, but brought up in this city. At the feet of Gamaliel I was educated strictly in our ancestral law and was zealous for God, just as all of you are today</a:t>
            </a:r>
            <a:r>
              <a:rPr lang="en-US" sz="2500" b="0" dirty="0" smtClean="0"/>
              <a:t>. </a:t>
            </a:r>
            <a:r>
              <a:rPr lang="en-US" sz="2500" b="0" baseline="30000" dirty="0"/>
              <a:t>4</a:t>
            </a:r>
            <a:r>
              <a:rPr lang="en-US" sz="2500" b="0" dirty="0"/>
              <a:t> </a:t>
            </a:r>
            <a:r>
              <a:rPr lang="en-US" sz="2500" dirty="0"/>
              <a:t>I persecuted this Way to death</a:t>
            </a:r>
            <a:r>
              <a:rPr lang="en-US" sz="2500" b="0" dirty="0"/>
              <a:t>, binding both men and women and delivering them to prison</a:t>
            </a:r>
            <a:r>
              <a:rPr lang="en-US" sz="2500" b="0" dirty="0" smtClean="0"/>
              <a:t>. </a:t>
            </a:r>
            <a:br>
              <a:rPr lang="en-US" sz="2500" b="0" dirty="0" smtClean="0"/>
            </a:br>
            <a:r>
              <a:rPr lang="en-US" sz="2500" b="0" baseline="30000" dirty="0" smtClean="0"/>
              <a:t>5</a:t>
            </a:r>
            <a:r>
              <a:rPr lang="en-US" sz="2500" b="0" dirty="0" smtClean="0"/>
              <a:t> </a:t>
            </a:r>
            <a:r>
              <a:rPr lang="en-US" sz="2500" b="0" dirty="0"/>
              <a:t>Even the high priest and the whole council of elders can testify on my behalf. For from them I even received letters to the brothers and set out for Damascus to bring back to Jerusalem in chains for punishment those there as well.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 smtClean="0"/>
              <a:t>6</a:t>
            </a:r>
            <a:r>
              <a:rPr lang="en-US" sz="2600" b="0" dirty="0" smtClean="0"/>
              <a:t> </a:t>
            </a:r>
            <a:r>
              <a:rPr lang="en-US" sz="2600" b="0" dirty="0"/>
              <a:t>"On that journey as I drew near to Damascus, about noon a great light from the sky suddenly shone around me</a:t>
            </a:r>
            <a:r>
              <a:rPr lang="en-US" sz="2600" b="0" dirty="0" smtClean="0"/>
              <a:t>. </a:t>
            </a:r>
            <a:r>
              <a:rPr lang="en-US" sz="2600" b="0" baseline="30000" dirty="0"/>
              <a:t>7</a:t>
            </a:r>
            <a:r>
              <a:rPr lang="en-US" sz="2600" b="0" dirty="0"/>
              <a:t> I fell to the ground and heard a voice saying to me, </a:t>
            </a:r>
            <a:r>
              <a:rPr lang="en-US" sz="2800" dirty="0"/>
              <a:t>'Saul, Saul, why are you persecuting me</a:t>
            </a:r>
            <a:r>
              <a:rPr lang="en-US" sz="2800" dirty="0" smtClean="0"/>
              <a:t>?' </a:t>
            </a:r>
            <a:r>
              <a:rPr lang="en-US" sz="2600" b="0" baseline="30000" dirty="0"/>
              <a:t>8</a:t>
            </a:r>
            <a:r>
              <a:rPr lang="en-US" sz="2600" b="0" dirty="0"/>
              <a:t> I replied, 'Who are you, sir?' And he said to me</a:t>
            </a:r>
            <a:r>
              <a:rPr lang="en-US" sz="2600" b="0" dirty="0" smtClean="0"/>
              <a:t>,  </a:t>
            </a:r>
            <a:r>
              <a:rPr lang="en-US" sz="2800" dirty="0"/>
              <a:t>'I am Jesus the Nazorean whom you are persecuting</a:t>
            </a:r>
            <a:r>
              <a:rPr lang="en-US" sz="2800" dirty="0" smtClean="0"/>
              <a:t>.' </a:t>
            </a:r>
            <a:br>
              <a:rPr lang="en-US" sz="2800" dirty="0" smtClean="0"/>
            </a:br>
            <a:r>
              <a:rPr lang="en-US" sz="2600" b="0" baseline="30000" dirty="0" smtClean="0"/>
              <a:t>9</a:t>
            </a:r>
            <a:r>
              <a:rPr lang="en-US" sz="2600" b="0" dirty="0" smtClean="0"/>
              <a:t> </a:t>
            </a:r>
            <a:r>
              <a:rPr lang="en-US" sz="2600" b="0" dirty="0"/>
              <a:t>My companions saw the light but did not hear the voice of the one who spoke to me</a:t>
            </a:r>
            <a:r>
              <a:rPr lang="en-US" sz="2600" b="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642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C00000"/>
                </a:solidFill>
              </a:rPr>
              <a:t>Acts </a:t>
            </a:r>
            <a:r>
              <a:rPr lang="en-US" dirty="0" smtClean="0">
                <a:solidFill>
                  <a:srgbClr val="C00000"/>
                </a:solidFill>
              </a:rPr>
              <a:t>22:3-16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486400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buNone/>
            </a:pPr>
            <a:r>
              <a:rPr lang="en-US" sz="2600" b="0" dirty="0" smtClean="0"/>
              <a:t> </a:t>
            </a:r>
            <a:r>
              <a:rPr lang="en-US" sz="2600" b="0" baseline="30000" dirty="0"/>
              <a:t>10</a:t>
            </a:r>
            <a:r>
              <a:rPr lang="en-US" sz="2600" b="0" dirty="0"/>
              <a:t> I asked, 'What shall I do, sir?' The Lord answered me, 'Get up and go into Damascus, and there you will be told about everything appointed for you to do</a:t>
            </a:r>
            <a:r>
              <a:rPr lang="en-US" sz="2600" b="0" dirty="0" smtClean="0"/>
              <a:t>.' </a:t>
            </a:r>
            <a:r>
              <a:rPr lang="en-US" sz="2600" b="0" baseline="30000" dirty="0"/>
              <a:t>11</a:t>
            </a:r>
            <a:r>
              <a:rPr lang="en-US" sz="2600" b="0" dirty="0"/>
              <a:t> Since I could see nothing because of the brightness of that light, I was led by hand by my companions and entered Damascus.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2600" b="0" dirty="0"/>
              <a:t> </a:t>
            </a:r>
            <a:r>
              <a:rPr lang="en-US" sz="2600" b="0" baseline="30000" dirty="0"/>
              <a:t>12</a:t>
            </a:r>
            <a:r>
              <a:rPr lang="en-US" sz="2600" b="0" dirty="0"/>
              <a:t> "A certain </a:t>
            </a:r>
            <a:r>
              <a:rPr lang="en-US" sz="2600" dirty="0"/>
              <a:t>Ananias</a:t>
            </a:r>
            <a:r>
              <a:rPr lang="en-US" sz="2600" b="0" dirty="0"/>
              <a:t>, a devout observer of the law, and highly spoken of by all the Jews who lived there</a:t>
            </a:r>
            <a:r>
              <a:rPr lang="en-US" sz="2600" b="0" dirty="0" smtClean="0"/>
              <a:t>, </a:t>
            </a:r>
            <a:r>
              <a:rPr lang="en-US" sz="2600" b="0" baseline="30000" dirty="0"/>
              <a:t>13</a:t>
            </a:r>
            <a:r>
              <a:rPr lang="en-US" sz="2600" b="0" dirty="0"/>
              <a:t> came to me and stood there and said, 'Saul, my brother, regain your sight.' And at that very moment I regained my sight and saw him.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2600" b="0" dirty="0"/>
              <a:t> </a:t>
            </a:r>
            <a:r>
              <a:rPr lang="en-US" sz="2600" b="0" baseline="30000" dirty="0"/>
              <a:t>14</a:t>
            </a:r>
            <a:r>
              <a:rPr lang="en-US" sz="2600" b="0" dirty="0"/>
              <a:t> Then he said, </a:t>
            </a:r>
            <a:r>
              <a:rPr lang="en-US" sz="2600" dirty="0"/>
              <a:t>'The God of our ancestors designated you to know his will, to see the Righteous One, and to hear the sound of his voice</a:t>
            </a:r>
            <a:r>
              <a:rPr lang="en-US" sz="2600" dirty="0" smtClean="0"/>
              <a:t>;</a:t>
            </a:r>
            <a:r>
              <a:rPr lang="en-US" sz="2600" b="0" dirty="0" smtClean="0"/>
              <a:t> </a:t>
            </a:r>
            <a:r>
              <a:rPr lang="en-US" sz="2600" b="0" baseline="30000" dirty="0"/>
              <a:t>15</a:t>
            </a:r>
            <a:r>
              <a:rPr lang="en-US" sz="2600" b="0" dirty="0"/>
              <a:t> </a:t>
            </a:r>
            <a:r>
              <a:rPr lang="en-US" sz="2600" dirty="0"/>
              <a:t>for you will be his witness before all to what you have seen and heard</a:t>
            </a:r>
            <a:r>
              <a:rPr lang="en-US" sz="2600" dirty="0" smtClean="0"/>
              <a:t>. </a:t>
            </a:r>
            <a:r>
              <a:rPr lang="en-US" sz="2600" b="0" baseline="30000" dirty="0"/>
              <a:t>16</a:t>
            </a:r>
            <a:r>
              <a:rPr lang="en-US" sz="2600" b="0" dirty="0"/>
              <a:t> Now, why delay? Get up and have yourself baptized and your sins washed away, calling upon his name</a:t>
            </a:r>
            <a:r>
              <a:rPr lang="en-US" sz="2600" b="0" dirty="0" smtClean="0"/>
              <a:t>.'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6642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altLang="en-US" sz="4200" i="1" dirty="0" smtClean="0"/>
              <a:t>Paul’s New Christian Life</a:t>
            </a:r>
            <a:r>
              <a:rPr lang="en-US" altLang="en-US" sz="3600" i="1" dirty="0" smtClean="0">
                <a:latin typeface="Arial Narrow" panose="020B0606020202030204" pitchFamily="34" charset="0"/>
              </a:rPr>
              <a:t> </a:t>
            </a:r>
            <a:r>
              <a:rPr lang="en-US" altLang="en-US" sz="3600" dirty="0" smtClean="0">
                <a:latin typeface="Arial Narrow" panose="020B0606020202030204" pitchFamily="34" charset="0"/>
              </a:rPr>
              <a:t>(ca. AD 35–49)</a:t>
            </a:r>
            <a:endParaRPr lang="en-US" altLang="en-US" sz="4400" dirty="0" smtClean="0">
              <a:latin typeface="Arial Narrow" panose="020B0606020202030204" pitchFamily="34" charset="0"/>
            </a:endParaRP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</a:pPr>
            <a:r>
              <a:rPr lang="en-US" altLang="en-US" dirty="0" smtClean="0"/>
              <a:t>Jesus is “revealed” to Paul as God’s Son</a:t>
            </a:r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Three accounts in Acts </a:t>
            </a:r>
            <a:r>
              <a:rPr lang="en-US" altLang="en-US" b="0" dirty="0" smtClean="0"/>
              <a:t>9:3-30; 22:6-21; 26:12-18</a:t>
            </a:r>
          </a:p>
          <a:p>
            <a:pPr lvl="1">
              <a:spcBef>
                <a:spcPts val="600"/>
              </a:spcBef>
            </a:pPr>
            <a:r>
              <a:rPr lang="en-US" altLang="en-US" b="0" dirty="0" smtClean="0"/>
              <a:t>On road to Damascus, blinding light, voice of Jesus</a:t>
            </a:r>
          </a:p>
          <a:p>
            <a:pPr>
              <a:spcBef>
                <a:spcPts val="1200"/>
              </a:spcBef>
            </a:pPr>
            <a:r>
              <a:rPr lang="en-US" altLang="en-US" dirty="0" smtClean="0"/>
              <a:t>1 </a:t>
            </a:r>
            <a:r>
              <a:rPr lang="en-US" altLang="en-US" dirty="0" err="1" smtClean="0"/>
              <a:t>Cor</a:t>
            </a:r>
            <a:r>
              <a:rPr lang="en-US" altLang="en-US" dirty="0" smtClean="0"/>
              <a:t> 9:1a </a:t>
            </a:r>
            <a:r>
              <a:rPr lang="en-US" altLang="en-US" b="0" dirty="0" smtClean="0"/>
              <a:t>– “Am I not free? Am I not an apostle? </a:t>
            </a:r>
            <a:br>
              <a:rPr lang="en-US" altLang="en-US" b="0" dirty="0" smtClean="0"/>
            </a:br>
            <a:r>
              <a:rPr lang="en-US" altLang="en-US" b="0" dirty="0" smtClean="0"/>
              <a:t>Have I not </a:t>
            </a:r>
            <a:r>
              <a:rPr lang="en-US" altLang="en-US" u="sng" dirty="0" smtClean="0"/>
              <a:t>seen Jesus</a:t>
            </a:r>
            <a:r>
              <a:rPr lang="en-US" altLang="en-US" b="0" dirty="0" smtClean="0"/>
              <a:t> our Lord?”</a:t>
            </a:r>
          </a:p>
          <a:p>
            <a:pPr>
              <a:spcBef>
                <a:spcPts val="1200"/>
              </a:spcBef>
            </a:pPr>
            <a:r>
              <a:rPr lang="en-US" altLang="en-US" dirty="0" smtClean="0"/>
              <a:t>1 </a:t>
            </a:r>
            <a:r>
              <a:rPr lang="en-US" altLang="en-US" dirty="0" err="1" smtClean="0"/>
              <a:t>Cor</a:t>
            </a:r>
            <a:r>
              <a:rPr lang="en-US" altLang="en-US" dirty="0" smtClean="0"/>
              <a:t> 15:8 </a:t>
            </a:r>
            <a:r>
              <a:rPr lang="en-US" altLang="en-US" b="0" dirty="0" smtClean="0"/>
              <a:t>– “Last of all, as to one born abnormally, </a:t>
            </a:r>
            <a:br>
              <a:rPr lang="en-US" altLang="en-US" b="0" dirty="0" smtClean="0"/>
            </a:br>
            <a:r>
              <a:rPr lang="en-US" altLang="en-US" u="sng" dirty="0" smtClean="0"/>
              <a:t>he [Jesus] appeared </a:t>
            </a:r>
            <a:r>
              <a:rPr lang="en-US" altLang="en-US" b="0" dirty="0" smtClean="0"/>
              <a:t>to me.”</a:t>
            </a:r>
          </a:p>
          <a:p>
            <a:pPr>
              <a:spcBef>
                <a:spcPts val="1200"/>
              </a:spcBef>
            </a:pPr>
            <a:r>
              <a:rPr lang="en-US" altLang="en-US" dirty="0" smtClean="0"/>
              <a:t>Gal 1:11-16 –</a:t>
            </a:r>
            <a:r>
              <a:rPr lang="en-US" altLang="en-US" b="0" dirty="0" smtClean="0"/>
              <a:t> “God was pleased to </a:t>
            </a:r>
            <a:r>
              <a:rPr lang="en-US" altLang="en-US" u="sng" dirty="0" smtClean="0"/>
              <a:t>reveal his Son</a:t>
            </a:r>
            <a:r>
              <a:rPr lang="en-US" altLang="en-US" b="0" dirty="0" smtClean="0"/>
              <a:t> to me” </a:t>
            </a:r>
          </a:p>
          <a:p>
            <a:pPr>
              <a:spcBef>
                <a:spcPts val="1200"/>
              </a:spcBef>
            </a:pPr>
            <a:r>
              <a:rPr lang="en-US" altLang="en-US" sz="3000" dirty="0" smtClean="0"/>
              <a:t>Cf.  2 </a:t>
            </a:r>
            <a:r>
              <a:rPr lang="en-US" altLang="en-US" sz="3000" dirty="0" err="1" smtClean="0"/>
              <a:t>Cor</a:t>
            </a:r>
            <a:r>
              <a:rPr lang="en-US" altLang="en-US" sz="3000" dirty="0" smtClean="0"/>
              <a:t> 4:6 </a:t>
            </a:r>
            <a:r>
              <a:rPr lang="en-US" altLang="en-US" sz="3000" b="0" dirty="0" smtClean="0"/>
              <a:t>– “For God who said, ‘</a:t>
            </a:r>
            <a:r>
              <a:rPr lang="en-US" altLang="en-US" sz="3000" b="0" i="1" dirty="0" smtClean="0"/>
              <a:t>Let light shine</a:t>
            </a:r>
            <a:r>
              <a:rPr lang="en-US" altLang="en-US" sz="3000" b="0" dirty="0" smtClean="0"/>
              <a:t> out of darkness,’ has shone in our hearts </a:t>
            </a:r>
            <a:r>
              <a:rPr lang="en-US" altLang="en-US" sz="3000" b="0" i="1" dirty="0" smtClean="0"/>
              <a:t>to bring to light </a:t>
            </a:r>
            <a:r>
              <a:rPr lang="en-US" altLang="en-US" sz="3000" b="0" dirty="0" smtClean="0"/>
              <a:t>the knowledge of the </a:t>
            </a:r>
            <a:r>
              <a:rPr lang="en-US" altLang="en-US" sz="3000" dirty="0" smtClean="0"/>
              <a:t>glory of God </a:t>
            </a:r>
            <a:r>
              <a:rPr lang="en-US" altLang="en-US" sz="3000" b="0" dirty="0" smtClean="0"/>
              <a:t>on the </a:t>
            </a:r>
            <a:r>
              <a:rPr lang="en-US" altLang="en-US" sz="3000" dirty="0" smtClean="0"/>
              <a:t>face of Jesus Christ</a:t>
            </a:r>
            <a:r>
              <a:rPr lang="en-US" altLang="en-US" sz="3000" b="0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5162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34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Jesus’ “Revelation” to Paul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610600" cy="5867400"/>
          </a:xfrm>
        </p:spPr>
        <p:txBody>
          <a:bodyPr>
            <a:noAutofit/>
          </a:bodyPr>
          <a:lstStyle/>
          <a:p>
            <a:pPr marL="230188" indent="-230188" eaLnBrk="1" hangingPunct="1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en-US" sz="2600" dirty="0" smtClean="0">
                <a:solidFill>
                  <a:srgbClr val="C00000"/>
                </a:solidFill>
              </a:rPr>
              <a:t>Gal 1:11–2:1 </a:t>
            </a:r>
            <a:r>
              <a:rPr lang="en-US" altLang="en-US" sz="2600" b="0" dirty="0" smtClean="0"/>
              <a:t>– “Now I want you to know, brothers, that the gospel preached by me is not of human origin. </a:t>
            </a:r>
            <a:r>
              <a:rPr lang="en-US" altLang="en-US" sz="2600" b="0" baseline="30000" dirty="0" smtClean="0"/>
              <a:t>12 </a:t>
            </a:r>
            <a:r>
              <a:rPr lang="en-US" altLang="en-US" sz="2600" b="0" dirty="0" smtClean="0"/>
              <a:t>For I did not receive it from a human being, nor was I taught it, but it came through a </a:t>
            </a:r>
            <a:r>
              <a:rPr lang="en-US" altLang="en-US" sz="2600" b="0" u="sng" dirty="0" smtClean="0"/>
              <a:t>revelation of Jesus Christ</a:t>
            </a:r>
            <a:r>
              <a:rPr lang="en-US" altLang="en-US" sz="2600" b="0" dirty="0" smtClean="0"/>
              <a:t>. </a:t>
            </a:r>
            <a:r>
              <a:rPr lang="en-US" altLang="en-US" sz="2600" b="0" baseline="30000" dirty="0" smtClean="0"/>
              <a:t>13 </a:t>
            </a:r>
            <a:r>
              <a:rPr lang="en-US" altLang="en-US" sz="2600" b="0" dirty="0" smtClean="0"/>
              <a:t>For you heard of my former way of life in Judaism… </a:t>
            </a:r>
            <a:r>
              <a:rPr lang="en-US" altLang="en-US" sz="2600" b="0" baseline="30000" dirty="0"/>
              <a:t>15</a:t>
            </a:r>
            <a:r>
              <a:rPr lang="en-US" altLang="en-US" sz="2600" b="0" dirty="0" smtClean="0"/>
              <a:t> But when God, who from my mother’s womb had </a:t>
            </a:r>
            <a:r>
              <a:rPr lang="en-US" altLang="en-US" sz="2600" dirty="0" smtClean="0"/>
              <a:t>set me apart and called me through his grace</a:t>
            </a:r>
            <a:r>
              <a:rPr lang="en-US" altLang="en-US" sz="2600" b="0" dirty="0" smtClean="0"/>
              <a:t>, was pleased </a:t>
            </a:r>
            <a:r>
              <a:rPr lang="en-US" altLang="en-US" sz="2600" b="0" baseline="30000" dirty="0"/>
              <a:t>16</a:t>
            </a:r>
            <a:r>
              <a:rPr lang="en-US" altLang="en-US" sz="2600" b="0" dirty="0" smtClean="0"/>
              <a:t> to </a:t>
            </a:r>
            <a:r>
              <a:rPr lang="en-US" altLang="en-US" sz="2600" b="0" u="sng" dirty="0" smtClean="0"/>
              <a:t>reveal his Son </a:t>
            </a:r>
            <a:r>
              <a:rPr lang="en-US" altLang="en-US" sz="2600" b="0" dirty="0" smtClean="0"/>
              <a:t>to me, </a:t>
            </a:r>
            <a:r>
              <a:rPr lang="en-US" altLang="en-US" sz="2600" b="0" u="sng" dirty="0" smtClean="0"/>
              <a:t>so that I might proclaim him to the Gentiles</a:t>
            </a:r>
            <a:r>
              <a:rPr lang="en-US" altLang="en-US" sz="2600" b="0" dirty="0" smtClean="0"/>
              <a:t>, I did not immediately consult flesh and blood, </a:t>
            </a:r>
            <a:r>
              <a:rPr lang="en-US" altLang="en-US" sz="2600" b="0" baseline="30000" dirty="0"/>
              <a:t>17</a:t>
            </a:r>
            <a:r>
              <a:rPr lang="en-US" altLang="en-US" sz="2600" b="0" dirty="0" smtClean="0"/>
              <a:t> nor did I go up to Jerusalem to those who were apostles before me; rather, </a:t>
            </a:r>
            <a:r>
              <a:rPr lang="en-US" altLang="en-US" sz="2600" b="0" i="1" dirty="0" smtClean="0"/>
              <a:t>I went into Arabia and then returned to Damascus</a:t>
            </a:r>
            <a:r>
              <a:rPr lang="en-US" altLang="en-US" sz="2600" b="0" dirty="0" smtClean="0"/>
              <a:t>. </a:t>
            </a:r>
            <a:r>
              <a:rPr lang="en-US" altLang="en-US" sz="2600" b="0" baseline="30000" dirty="0"/>
              <a:t>18</a:t>
            </a:r>
            <a:r>
              <a:rPr lang="en-US" altLang="en-US" sz="2600" b="0" dirty="0" smtClean="0"/>
              <a:t> Then </a:t>
            </a:r>
            <a:r>
              <a:rPr lang="en-US" altLang="en-US" sz="2600" b="0" i="1" dirty="0" smtClean="0"/>
              <a:t>after three years I went up to Jerusalem</a:t>
            </a:r>
            <a:r>
              <a:rPr lang="en-US" altLang="en-US" sz="2600" b="0" dirty="0" smtClean="0"/>
              <a:t> to confer with </a:t>
            </a:r>
            <a:r>
              <a:rPr lang="en-US" altLang="en-US" sz="2600" b="0" dirty="0" err="1" smtClean="0"/>
              <a:t>Kephas</a:t>
            </a:r>
            <a:r>
              <a:rPr lang="en-US" altLang="en-US" sz="2600" b="0" dirty="0" smtClean="0"/>
              <a:t> and remained with him for fifteen days… </a:t>
            </a:r>
            <a:br>
              <a:rPr lang="en-US" altLang="en-US" sz="2600" b="0" dirty="0" smtClean="0"/>
            </a:br>
            <a:r>
              <a:rPr lang="en-US" altLang="en-US" sz="2600" b="0" baseline="30000" dirty="0"/>
              <a:t>21</a:t>
            </a:r>
            <a:r>
              <a:rPr lang="en-US" altLang="en-US" sz="2600" b="0" dirty="0" smtClean="0"/>
              <a:t> </a:t>
            </a:r>
            <a:r>
              <a:rPr lang="en-US" altLang="en-US" sz="2600" b="0" i="1" dirty="0" smtClean="0"/>
              <a:t>Then I went into the regions of Syria and Cilicia</a:t>
            </a:r>
            <a:r>
              <a:rPr lang="en-US" altLang="en-US" sz="2600" b="0" dirty="0" smtClean="0"/>
              <a:t>… </a:t>
            </a:r>
            <a:br>
              <a:rPr lang="en-US" altLang="en-US" sz="2600" b="0" dirty="0" smtClean="0"/>
            </a:br>
            <a:r>
              <a:rPr lang="en-US" altLang="en-US" sz="2600" b="0" baseline="30000" dirty="0" smtClean="0"/>
              <a:t>2:1 </a:t>
            </a:r>
            <a:r>
              <a:rPr lang="en-US" altLang="en-US" sz="2600" b="0" dirty="0" smtClean="0"/>
              <a:t>Then </a:t>
            </a:r>
            <a:r>
              <a:rPr lang="en-US" altLang="en-US" sz="2600" b="0" i="1" dirty="0" smtClean="0"/>
              <a:t>after fourteen years I again went up to Jerusalem</a:t>
            </a:r>
            <a:r>
              <a:rPr lang="en-US" altLang="en-US" sz="2600" b="0" dirty="0" smtClean="0"/>
              <a:t> with Barnabas, taking Titus along also…</a:t>
            </a:r>
          </a:p>
        </p:txBody>
      </p:sp>
    </p:spTree>
    <p:extLst>
      <p:ext uri="{BB962C8B-B14F-4D97-AF65-F5344CB8AC3E}">
        <p14:creationId xmlns:p14="http://schemas.microsoft.com/office/powerpoint/2010/main" val="381325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Paul’s “Conversion”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“changing religions”</a:t>
            </a:r>
          </a:p>
          <a:p>
            <a:pPr lvl="1"/>
            <a:r>
              <a:rPr lang="en-US" dirty="0" smtClean="0"/>
              <a:t>Not switching from Judaism </a:t>
            </a:r>
            <a:br>
              <a:rPr lang="en-US" dirty="0" smtClean="0"/>
            </a:br>
            <a:r>
              <a:rPr lang="en-US" dirty="0" smtClean="0"/>
              <a:t>to Christianity!  Earliest “Christians” </a:t>
            </a:r>
            <a:br>
              <a:rPr lang="en-US" dirty="0" smtClean="0"/>
            </a:br>
            <a:r>
              <a:rPr lang="en-US" dirty="0" smtClean="0"/>
              <a:t>were </a:t>
            </a:r>
            <a:r>
              <a:rPr lang="en-US" b="1" dirty="0" smtClean="0"/>
              <a:t>Jews </a:t>
            </a:r>
            <a:r>
              <a:rPr lang="en-US" dirty="0" smtClean="0"/>
              <a:t>who believed in Jesus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Rather, he “changed his thinking” (and his heart!)</a:t>
            </a:r>
          </a:p>
          <a:p>
            <a:pPr lvl="1"/>
            <a:r>
              <a:rPr lang="en-US" b="1" dirty="0" smtClean="0"/>
              <a:t>Before: </a:t>
            </a:r>
            <a:r>
              <a:rPr lang="en-US" dirty="0" smtClean="0"/>
              <a:t>Those who say Jesus is Messiah &amp; Son of God are not only </a:t>
            </a:r>
            <a:r>
              <a:rPr lang="en-US" b="1" i="1" dirty="0" smtClean="0"/>
              <a:t>wrong</a:t>
            </a:r>
            <a:r>
              <a:rPr lang="en-US" dirty="0" smtClean="0"/>
              <a:t>, but </a:t>
            </a:r>
            <a:r>
              <a:rPr lang="en-US" b="1" i="1" dirty="0" smtClean="0"/>
              <a:t>blasphemers </a:t>
            </a:r>
            <a:r>
              <a:rPr lang="en-US" dirty="0" smtClean="0"/>
              <a:t>(insulting God!), and thus deserving of punishment!</a:t>
            </a:r>
          </a:p>
          <a:p>
            <a:pPr lvl="1"/>
            <a:r>
              <a:rPr lang="en-US" b="1" dirty="0" smtClean="0"/>
              <a:t>After: </a:t>
            </a:r>
            <a:r>
              <a:rPr lang="en-US" dirty="0" smtClean="0"/>
              <a:t>Proclaiming Jesus as Messiah &amp; Son of God is </a:t>
            </a:r>
            <a:r>
              <a:rPr lang="en-US" b="1" i="1" dirty="0" smtClean="0"/>
              <a:t>right</a:t>
            </a:r>
            <a:r>
              <a:rPr lang="en-US" dirty="0" smtClean="0"/>
              <a:t>!  Christians are proclaiming the </a:t>
            </a:r>
            <a:r>
              <a:rPr lang="en-US" b="1" i="1" dirty="0" smtClean="0"/>
              <a:t>truth </a:t>
            </a:r>
            <a:r>
              <a:rPr lang="en-US" dirty="0" smtClean="0"/>
              <a:t>about God and Jesus! </a:t>
            </a:r>
          </a:p>
        </p:txBody>
      </p:sp>
      <p:pic>
        <p:nvPicPr>
          <p:cNvPr id="4" name="Picture 15" descr="stpaulsoutsidethewall-rome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0"/>
            <a:ext cx="2514600" cy="34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7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400" b="0" i="1" dirty="0" smtClean="0"/>
              <a:t>Paul’s New Christian Life</a:t>
            </a:r>
            <a:r>
              <a:rPr lang="en-US" altLang="en-US" sz="3600" b="0" i="1" dirty="0" smtClean="0">
                <a:latin typeface="Arial Narrow" panose="020B0606020202030204" pitchFamily="34" charset="0"/>
              </a:rPr>
              <a:t> </a:t>
            </a:r>
            <a:r>
              <a:rPr lang="en-US" altLang="en-US" sz="3200" b="0" dirty="0" smtClean="0">
                <a:latin typeface="Arial Narrow" panose="020B0606020202030204" pitchFamily="34" charset="0"/>
              </a:rPr>
              <a:t>(ca. AD 35–49)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10600" cy="5715000"/>
          </a:xfrm>
        </p:spPr>
        <p:txBody>
          <a:bodyPr>
            <a:normAutofit fontScale="92500"/>
          </a:bodyPr>
          <a:lstStyle/>
          <a:p>
            <a:pPr marL="396875" indent="-396875" eaLnBrk="1" hangingPunct="1">
              <a:spcBef>
                <a:spcPts val="1200"/>
              </a:spcBef>
              <a:buClr>
                <a:srgbClr val="C00000"/>
              </a:buClr>
              <a:buSzPct val="90000"/>
              <a:buFont typeface="Wingdings" pitchFamily="2" charset="2"/>
              <a:buAutoNum type="alphaUcPeriod"/>
            </a:pPr>
            <a:r>
              <a:rPr lang="en-US" altLang="en-US" b="0" u="sng" dirty="0" smtClean="0"/>
              <a:t>Jesus</a:t>
            </a:r>
            <a:r>
              <a:rPr lang="en-US" altLang="en-US" b="0" dirty="0" smtClean="0"/>
              <a:t> is “revealed” to </a:t>
            </a:r>
            <a:r>
              <a:rPr lang="en-US" altLang="en-US" b="0" u="sng" dirty="0" smtClean="0"/>
              <a:t>Paul</a:t>
            </a:r>
            <a:r>
              <a:rPr lang="en-US" altLang="en-US" b="0" dirty="0" smtClean="0"/>
              <a:t> as God’s Son.</a:t>
            </a:r>
          </a:p>
          <a:p>
            <a:pPr marL="396875" indent="-396875" eaLnBrk="1" hangingPunct="1">
              <a:spcBef>
                <a:spcPts val="1200"/>
              </a:spcBef>
              <a:buClr>
                <a:srgbClr val="C00000"/>
              </a:buClr>
              <a:buSzPct val="90000"/>
              <a:buFont typeface="Wingdings" pitchFamily="2" charset="2"/>
              <a:buAutoNum type="alphaUcPeriod"/>
            </a:pPr>
            <a:r>
              <a:rPr lang="en-US" altLang="en-US" b="0" u="sng" dirty="0" smtClean="0"/>
              <a:t>Paul</a:t>
            </a:r>
            <a:r>
              <a:rPr lang="en-US" altLang="en-US" b="0" dirty="0" smtClean="0"/>
              <a:t> begins preaching Jesus in Arabia, Damascus, Syria, and Cilicia, with some opposition </a:t>
            </a:r>
            <a:r>
              <a:rPr lang="en-US" altLang="en-US" sz="2400" b="0" dirty="0" smtClean="0"/>
              <a:t>(Gal 1:17-24; 2 </a:t>
            </a:r>
            <a:r>
              <a:rPr lang="en-US" altLang="en-US" sz="2400" b="0" dirty="0" err="1" smtClean="0"/>
              <a:t>Cor</a:t>
            </a:r>
            <a:r>
              <a:rPr lang="en-US" altLang="en-US" sz="2400" b="0" dirty="0" smtClean="0"/>
              <a:t> 11:23-33)</a:t>
            </a:r>
            <a:r>
              <a:rPr lang="en-US" altLang="en-US" b="0" dirty="0" smtClean="0"/>
              <a:t>.</a:t>
            </a:r>
          </a:p>
          <a:p>
            <a:pPr marL="396875" indent="-396875" eaLnBrk="1" hangingPunct="1">
              <a:spcBef>
                <a:spcPts val="1200"/>
              </a:spcBef>
              <a:buClr>
                <a:srgbClr val="C00000"/>
              </a:buClr>
              <a:buSzPct val="90000"/>
              <a:buFont typeface="Wingdings" pitchFamily="2" charset="2"/>
              <a:buAutoNum type="alphaUcPeriod"/>
            </a:pPr>
            <a:r>
              <a:rPr lang="en-US" altLang="en-US" b="0" u="sng" dirty="0" smtClean="0"/>
              <a:t>Barnabas</a:t>
            </a:r>
            <a:r>
              <a:rPr lang="en-US" altLang="en-US" b="0" dirty="0" smtClean="0"/>
              <a:t> takes an interest in Paul, helps him, introduces him to other Christians </a:t>
            </a:r>
            <a:r>
              <a:rPr lang="en-US" altLang="en-US" sz="2400" b="0" dirty="0" smtClean="0"/>
              <a:t>(Acts 9:26-30; 11:25-30; 12:25)</a:t>
            </a:r>
            <a:r>
              <a:rPr lang="en-US" altLang="en-US" b="0" dirty="0" smtClean="0"/>
              <a:t>.</a:t>
            </a:r>
          </a:p>
          <a:p>
            <a:pPr marL="396875" indent="-396875" eaLnBrk="1" hangingPunct="1">
              <a:spcBef>
                <a:spcPts val="1200"/>
              </a:spcBef>
              <a:buClr>
                <a:srgbClr val="C00000"/>
              </a:buClr>
              <a:buSzPct val="90000"/>
              <a:buFont typeface="Wingdings" pitchFamily="2" charset="2"/>
              <a:buAutoNum type="alphaUcPeriod"/>
            </a:pPr>
            <a:r>
              <a:rPr lang="en-US" altLang="en-US" b="0" dirty="0" smtClean="0"/>
              <a:t>Sent out by church of Antioch, in northern SYRIA, </a:t>
            </a:r>
            <a:br>
              <a:rPr lang="en-US" altLang="en-US" b="0" dirty="0" smtClean="0"/>
            </a:br>
            <a:r>
              <a:rPr lang="en-US" altLang="en-US" b="0" u="sng" dirty="0" smtClean="0"/>
              <a:t>Barnabas &amp; Paul</a:t>
            </a:r>
            <a:r>
              <a:rPr lang="en-US" altLang="en-US" b="0" dirty="0" smtClean="0"/>
              <a:t> go preach in Cyprus, Pamphylia, Phrygia </a:t>
            </a:r>
            <a:r>
              <a:rPr lang="en-US" altLang="en-US" sz="2400" b="0" dirty="0" smtClean="0"/>
              <a:t>(Acts 13–14)</a:t>
            </a:r>
            <a:r>
              <a:rPr lang="en-US" altLang="en-US" b="0" dirty="0" smtClean="0"/>
              <a:t>; Barnabas is leader, with Paul as his assistant </a:t>
            </a:r>
            <a:r>
              <a:rPr lang="en-US" altLang="en-US" sz="2400" b="0" dirty="0" smtClean="0"/>
              <a:t>(esp. Acts 14:12, Barnabas = “Zeus,” Paul = “Hermes”)</a:t>
            </a:r>
            <a:r>
              <a:rPr lang="en-US" altLang="en-US" b="0" dirty="0" smtClean="0"/>
              <a:t>.</a:t>
            </a:r>
          </a:p>
          <a:p>
            <a:pPr marL="396875" indent="-396875" eaLnBrk="1" hangingPunct="1">
              <a:spcBef>
                <a:spcPts val="1200"/>
              </a:spcBef>
              <a:buClr>
                <a:srgbClr val="C00000"/>
              </a:buClr>
              <a:buSzPct val="90000"/>
              <a:buFont typeface="Wingdings" pitchFamily="2" charset="2"/>
              <a:buAutoNum type="alphaUcPeriod"/>
            </a:pPr>
            <a:r>
              <a:rPr lang="en-US" altLang="en-US" b="0" u="sng" dirty="0" smtClean="0"/>
              <a:t>Barnabas &amp; Paul</a:t>
            </a:r>
            <a:r>
              <a:rPr lang="en-US" altLang="en-US" b="0" dirty="0" smtClean="0"/>
              <a:t> participate in “Council of Jerusalem” </a:t>
            </a:r>
            <a:br>
              <a:rPr lang="en-US" altLang="en-US" b="0" dirty="0" smtClean="0"/>
            </a:br>
            <a:r>
              <a:rPr lang="en-US" altLang="en-US" sz="2400" b="0" dirty="0" smtClean="0"/>
              <a:t>(</a:t>
            </a:r>
            <a:r>
              <a:rPr lang="en-US" altLang="en-US" sz="2400" b="0" i="1" dirty="0" smtClean="0"/>
              <a:t>ca. AD 49, possibly later</a:t>
            </a:r>
            <a:r>
              <a:rPr lang="en-US" altLang="en-US" sz="2400" b="0" dirty="0" smtClean="0"/>
              <a:t>; compare Gal 2:1-10 and Acts 15)</a:t>
            </a:r>
          </a:p>
        </p:txBody>
      </p:sp>
    </p:spTree>
    <p:extLst>
      <p:ext uri="{BB962C8B-B14F-4D97-AF65-F5344CB8AC3E}">
        <p14:creationId xmlns:p14="http://schemas.microsoft.com/office/powerpoint/2010/main" val="71442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763000" y="6324600"/>
            <a:ext cx="381000" cy="5334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FFE624AA-CD2D-4ACF-99A2-B55100BDAB2A}" type="slidenum">
              <a:rPr lang="en-US" altLang="en-US">
                <a:latin typeface="Arial" charset="0"/>
              </a:rPr>
              <a:pPr/>
              <a:t>37</a:t>
            </a:fld>
            <a:endParaRPr lang="en-US" altLang="en-US">
              <a:latin typeface="Arial" charset="0"/>
            </a:endParaRPr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71525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043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34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Paul in Syria</a:t>
            </a:r>
            <a:r>
              <a:rPr lang="en-US" altLang="en-US" sz="4000" b="0" smtClean="0"/>
              <a:t> (Acts 9; Gal 1)</a:t>
            </a:r>
          </a:p>
        </p:txBody>
      </p:sp>
      <p:sp>
        <p:nvSpPr>
          <p:cNvPr id="58373" name="Oval 4"/>
          <p:cNvSpPr>
            <a:spLocks noChangeArrowheads="1"/>
          </p:cNvSpPr>
          <p:nvPr/>
        </p:nvSpPr>
        <p:spPr bwMode="auto">
          <a:xfrm>
            <a:off x="8382000" y="3276600"/>
            <a:ext cx="762000" cy="16002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58374" name="Oval 6"/>
          <p:cNvSpPr>
            <a:spLocks noChangeArrowheads="1"/>
          </p:cNvSpPr>
          <p:nvPr/>
        </p:nvSpPr>
        <p:spPr bwMode="auto">
          <a:xfrm>
            <a:off x="7315200" y="2895600"/>
            <a:ext cx="1219200" cy="7620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58375" name="Line 5"/>
          <p:cNvSpPr>
            <a:spLocks noChangeShapeType="1"/>
          </p:cNvSpPr>
          <p:nvPr/>
        </p:nvSpPr>
        <p:spPr bwMode="auto">
          <a:xfrm>
            <a:off x="8077200" y="3505200"/>
            <a:ext cx="533400" cy="60960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6" name="Oval 7"/>
          <p:cNvSpPr>
            <a:spLocks noChangeArrowheads="1"/>
          </p:cNvSpPr>
          <p:nvPr/>
        </p:nvSpPr>
        <p:spPr bwMode="auto">
          <a:xfrm>
            <a:off x="8305800" y="5334000"/>
            <a:ext cx="838200" cy="3048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58377" name="Line 8"/>
          <p:cNvSpPr>
            <a:spLocks noChangeShapeType="1"/>
          </p:cNvSpPr>
          <p:nvPr/>
        </p:nvSpPr>
        <p:spPr bwMode="auto">
          <a:xfrm flipH="1">
            <a:off x="8763000" y="4800600"/>
            <a:ext cx="0" cy="53340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5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86800" cy="990600"/>
          </a:xfrm>
        </p:spPr>
        <p:txBody>
          <a:bodyPr/>
          <a:lstStyle/>
          <a:p>
            <a:r>
              <a:rPr lang="en-US" sz="4000" dirty="0" smtClean="0"/>
              <a:t>“</a:t>
            </a:r>
            <a:r>
              <a:rPr lang="en-US" sz="4000" dirty="0"/>
              <a:t>Revelation” </a:t>
            </a:r>
            <a:r>
              <a:rPr lang="en-US" sz="4000" dirty="0" smtClean="0"/>
              <a:t>to Paul as God’s </a:t>
            </a:r>
            <a:r>
              <a:rPr lang="en-US" sz="4000" b="1" dirty="0" smtClean="0"/>
              <a:t>Grace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30188" lvl="0" indent="-230188"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1 </a:t>
            </a:r>
            <a:r>
              <a:rPr lang="en-US" sz="2800" dirty="0" err="1">
                <a:solidFill>
                  <a:srgbClr val="C00000"/>
                </a:solidFill>
              </a:rPr>
              <a:t>Cor</a:t>
            </a:r>
            <a:r>
              <a:rPr lang="en-US" sz="2800" dirty="0">
                <a:solidFill>
                  <a:srgbClr val="C00000"/>
                </a:solidFill>
              </a:rPr>
              <a:t> 15:8-10 </a:t>
            </a:r>
            <a:r>
              <a:rPr lang="en-US" sz="2800" b="0" dirty="0"/>
              <a:t>– “Last of all, as to one untimely born, </a:t>
            </a:r>
            <a:r>
              <a:rPr lang="en-US" sz="2800" b="0" i="1" dirty="0"/>
              <a:t>he [Jesus] appeared also to me</a:t>
            </a:r>
            <a:r>
              <a:rPr lang="en-US" sz="2800" b="0" dirty="0"/>
              <a:t>. </a:t>
            </a:r>
            <a:r>
              <a:rPr lang="en-US" sz="2800" b="0" baseline="30000" dirty="0"/>
              <a:t>9 </a:t>
            </a:r>
            <a:r>
              <a:rPr lang="en-US" sz="2800" b="0" dirty="0"/>
              <a:t>For I am the least of the apostles, unfit to be called an apostle, because I </a:t>
            </a:r>
            <a:r>
              <a:rPr lang="en-US" sz="2800" b="0" u="dbl" dirty="0"/>
              <a:t>persecuted</a:t>
            </a:r>
            <a:r>
              <a:rPr lang="en-US" sz="2800" b="0" dirty="0"/>
              <a:t> the church of God. </a:t>
            </a:r>
            <a:r>
              <a:rPr lang="en-US" sz="2800" b="0" baseline="30000" dirty="0"/>
              <a:t>10</a:t>
            </a:r>
            <a:r>
              <a:rPr lang="en-US" sz="2800" b="0" dirty="0"/>
              <a:t> But by the </a:t>
            </a:r>
            <a:r>
              <a:rPr lang="en-US" sz="2800" u="sng" dirty="0"/>
              <a:t>grace</a:t>
            </a:r>
            <a:r>
              <a:rPr lang="en-US" sz="2800" b="0" dirty="0"/>
              <a:t> of God I am what I am, and his </a:t>
            </a:r>
            <a:r>
              <a:rPr lang="en-US" sz="2800" u="sng" dirty="0"/>
              <a:t>grace</a:t>
            </a:r>
            <a:r>
              <a:rPr lang="en-US" sz="2800" b="0" dirty="0"/>
              <a:t> toward me has not been in vain. On the contrary, I worked harder than any of them….”</a:t>
            </a:r>
          </a:p>
          <a:p>
            <a:pPr marL="230188" lvl="0" indent="-230188">
              <a:buNone/>
            </a:pPr>
            <a:r>
              <a:rPr lang="en-US" sz="2800" dirty="0" err="1">
                <a:solidFill>
                  <a:srgbClr val="C00000"/>
                </a:solidFill>
              </a:rPr>
              <a:t>Eph</a:t>
            </a:r>
            <a:r>
              <a:rPr lang="en-US" sz="2800" dirty="0">
                <a:solidFill>
                  <a:srgbClr val="C00000"/>
                </a:solidFill>
              </a:rPr>
              <a:t> 3:1-3 </a:t>
            </a:r>
            <a:r>
              <a:rPr lang="en-US" sz="2800" b="0" dirty="0"/>
              <a:t>– “This is the reason that I Paul am a prisoner for Christ Jesus for the sake of you Gentiles— </a:t>
            </a:r>
            <a:r>
              <a:rPr lang="en-US" sz="2800" b="0" baseline="30000" dirty="0"/>
              <a:t>2 </a:t>
            </a:r>
            <a:r>
              <a:rPr lang="en-US" sz="2800" b="0" dirty="0"/>
              <a:t>for surely you have already heard of the commission of God’s </a:t>
            </a:r>
            <a:r>
              <a:rPr lang="en-US" sz="2800" u="sng" dirty="0"/>
              <a:t>grace</a:t>
            </a:r>
            <a:r>
              <a:rPr lang="en-US" sz="2800" b="0" dirty="0"/>
              <a:t> that was given me for you, </a:t>
            </a:r>
            <a:r>
              <a:rPr lang="en-US" sz="2800" b="0" baseline="30000" dirty="0"/>
              <a:t>3 </a:t>
            </a:r>
            <a:r>
              <a:rPr lang="en-US" sz="2800" b="0" dirty="0"/>
              <a:t>and how </a:t>
            </a:r>
            <a:r>
              <a:rPr lang="en-US" sz="2800" b="0" i="1" dirty="0"/>
              <a:t>the mystery was made known to me by revelation</a:t>
            </a:r>
            <a:r>
              <a:rPr lang="en-US" sz="2800" b="0" dirty="0"/>
              <a:t>, as I wrote above in a few words</a:t>
            </a:r>
            <a:r>
              <a:rPr lang="en-US" sz="2800" b="0" dirty="0" smtClean="0"/>
              <a:t>.”</a:t>
            </a:r>
          </a:p>
          <a:p>
            <a:pPr marL="230188" lvl="0" indent="-230188">
              <a:buNone/>
            </a:pPr>
            <a:r>
              <a:rPr lang="en-US" sz="2800" dirty="0" smtClean="0"/>
              <a:t>DEF: Grace </a:t>
            </a:r>
            <a:r>
              <a:rPr lang="en-US" sz="2800" b="0" dirty="0" smtClean="0"/>
              <a:t>= “gift”; something undeserved, freely given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326985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600200"/>
          </a:xfrm>
        </p:spPr>
        <p:txBody>
          <a:bodyPr/>
          <a:lstStyle/>
          <a:p>
            <a:r>
              <a:rPr lang="en-US" dirty="0"/>
              <a:t>Paul’s Experience of God’s Grace as “</a:t>
            </a:r>
            <a:r>
              <a:rPr lang="en-US" b="1" dirty="0"/>
              <a:t>Mercy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50292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smtClean="0">
                <a:solidFill>
                  <a:srgbClr val="C00000"/>
                </a:solidFill>
              </a:rPr>
              <a:t>2 </a:t>
            </a:r>
            <a:r>
              <a:rPr lang="en-US" dirty="0" err="1">
                <a:solidFill>
                  <a:srgbClr val="C00000"/>
                </a:solidFill>
              </a:rPr>
              <a:t>Cor</a:t>
            </a:r>
            <a:r>
              <a:rPr lang="en-US" dirty="0">
                <a:solidFill>
                  <a:srgbClr val="C00000"/>
                </a:solidFill>
              </a:rPr>
              <a:t> 4:1 </a:t>
            </a:r>
            <a:r>
              <a:rPr lang="en-US" b="0" dirty="0"/>
              <a:t>– “Therefore, since it is </a:t>
            </a:r>
            <a:r>
              <a:rPr lang="en-US" b="0" i="1" dirty="0"/>
              <a:t>by God’s mercy</a:t>
            </a:r>
            <a:r>
              <a:rPr lang="en-US" b="0" dirty="0"/>
              <a:t> that we are engaged in this ministry, we do not lose heart.”</a:t>
            </a:r>
          </a:p>
          <a:p>
            <a:pPr lvl="0">
              <a:lnSpc>
                <a:spcPct val="105000"/>
              </a:lnSpc>
            </a:pPr>
            <a:r>
              <a:rPr lang="en-US" dirty="0">
                <a:solidFill>
                  <a:srgbClr val="C00000"/>
                </a:solidFill>
              </a:rPr>
              <a:t>1 Tim 1:13-16 </a:t>
            </a:r>
            <a:r>
              <a:rPr lang="en-US" b="0" dirty="0"/>
              <a:t>– “I was once a </a:t>
            </a:r>
            <a:r>
              <a:rPr lang="en-US" b="0" i="1" u="dbl" dirty="0"/>
              <a:t>blasphemer</a:t>
            </a:r>
            <a:r>
              <a:rPr lang="en-US" b="0" dirty="0"/>
              <a:t> and a </a:t>
            </a:r>
            <a:r>
              <a:rPr lang="en-US" b="0" i="1" u="dbl" dirty="0"/>
              <a:t>persecutor</a:t>
            </a:r>
            <a:r>
              <a:rPr lang="en-US" b="0" dirty="0"/>
              <a:t> and an </a:t>
            </a:r>
            <a:r>
              <a:rPr lang="en-US" b="0" i="1" dirty="0"/>
              <a:t>arrogant</a:t>
            </a:r>
            <a:r>
              <a:rPr lang="en-US" b="0" dirty="0"/>
              <a:t> man, but </a:t>
            </a:r>
            <a:r>
              <a:rPr lang="en-US" i="1" dirty="0"/>
              <a:t>I have been mercifully treated</a:t>
            </a:r>
            <a:r>
              <a:rPr lang="en-US" dirty="0"/>
              <a:t> </a:t>
            </a:r>
            <a:r>
              <a:rPr lang="en-US" b="0" dirty="0"/>
              <a:t>because I acted out of ignorance in my unbelief.  </a:t>
            </a:r>
            <a:r>
              <a:rPr lang="en-US" b="0" baseline="30000" dirty="0"/>
              <a:t>14</a:t>
            </a:r>
            <a:r>
              <a:rPr lang="en-US" b="0" dirty="0"/>
              <a:t> Indeed, the </a:t>
            </a:r>
            <a:r>
              <a:rPr lang="en-US" b="0" u="sng" dirty="0"/>
              <a:t>grace</a:t>
            </a:r>
            <a:r>
              <a:rPr lang="en-US" b="0" dirty="0"/>
              <a:t> of our Lord has been abundant, along with the faith and love that are in Christ Jesus. </a:t>
            </a:r>
            <a:r>
              <a:rPr lang="en-US" b="0" baseline="30000" dirty="0"/>
              <a:t>15</a:t>
            </a:r>
            <a:r>
              <a:rPr lang="en-US" b="0" dirty="0"/>
              <a:t> This saying is trustworthy and deserves full acceptance: </a:t>
            </a:r>
            <a:r>
              <a:rPr lang="en-US" b="0" i="1" dirty="0"/>
              <a:t>Christ Jesus came into the world to </a:t>
            </a:r>
            <a:r>
              <a:rPr lang="en-US" b="0" i="1" u="sng" dirty="0"/>
              <a:t>save</a:t>
            </a:r>
            <a:r>
              <a:rPr lang="en-US" b="0" i="1" dirty="0"/>
              <a:t> </a:t>
            </a:r>
            <a:r>
              <a:rPr lang="en-US" b="0" i="1" u="sng" dirty="0"/>
              <a:t>sinners</a:t>
            </a:r>
            <a:r>
              <a:rPr lang="en-US" b="0" i="1" dirty="0"/>
              <a:t>. Of these I am the foremost</a:t>
            </a:r>
            <a:r>
              <a:rPr lang="en-US" b="0" dirty="0"/>
              <a:t>. </a:t>
            </a:r>
            <a:r>
              <a:rPr lang="en-US" b="0" baseline="30000" dirty="0"/>
              <a:t>16</a:t>
            </a:r>
            <a:r>
              <a:rPr lang="en-US" b="0" dirty="0"/>
              <a:t> But for that reason </a:t>
            </a:r>
            <a:r>
              <a:rPr lang="en-US" i="1" dirty="0"/>
              <a:t>I was mercifully treated</a:t>
            </a:r>
            <a:r>
              <a:rPr lang="en-US" b="0" dirty="0"/>
              <a:t>, so that in me, as the foremost, Christ Jesus might display all his patience as an example for those who would come to believe in him </a:t>
            </a:r>
            <a:r>
              <a:rPr lang="en-US" b="0" i="1" u="sng" dirty="0"/>
              <a:t>for everlasting life</a:t>
            </a:r>
            <a:r>
              <a:rPr lang="en-US" b="0" dirty="0" smtClean="0"/>
              <a:t>.”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67069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Mercy: </a:t>
            </a:r>
            <a:r>
              <a:rPr lang="en-US" dirty="0" smtClean="0"/>
              <a:t>An </a:t>
            </a:r>
            <a:r>
              <a:rPr lang="en-US" dirty="0"/>
              <a:t>Attribute of </a:t>
            </a:r>
            <a:r>
              <a:rPr lang="en-US" b="1" dirty="0" smtClean="0"/>
              <a:t>God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562600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05000"/>
              </a:lnSpc>
            </a:pPr>
            <a:r>
              <a:rPr lang="en-US" dirty="0" smtClean="0">
                <a:solidFill>
                  <a:srgbClr val="C00000"/>
                </a:solidFill>
              </a:rPr>
              <a:t>Rom </a:t>
            </a:r>
            <a:r>
              <a:rPr lang="en-US" dirty="0">
                <a:solidFill>
                  <a:srgbClr val="C00000"/>
                </a:solidFill>
              </a:rPr>
              <a:t>9:15-16 </a:t>
            </a:r>
            <a:r>
              <a:rPr lang="en-US" b="0" dirty="0"/>
              <a:t>– “For he </a:t>
            </a:r>
            <a:r>
              <a:rPr lang="en-US" b="0" dirty="0" smtClean="0"/>
              <a:t>[God] says </a:t>
            </a:r>
            <a:r>
              <a:rPr lang="en-US" b="0" dirty="0"/>
              <a:t>to Moses, ‘</a:t>
            </a:r>
            <a:r>
              <a:rPr lang="en-US" dirty="0"/>
              <a:t>I will </a:t>
            </a:r>
            <a:r>
              <a:rPr lang="en-US" i="1" dirty="0"/>
              <a:t>have mercy</a:t>
            </a:r>
            <a:r>
              <a:rPr lang="en-US" dirty="0"/>
              <a:t> </a:t>
            </a:r>
            <a:r>
              <a:rPr lang="en-US" b="0" dirty="0"/>
              <a:t>on whom I </a:t>
            </a:r>
            <a:r>
              <a:rPr lang="en-US" b="0" i="1" dirty="0"/>
              <a:t>have mercy</a:t>
            </a:r>
            <a:r>
              <a:rPr lang="en-US" b="0" dirty="0"/>
              <a:t>, and </a:t>
            </a:r>
            <a:r>
              <a:rPr lang="en-US" dirty="0"/>
              <a:t>I will </a:t>
            </a:r>
            <a:r>
              <a:rPr lang="en-US" i="1" dirty="0"/>
              <a:t>have compassion</a:t>
            </a:r>
            <a:r>
              <a:rPr lang="en-US" dirty="0"/>
              <a:t> </a:t>
            </a:r>
            <a:r>
              <a:rPr lang="en-US" b="0" dirty="0"/>
              <a:t>on whom I </a:t>
            </a:r>
            <a:r>
              <a:rPr lang="en-US" b="0" i="1" dirty="0"/>
              <a:t>have compassion</a:t>
            </a:r>
            <a:r>
              <a:rPr lang="en-US" b="0" dirty="0"/>
              <a:t>.’ </a:t>
            </a:r>
            <a:r>
              <a:rPr lang="en-US" b="0" baseline="30000" dirty="0"/>
              <a:t>16 </a:t>
            </a:r>
            <a:r>
              <a:rPr lang="en-US" b="0" dirty="0"/>
              <a:t>So it depends not on human will or exertion, but on </a:t>
            </a:r>
            <a:r>
              <a:rPr lang="en-US" dirty="0"/>
              <a:t>God who </a:t>
            </a:r>
            <a:r>
              <a:rPr lang="en-US" i="1" dirty="0"/>
              <a:t>shows mercy</a:t>
            </a:r>
            <a:r>
              <a:rPr lang="en-US" b="0" dirty="0"/>
              <a:t>…”</a:t>
            </a:r>
          </a:p>
          <a:p>
            <a:pPr lvl="0">
              <a:lnSpc>
                <a:spcPct val="105000"/>
              </a:lnSpc>
              <a:spcBef>
                <a:spcPts val="1800"/>
              </a:spcBef>
            </a:pPr>
            <a:r>
              <a:rPr lang="en-US" dirty="0">
                <a:solidFill>
                  <a:srgbClr val="C00000"/>
                </a:solidFill>
              </a:rPr>
              <a:t>Rom 11:30-32 </a:t>
            </a:r>
            <a:r>
              <a:rPr lang="en-US" b="0" dirty="0"/>
              <a:t>– “Just as you were once disobedient to God but have now </a:t>
            </a:r>
            <a:r>
              <a:rPr lang="en-US" b="0" i="1" dirty="0"/>
              <a:t>received mercy </a:t>
            </a:r>
            <a:r>
              <a:rPr lang="en-US" b="0" dirty="0"/>
              <a:t>because of their disobedience, </a:t>
            </a:r>
            <a:r>
              <a:rPr lang="en-US" b="0" baseline="30000" dirty="0"/>
              <a:t>31 </a:t>
            </a:r>
            <a:r>
              <a:rPr lang="en-US" b="0" dirty="0"/>
              <a:t>so they have now been disobedient in order that, by the </a:t>
            </a:r>
            <a:r>
              <a:rPr lang="en-US" b="0" i="1" dirty="0"/>
              <a:t>mercy</a:t>
            </a:r>
            <a:r>
              <a:rPr lang="en-US" b="0" dirty="0"/>
              <a:t> shown to you, they too may now </a:t>
            </a:r>
            <a:r>
              <a:rPr lang="en-US" b="0" i="1" dirty="0"/>
              <a:t>receive mercy</a:t>
            </a:r>
            <a:r>
              <a:rPr lang="en-US" b="0" dirty="0"/>
              <a:t>. </a:t>
            </a:r>
            <a:r>
              <a:rPr lang="en-US" b="0" baseline="30000" dirty="0"/>
              <a:t>32 </a:t>
            </a:r>
            <a:r>
              <a:rPr lang="en-US" b="0" dirty="0"/>
              <a:t>For </a:t>
            </a:r>
            <a:r>
              <a:rPr lang="en-US" dirty="0"/>
              <a:t>God </a:t>
            </a:r>
            <a:r>
              <a:rPr lang="en-US" b="0" dirty="0"/>
              <a:t>has imprisoned all in disobedience so that he </a:t>
            </a:r>
            <a:r>
              <a:rPr lang="en-US" dirty="0"/>
              <a:t>may </a:t>
            </a:r>
            <a:r>
              <a:rPr lang="en-US" i="1" dirty="0"/>
              <a:t>be merciful</a:t>
            </a:r>
            <a:r>
              <a:rPr lang="en-US" dirty="0"/>
              <a:t> to all</a:t>
            </a:r>
            <a:r>
              <a:rPr lang="en-US" b="0" dirty="0" smtClean="0"/>
              <a:t>.”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23347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Mercy: </a:t>
            </a:r>
            <a:r>
              <a:rPr lang="en-US" dirty="0" smtClean="0"/>
              <a:t>An </a:t>
            </a:r>
            <a:r>
              <a:rPr lang="en-US" dirty="0"/>
              <a:t>Attribute of </a:t>
            </a:r>
            <a:r>
              <a:rPr lang="en-US" b="1" dirty="0" smtClean="0"/>
              <a:t>God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86400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C00000"/>
                </a:solidFill>
              </a:rPr>
              <a:t>2 </a:t>
            </a:r>
            <a:r>
              <a:rPr lang="en-US" dirty="0" err="1">
                <a:solidFill>
                  <a:srgbClr val="C00000"/>
                </a:solidFill>
              </a:rPr>
              <a:t>Cor</a:t>
            </a:r>
            <a:r>
              <a:rPr lang="en-US" dirty="0">
                <a:solidFill>
                  <a:srgbClr val="C00000"/>
                </a:solidFill>
              </a:rPr>
              <a:t> 1:3 </a:t>
            </a:r>
            <a:r>
              <a:rPr lang="en-US" b="0" dirty="0"/>
              <a:t>– “Blessed be the God and Father of our Lord Jesus Christ, the </a:t>
            </a:r>
            <a:r>
              <a:rPr lang="en-US" i="1" dirty="0"/>
              <a:t>Father of mercies</a:t>
            </a:r>
            <a:r>
              <a:rPr lang="en-US" dirty="0"/>
              <a:t> </a:t>
            </a:r>
            <a:r>
              <a:rPr lang="en-US" b="0" dirty="0"/>
              <a:t>and the </a:t>
            </a:r>
            <a:r>
              <a:rPr lang="en-US" i="1" dirty="0"/>
              <a:t>God of all consolation</a:t>
            </a:r>
            <a:r>
              <a:rPr lang="en-US" b="0" dirty="0" smtClean="0"/>
              <a:t>,”</a:t>
            </a:r>
          </a:p>
          <a:p>
            <a:pPr lvl="0"/>
            <a:endParaRPr lang="en-US" b="0" dirty="0" smtClean="0"/>
          </a:p>
          <a:p>
            <a:r>
              <a:rPr lang="en-US" dirty="0">
                <a:solidFill>
                  <a:srgbClr val="C00000"/>
                </a:solidFill>
              </a:rPr>
              <a:t>Phil 2:27 </a:t>
            </a:r>
            <a:r>
              <a:rPr lang="en-US" b="0" dirty="0"/>
              <a:t>– “He was indeed so ill that he nearly died. But </a:t>
            </a:r>
            <a:r>
              <a:rPr lang="en-US" i="1" dirty="0"/>
              <a:t>God had mercy</a:t>
            </a:r>
            <a:r>
              <a:rPr lang="en-US" dirty="0"/>
              <a:t> </a:t>
            </a:r>
            <a:r>
              <a:rPr lang="en-US" b="0" dirty="0"/>
              <a:t>on him, and not only on him but on me also, so that I would not have one sorrow after another</a:t>
            </a:r>
            <a:r>
              <a:rPr lang="en-US" b="0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23347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Mercy: </a:t>
            </a:r>
            <a:r>
              <a:rPr lang="en-US" dirty="0" smtClean="0"/>
              <a:t>An </a:t>
            </a:r>
            <a:r>
              <a:rPr lang="en-US" dirty="0"/>
              <a:t>Attribute of </a:t>
            </a:r>
            <a:r>
              <a:rPr lang="en-US" b="1" dirty="0" smtClean="0"/>
              <a:t>God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86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 </a:t>
            </a:r>
            <a:r>
              <a:rPr lang="en-US" dirty="0">
                <a:solidFill>
                  <a:srgbClr val="C00000"/>
                </a:solidFill>
              </a:rPr>
              <a:t>Tim 1:16 </a:t>
            </a:r>
            <a:r>
              <a:rPr lang="en-US" b="0" dirty="0"/>
              <a:t>– </a:t>
            </a:r>
            <a:r>
              <a:rPr lang="en-US" b="0" dirty="0" smtClean="0"/>
              <a:t>“</a:t>
            </a:r>
            <a:r>
              <a:rPr lang="en-US" i="1" dirty="0" smtClean="0"/>
              <a:t>May </a:t>
            </a:r>
            <a:r>
              <a:rPr lang="en-US" i="1" dirty="0"/>
              <a:t>the Lord grant mercy </a:t>
            </a:r>
            <a:r>
              <a:rPr lang="en-US" b="0" dirty="0"/>
              <a:t>to </a:t>
            </a:r>
            <a:r>
              <a:rPr lang="en-US" b="0" dirty="0" smtClean="0"/>
              <a:t>the household </a:t>
            </a:r>
            <a:r>
              <a:rPr lang="en-US" b="0" dirty="0"/>
              <a:t>of </a:t>
            </a:r>
            <a:r>
              <a:rPr lang="en-US" b="0" dirty="0" err="1"/>
              <a:t>Onesiphorus</a:t>
            </a:r>
            <a:r>
              <a:rPr lang="en-US" b="0" dirty="0"/>
              <a:t>, because he often refreshed </a:t>
            </a:r>
            <a:r>
              <a:rPr lang="en-US" b="0" dirty="0" smtClean="0"/>
              <a:t>me </a:t>
            </a:r>
            <a:r>
              <a:rPr lang="en-US" b="0" dirty="0"/>
              <a:t>and was not ashamed of my chain</a:t>
            </a:r>
            <a:r>
              <a:rPr lang="en-US" b="0" dirty="0" smtClean="0"/>
              <a:t>;”</a:t>
            </a:r>
          </a:p>
          <a:p>
            <a:endParaRPr lang="en-US" b="0" dirty="0" smtClean="0"/>
          </a:p>
          <a:p>
            <a:r>
              <a:rPr lang="en-US" dirty="0">
                <a:solidFill>
                  <a:srgbClr val="C00000"/>
                </a:solidFill>
              </a:rPr>
              <a:t>Titus 3:5 </a:t>
            </a:r>
            <a:r>
              <a:rPr lang="en-US" b="0" dirty="0"/>
              <a:t>– </a:t>
            </a:r>
            <a:r>
              <a:rPr lang="en-US" b="0" dirty="0" smtClean="0"/>
              <a:t>“</a:t>
            </a:r>
            <a:r>
              <a:rPr lang="en-US" i="1" dirty="0" smtClean="0"/>
              <a:t>he </a:t>
            </a:r>
            <a:r>
              <a:rPr lang="en-US" i="1" dirty="0"/>
              <a:t>saved us</a:t>
            </a:r>
            <a:r>
              <a:rPr lang="en-US" b="0" dirty="0"/>
              <a:t>, not because of any works of righteousness that we had done, but </a:t>
            </a:r>
            <a:r>
              <a:rPr lang="en-US" i="1" dirty="0"/>
              <a:t>according to his mercy</a:t>
            </a:r>
            <a:r>
              <a:rPr lang="en-US" b="0" dirty="0"/>
              <a:t>, through the water of rebirth and renewal by the Holy Spirit</a:t>
            </a:r>
            <a:r>
              <a:rPr lang="en-US" b="0" dirty="0" smtClean="0"/>
              <a:t>.”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23347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Mercy: </a:t>
            </a:r>
            <a:r>
              <a:rPr lang="en-US" dirty="0" smtClean="0"/>
              <a:t>An </a:t>
            </a:r>
            <a:r>
              <a:rPr lang="en-US" dirty="0"/>
              <a:t>Attribute of </a:t>
            </a:r>
            <a:r>
              <a:rPr lang="en-US" b="1" dirty="0" smtClean="0"/>
              <a:t>God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486400"/>
          </a:xfrm>
        </p:spPr>
        <p:txBody>
          <a:bodyPr>
            <a:normAutofit/>
          </a:bodyPr>
          <a:lstStyle/>
          <a:p>
            <a:pPr marL="346075" lvl="0" indent="-346075">
              <a:buNone/>
            </a:pPr>
            <a:r>
              <a:rPr lang="en-US" dirty="0" err="1" smtClean="0">
                <a:solidFill>
                  <a:srgbClr val="C00000"/>
                </a:solidFill>
              </a:rPr>
              <a:t>Eph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2:4-7 </a:t>
            </a:r>
            <a:r>
              <a:rPr lang="en-US" b="0" dirty="0"/>
              <a:t>– “But </a:t>
            </a:r>
            <a:r>
              <a:rPr lang="en-US" i="1" dirty="0"/>
              <a:t>God</a:t>
            </a:r>
            <a:r>
              <a:rPr lang="en-US" b="0" dirty="0"/>
              <a:t>, who is </a:t>
            </a:r>
            <a:r>
              <a:rPr lang="en-US" i="1" dirty="0"/>
              <a:t>rich in mercy</a:t>
            </a:r>
            <a:r>
              <a:rPr lang="en-US" b="0" dirty="0"/>
              <a:t>,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out </a:t>
            </a:r>
            <a:r>
              <a:rPr lang="en-US" b="0" dirty="0"/>
              <a:t>of the great </a:t>
            </a:r>
            <a:r>
              <a:rPr lang="en-US" b="0" i="1" dirty="0"/>
              <a:t>love</a:t>
            </a:r>
            <a:r>
              <a:rPr lang="en-US" b="0" dirty="0"/>
              <a:t> with which he loved us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baseline="30000" dirty="0" smtClean="0"/>
              <a:t>5 </a:t>
            </a:r>
            <a:r>
              <a:rPr lang="en-US" b="0" dirty="0"/>
              <a:t>even </a:t>
            </a:r>
            <a:r>
              <a:rPr lang="en-US" b="0" u="sng" dirty="0"/>
              <a:t>when </a:t>
            </a:r>
            <a:r>
              <a:rPr lang="en-US" b="0" u="sng" dirty="0" smtClean="0"/>
              <a:t>we </a:t>
            </a:r>
            <a:r>
              <a:rPr lang="en-US" b="0" u="sng" dirty="0"/>
              <a:t>were dead</a:t>
            </a:r>
            <a:r>
              <a:rPr lang="en-US" b="0" dirty="0"/>
              <a:t> through our trespasses, </a:t>
            </a:r>
            <a:r>
              <a:rPr lang="en-US" b="0" u="sng" dirty="0"/>
              <a:t>made us alive</a:t>
            </a:r>
            <a:r>
              <a:rPr lang="en-US" b="0" dirty="0"/>
              <a:t> together with Christ</a:t>
            </a:r>
            <a:r>
              <a:rPr lang="en-US" sz="3000" b="0" dirty="0"/>
              <a:t>—</a:t>
            </a:r>
            <a:r>
              <a:rPr lang="en-US" sz="3000" b="0" i="1" dirty="0"/>
              <a:t>by grace you have been </a:t>
            </a:r>
            <a:r>
              <a:rPr lang="en-US" sz="3000" b="0" i="1" dirty="0" smtClean="0"/>
              <a:t>saved</a:t>
            </a:r>
            <a:r>
              <a:rPr lang="en-US" sz="3000" b="0" dirty="0" smtClean="0"/>
              <a:t>— </a:t>
            </a:r>
            <a:r>
              <a:rPr lang="en-US" b="0" baseline="30000" dirty="0"/>
              <a:t>6 </a:t>
            </a:r>
            <a:r>
              <a:rPr lang="en-US" b="0" dirty="0"/>
              <a:t>and </a:t>
            </a:r>
            <a:r>
              <a:rPr lang="en-US" b="0" u="sng" dirty="0"/>
              <a:t>raised us up with him</a:t>
            </a:r>
            <a:r>
              <a:rPr lang="en-US" b="0" dirty="0"/>
              <a:t> and </a:t>
            </a:r>
            <a:r>
              <a:rPr lang="en-US" b="0" u="sng" dirty="0"/>
              <a:t>seated us with him</a:t>
            </a:r>
            <a:r>
              <a:rPr lang="en-US" b="0" dirty="0"/>
              <a:t> in the heavenly places in Christ Jesus,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baseline="30000" dirty="0" smtClean="0"/>
              <a:t>7 </a:t>
            </a:r>
            <a:r>
              <a:rPr lang="en-US" b="0" dirty="0"/>
              <a:t>so that in the ages to come he might show the </a:t>
            </a:r>
            <a:r>
              <a:rPr lang="en-US" dirty="0"/>
              <a:t>immeasurable riches of </a:t>
            </a:r>
            <a:r>
              <a:rPr lang="en-US" i="1" dirty="0"/>
              <a:t>his grace</a:t>
            </a:r>
            <a:r>
              <a:rPr lang="en-US" dirty="0"/>
              <a:t> in </a:t>
            </a:r>
            <a:r>
              <a:rPr lang="en-US" i="1" dirty="0"/>
              <a:t>kindness</a:t>
            </a:r>
            <a:r>
              <a:rPr lang="en-US" dirty="0"/>
              <a:t> toward us </a:t>
            </a:r>
            <a:r>
              <a:rPr lang="en-US" b="0" dirty="0"/>
              <a:t>in Christ Jesus</a:t>
            </a:r>
            <a:r>
              <a:rPr lang="en-US" b="0" dirty="0" smtClean="0"/>
              <a:t>.”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23347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Called </a:t>
            </a:r>
            <a:r>
              <a:rPr lang="en-US" dirty="0"/>
              <a:t>to Be </a:t>
            </a:r>
            <a:r>
              <a:rPr lang="en-US" b="1" dirty="0" smtClean="0"/>
              <a:t>Merciful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C00000"/>
                </a:solidFill>
              </a:rPr>
              <a:t>Phil </a:t>
            </a:r>
            <a:r>
              <a:rPr lang="en-US" dirty="0">
                <a:solidFill>
                  <a:srgbClr val="C00000"/>
                </a:solidFill>
              </a:rPr>
              <a:t>1:8 </a:t>
            </a:r>
            <a:r>
              <a:rPr lang="en-US" b="0" dirty="0"/>
              <a:t>– “For God is my witness, how I long for all of you with the </a:t>
            </a:r>
            <a:r>
              <a:rPr lang="en-US" i="1" dirty="0"/>
              <a:t>compassion</a:t>
            </a:r>
            <a:r>
              <a:rPr lang="en-US" b="0" dirty="0"/>
              <a:t> of Christ Jesus</a:t>
            </a:r>
            <a:r>
              <a:rPr lang="en-US" b="0" dirty="0" smtClean="0"/>
              <a:t>.”</a:t>
            </a:r>
          </a:p>
          <a:p>
            <a:pPr lvl="0"/>
            <a:endParaRPr lang="en-US" b="0" dirty="0" smtClean="0"/>
          </a:p>
          <a:p>
            <a:pPr lvl="0"/>
            <a:r>
              <a:rPr lang="en-US" dirty="0" smtClean="0">
                <a:solidFill>
                  <a:srgbClr val="C00000"/>
                </a:solidFill>
              </a:rPr>
              <a:t>Phil 2:1-2 </a:t>
            </a:r>
            <a:r>
              <a:rPr lang="en-US" b="0" dirty="0" smtClean="0"/>
              <a:t>– “If then there is any </a:t>
            </a:r>
            <a:r>
              <a:rPr lang="en-US" b="0" i="1" dirty="0" smtClean="0"/>
              <a:t>encouragement</a:t>
            </a:r>
            <a:r>
              <a:rPr lang="en-US" b="0" dirty="0" smtClean="0"/>
              <a:t> in Christ, any </a:t>
            </a:r>
            <a:r>
              <a:rPr lang="en-US" b="0" i="1" dirty="0" smtClean="0"/>
              <a:t>consolation</a:t>
            </a:r>
            <a:r>
              <a:rPr lang="en-US" b="0" dirty="0" smtClean="0"/>
              <a:t> from love, any </a:t>
            </a:r>
            <a:r>
              <a:rPr lang="en-US" b="0" i="1" dirty="0" smtClean="0"/>
              <a:t>sharing</a:t>
            </a:r>
            <a:r>
              <a:rPr lang="en-US" b="0" dirty="0" smtClean="0"/>
              <a:t> in the Spirit, any </a:t>
            </a:r>
            <a:r>
              <a:rPr lang="en-US" i="1" dirty="0" smtClean="0"/>
              <a:t>compassion</a:t>
            </a:r>
            <a:r>
              <a:rPr lang="en-US" b="0" dirty="0" smtClean="0"/>
              <a:t> and </a:t>
            </a:r>
            <a:r>
              <a:rPr lang="en-US" i="1" dirty="0" smtClean="0"/>
              <a:t>sympathy</a:t>
            </a:r>
            <a:r>
              <a:rPr lang="en-US" b="0" dirty="0" smtClean="0"/>
              <a:t>, make my joy complete: be of the same mind, having the same love, being in full accord and of one mind.”</a:t>
            </a:r>
          </a:p>
        </p:txBody>
      </p:sp>
    </p:spTree>
    <p:extLst>
      <p:ext uri="{BB962C8B-B14F-4D97-AF65-F5344CB8AC3E}">
        <p14:creationId xmlns:p14="http://schemas.microsoft.com/office/powerpoint/2010/main" val="350008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Called </a:t>
            </a:r>
            <a:r>
              <a:rPr lang="en-US" dirty="0"/>
              <a:t>to Be </a:t>
            </a:r>
            <a:r>
              <a:rPr lang="en-US" b="1" dirty="0" smtClean="0"/>
              <a:t>Merciful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C00000"/>
                </a:solidFill>
              </a:rPr>
              <a:t>Col 3:12-14 </a:t>
            </a:r>
            <a:r>
              <a:rPr lang="en-US" b="0" dirty="0" smtClean="0"/>
              <a:t>– “Put on then, as God's chosen ones, holy and beloved, </a:t>
            </a:r>
            <a:r>
              <a:rPr lang="en-US" i="1" dirty="0" smtClean="0"/>
              <a:t>heartfelt compassion</a:t>
            </a:r>
            <a:r>
              <a:rPr lang="en-US" b="0" dirty="0" smtClean="0"/>
              <a:t>, kindness, humility, gentleness, and patience, </a:t>
            </a:r>
            <a:r>
              <a:rPr lang="en-US" b="0" baseline="30000" dirty="0" smtClean="0"/>
              <a:t>13 </a:t>
            </a:r>
            <a:r>
              <a:rPr lang="en-US" b="0" dirty="0" smtClean="0"/>
              <a:t>bearing with one another and </a:t>
            </a:r>
            <a:r>
              <a:rPr lang="en-US" b="0" i="1" dirty="0" smtClean="0"/>
              <a:t>forgiving </a:t>
            </a:r>
            <a:r>
              <a:rPr lang="en-US" b="0" dirty="0" smtClean="0"/>
              <a:t>one another, if one has a grievance against another; </a:t>
            </a:r>
            <a:r>
              <a:rPr lang="en-US" b="0" i="1" dirty="0" smtClean="0"/>
              <a:t>as the Lord has forgiven you, so must you also do</a:t>
            </a:r>
            <a:r>
              <a:rPr lang="en-US" b="0" dirty="0" smtClean="0"/>
              <a:t>. </a:t>
            </a:r>
            <a:r>
              <a:rPr lang="en-US" b="0" baseline="30000" dirty="0" smtClean="0"/>
              <a:t>14</a:t>
            </a:r>
            <a:r>
              <a:rPr lang="en-US" b="0" dirty="0" smtClean="0"/>
              <a:t> And over all these put on love, that is, the bond of perfection.”</a:t>
            </a:r>
          </a:p>
          <a:p>
            <a:pPr>
              <a:spcBef>
                <a:spcPts val="2400"/>
              </a:spcBef>
            </a:pPr>
            <a:r>
              <a:rPr lang="en-US" dirty="0" err="1">
                <a:solidFill>
                  <a:srgbClr val="C00000"/>
                </a:solidFill>
              </a:rPr>
              <a:t>Eph</a:t>
            </a:r>
            <a:r>
              <a:rPr lang="en-US" dirty="0">
                <a:solidFill>
                  <a:srgbClr val="C00000"/>
                </a:solidFill>
              </a:rPr>
              <a:t> 4:32 </a:t>
            </a:r>
            <a:r>
              <a:rPr lang="en-US" b="0" dirty="0"/>
              <a:t>– “and </a:t>
            </a:r>
            <a:r>
              <a:rPr lang="en-US" b="0" i="1" dirty="0"/>
              <a:t>be kind</a:t>
            </a:r>
            <a:r>
              <a:rPr lang="en-US" b="0" dirty="0"/>
              <a:t> to one another, </a:t>
            </a:r>
            <a:r>
              <a:rPr lang="en-US" b="0" i="1" dirty="0"/>
              <a:t>tenderhearted</a:t>
            </a:r>
            <a:r>
              <a:rPr lang="en-US" b="0" dirty="0"/>
              <a:t>, </a:t>
            </a:r>
            <a:r>
              <a:rPr lang="en-US" b="0" i="1" dirty="0"/>
              <a:t>forgiving</a:t>
            </a:r>
            <a:r>
              <a:rPr lang="en-US" b="0" dirty="0"/>
              <a:t> one another,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i="1" dirty="0" smtClean="0"/>
              <a:t>as </a:t>
            </a:r>
            <a:r>
              <a:rPr lang="en-US" b="0" i="1" dirty="0"/>
              <a:t>God in Christ has forgiven you</a:t>
            </a:r>
            <a:r>
              <a:rPr lang="en-US" b="0" dirty="0" smtClean="0"/>
              <a:t>.”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0008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</a:t>
            </a:r>
            <a:r>
              <a:rPr lang="en-US" dirty="0"/>
              <a:t>Called to </a:t>
            </a:r>
            <a:r>
              <a:rPr lang="en-US" b="1" dirty="0"/>
              <a:t>Be </a:t>
            </a:r>
            <a:r>
              <a:rPr lang="en-US" b="1" dirty="0" smtClean="0"/>
              <a:t>Holy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Bef>
                <a:spcPts val="2400"/>
              </a:spcBef>
            </a:pPr>
            <a:r>
              <a:rPr lang="en-US" dirty="0" smtClean="0">
                <a:solidFill>
                  <a:srgbClr val="C00000"/>
                </a:solidFill>
              </a:rPr>
              <a:t>Rom </a:t>
            </a:r>
            <a:r>
              <a:rPr lang="en-US" dirty="0">
                <a:solidFill>
                  <a:srgbClr val="C00000"/>
                </a:solidFill>
              </a:rPr>
              <a:t>1:7a </a:t>
            </a:r>
            <a:r>
              <a:rPr lang="en-US" b="0" dirty="0"/>
              <a:t>– “to all the </a:t>
            </a:r>
            <a:r>
              <a:rPr lang="en-US" b="0" i="1" dirty="0"/>
              <a:t>beloved of God</a:t>
            </a:r>
            <a:r>
              <a:rPr lang="en-US" b="0" dirty="0"/>
              <a:t> in Rome, </a:t>
            </a:r>
            <a:r>
              <a:rPr lang="en-US" b="0" i="1" dirty="0"/>
              <a:t>called to be holy</a:t>
            </a:r>
            <a:r>
              <a:rPr lang="en-US" b="0" dirty="0"/>
              <a:t>.”</a:t>
            </a:r>
          </a:p>
          <a:p>
            <a:pPr lvl="0">
              <a:spcBef>
                <a:spcPts val="2400"/>
              </a:spcBef>
            </a:pPr>
            <a:r>
              <a:rPr lang="en-US" dirty="0">
                <a:solidFill>
                  <a:srgbClr val="C00000"/>
                </a:solidFill>
              </a:rPr>
              <a:t>1 </a:t>
            </a:r>
            <a:r>
              <a:rPr lang="en-US" dirty="0" err="1">
                <a:solidFill>
                  <a:srgbClr val="C00000"/>
                </a:solidFill>
              </a:rPr>
              <a:t>Cor</a:t>
            </a:r>
            <a:r>
              <a:rPr lang="en-US" dirty="0">
                <a:solidFill>
                  <a:srgbClr val="C00000"/>
                </a:solidFill>
              </a:rPr>
              <a:t> 1:2 </a:t>
            </a:r>
            <a:r>
              <a:rPr lang="en-US" b="0" dirty="0"/>
              <a:t>– “to the church of God that is in Corinth, to </a:t>
            </a:r>
            <a:r>
              <a:rPr lang="en-US" b="0" i="1" dirty="0"/>
              <a:t>you who have been sanctified</a:t>
            </a:r>
            <a:r>
              <a:rPr lang="en-US" b="0" dirty="0"/>
              <a:t> in Christ Jesus, </a:t>
            </a:r>
            <a:r>
              <a:rPr lang="en-US" b="0" i="1" dirty="0"/>
              <a:t>called to be holy</a:t>
            </a:r>
            <a:r>
              <a:rPr lang="en-US" b="0" dirty="0"/>
              <a:t>, with all those everywhere who call upon the name of our Lord Jesus Christ, their Lord and ours.”</a:t>
            </a:r>
          </a:p>
          <a:p>
            <a:pPr lvl="0">
              <a:spcBef>
                <a:spcPts val="2400"/>
              </a:spcBef>
            </a:pPr>
            <a:r>
              <a:rPr lang="en-US" dirty="0">
                <a:solidFill>
                  <a:srgbClr val="C00000"/>
                </a:solidFill>
              </a:rPr>
              <a:t>2 </a:t>
            </a:r>
            <a:r>
              <a:rPr lang="en-US" dirty="0" err="1">
                <a:solidFill>
                  <a:srgbClr val="C00000"/>
                </a:solidFill>
              </a:rPr>
              <a:t>Cor</a:t>
            </a:r>
            <a:r>
              <a:rPr lang="en-US" dirty="0">
                <a:solidFill>
                  <a:srgbClr val="C00000"/>
                </a:solidFill>
              </a:rPr>
              <a:t> 7:1 </a:t>
            </a:r>
            <a:r>
              <a:rPr lang="en-US" b="0" dirty="0"/>
              <a:t>– “Since we have these promises, beloved, let us cleanse ourselves from every defilement of flesh and spirit, </a:t>
            </a:r>
            <a:r>
              <a:rPr lang="en-US" b="0" i="1" dirty="0"/>
              <a:t>making holiness perfect</a:t>
            </a:r>
            <a:r>
              <a:rPr lang="en-US" b="0" dirty="0"/>
              <a:t> in the fear of God</a:t>
            </a:r>
            <a:r>
              <a:rPr lang="en-US" b="0" dirty="0" smtClean="0"/>
              <a:t>.”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88546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</a:t>
            </a:r>
            <a:r>
              <a:rPr lang="en-US" dirty="0"/>
              <a:t>Called to </a:t>
            </a:r>
            <a:r>
              <a:rPr lang="en-US" b="1" dirty="0"/>
              <a:t>Be </a:t>
            </a:r>
            <a:r>
              <a:rPr lang="en-US" b="1" dirty="0" smtClean="0"/>
              <a:t>Holy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C00000"/>
                </a:solidFill>
              </a:rPr>
              <a:t>1 </a:t>
            </a:r>
            <a:r>
              <a:rPr lang="en-US" dirty="0" err="1">
                <a:solidFill>
                  <a:srgbClr val="C00000"/>
                </a:solidFill>
              </a:rPr>
              <a:t>Thess</a:t>
            </a:r>
            <a:r>
              <a:rPr lang="en-US" dirty="0">
                <a:solidFill>
                  <a:srgbClr val="C00000"/>
                </a:solidFill>
              </a:rPr>
              <a:t> 3:13 </a:t>
            </a:r>
            <a:r>
              <a:rPr lang="en-US" b="0" dirty="0"/>
              <a:t>– “so as to strengthen your hearts, to </a:t>
            </a:r>
            <a:r>
              <a:rPr lang="en-US" b="0" i="1" dirty="0"/>
              <a:t>be blameless in holiness</a:t>
            </a:r>
            <a:r>
              <a:rPr lang="en-US" b="0" dirty="0"/>
              <a:t> before our God and Father at the coming of our Lord Jesus with all his holy ones. Amen</a:t>
            </a:r>
            <a:r>
              <a:rPr lang="en-US" b="0" dirty="0" smtClean="0"/>
              <a:t>.”</a:t>
            </a:r>
          </a:p>
          <a:p>
            <a:pPr lvl="0"/>
            <a:endParaRPr lang="en-US" b="0" dirty="0"/>
          </a:p>
          <a:p>
            <a:pPr lvl="0"/>
            <a:r>
              <a:rPr lang="en-US" dirty="0">
                <a:solidFill>
                  <a:srgbClr val="C00000"/>
                </a:solidFill>
              </a:rPr>
              <a:t>1 </a:t>
            </a:r>
            <a:r>
              <a:rPr lang="en-US" dirty="0" err="1">
                <a:solidFill>
                  <a:srgbClr val="C00000"/>
                </a:solidFill>
              </a:rPr>
              <a:t>Thess</a:t>
            </a:r>
            <a:r>
              <a:rPr lang="en-US" dirty="0">
                <a:solidFill>
                  <a:srgbClr val="C00000"/>
                </a:solidFill>
              </a:rPr>
              <a:t> 5:23 </a:t>
            </a:r>
            <a:r>
              <a:rPr lang="en-US" b="0" dirty="0"/>
              <a:t>– “May the God of peace himself make you </a:t>
            </a:r>
            <a:r>
              <a:rPr lang="en-US" b="0" i="1" dirty="0"/>
              <a:t>perfectly holy</a:t>
            </a:r>
            <a:r>
              <a:rPr lang="en-US" b="0" dirty="0"/>
              <a:t> and may you entirely, spirit, soul, and body, be preserved </a:t>
            </a:r>
            <a:r>
              <a:rPr lang="en-US" b="0" i="1" dirty="0"/>
              <a:t>blameless</a:t>
            </a:r>
            <a:r>
              <a:rPr lang="en-US" b="0" dirty="0"/>
              <a:t> for the coming of our Lord Jesus Christ</a:t>
            </a:r>
            <a:r>
              <a:rPr lang="en-US" b="0" dirty="0" smtClean="0"/>
              <a:t>.”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88546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</a:t>
            </a:r>
            <a:r>
              <a:rPr lang="en-US" dirty="0"/>
              <a:t>Called to </a:t>
            </a:r>
            <a:r>
              <a:rPr lang="en-US" b="1" dirty="0"/>
              <a:t>Be </a:t>
            </a:r>
            <a:r>
              <a:rPr lang="en-US" b="1" dirty="0" smtClean="0"/>
              <a:t>Holy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C00000"/>
                </a:solidFill>
              </a:rPr>
              <a:t>2 </a:t>
            </a:r>
            <a:r>
              <a:rPr lang="en-US" dirty="0">
                <a:solidFill>
                  <a:srgbClr val="C00000"/>
                </a:solidFill>
              </a:rPr>
              <a:t>Tim 1:9 </a:t>
            </a:r>
            <a:r>
              <a:rPr lang="en-US" b="0" dirty="0"/>
              <a:t>– “He </a:t>
            </a:r>
            <a:r>
              <a:rPr lang="en-US" b="0" i="1" dirty="0"/>
              <a:t>saved us</a:t>
            </a:r>
            <a:r>
              <a:rPr lang="en-US" b="0" dirty="0"/>
              <a:t> and </a:t>
            </a:r>
            <a:r>
              <a:rPr lang="en-US" i="1" dirty="0"/>
              <a:t>called us to a holy life</a:t>
            </a:r>
            <a:r>
              <a:rPr lang="en-US" b="0" dirty="0"/>
              <a:t>, not according to our works but according to his own design and the grace bestowed on us in Christ Jesus before time began</a:t>
            </a:r>
            <a:r>
              <a:rPr lang="en-US" b="0" dirty="0" smtClean="0"/>
              <a:t>,”</a:t>
            </a:r>
          </a:p>
          <a:p>
            <a:pPr lvl="0"/>
            <a:endParaRPr lang="en-US" b="0" dirty="0" smtClean="0"/>
          </a:p>
          <a:p>
            <a:r>
              <a:rPr lang="en-US" dirty="0" err="1">
                <a:solidFill>
                  <a:srgbClr val="C00000"/>
                </a:solidFill>
              </a:rPr>
              <a:t>Eph</a:t>
            </a:r>
            <a:r>
              <a:rPr lang="en-US" dirty="0">
                <a:solidFill>
                  <a:srgbClr val="C00000"/>
                </a:solidFill>
              </a:rPr>
              <a:t> 1:4 </a:t>
            </a:r>
            <a:r>
              <a:rPr lang="en-US" b="0" dirty="0"/>
              <a:t>– “as he [God] </a:t>
            </a:r>
            <a:r>
              <a:rPr lang="en-US" b="0" i="1" dirty="0"/>
              <a:t>chose us</a:t>
            </a:r>
            <a:r>
              <a:rPr lang="en-US" b="0" dirty="0"/>
              <a:t> in him [Christ], before the foundation of the world, </a:t>
            </a:r>
            <a:r>
              <a:rPr lang="en-US" i="1" dirty="0"/>
              <a:t>to be holy and without blemish</a:t>
            </a:r>
            <a:r>
              <a:rPr lang="en-US" dirty="0"/>
              <a:t> </a:t>
            </a:r>
            <a:r>
              <a:rPr lang="en-US" b="0" dirty="0"/>
              <a:t>before him…” (cf. 5:27</a:t>
            </a:r>
            <a:r>
              <a:rPr lang="en-US" b="0" dirty="0" smtClean="0"/>
              <a:t>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88546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600200"/>
          </a:xfrm>
        </p:spPr>
        <p:txBody>
          <a:bodyPr/>
          <a:lstStyle/>
          <a:p>
            <a:r>
              <a:rPr lang="en-US" dirty="0"/>
              <a:t>Paul Often Refers to Believers as “Holy Ones” or “Saints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4953000"/>
          </a:xfrm>
        </p:spPr>
        <p:txBody>
          <a:bodyPr>
            <a:noAutofit/>
          </a:bodyPr>
          <a:lstStyle/>
          <a:p>
            <a:pPr lvl="0">
              <a:spcBef>
                <a:spcPts val="2400"/>
              </a:spcBef>
            </a:pPr>
            <a:r>
              <a:rPr lang="en-US" dirty="0" smtClean="0">
                <a:solidFill>
                  <a:srgbClr val="C00000"/>
                </a:solidFill>
              </a:rPr>
              <a:t>2 </a:t>
            </a:r>
            <a:r>
              <a:rPr lang="en-US" dirty="0" err="1">
                <a:solidFill>
                  <a:srgbClr val="C00000"/>
                </a:solidFill>
              </a:rPr>
              <a:t>Cor</a:t>
            </a:r>
            <a:r>
              <a:rPr lang="en-US" dirty="0">
                <a:solidFill>
                  <a:srgbClr val="C00000"/>
                </a:solidFill>
              </a:rPr>
              <a:t> 1:1-2</a:t>
            </a:r>
            <a:r>
              <a:rPr lang="en-US" dirty="0"/>
              <a:t> </a:t>
            </a:r>
            <a:r>
              <a:rPr lang="en-US" b="0" dirty="0"/>
              <a:t>– “Paul, an apostle of Christ Jesus by the will of God, and Timothy our brother, to the church of God that is in Corinth, with </a:t>
            </a:r>
            <a:r>
              <a:rPr lang="en-US" i="1" dirty="0"/>
              <a:t>all the holy ones</a:t>
            </a:r>
            <a:r>
              <a:rPr lang="en-US" dirty="0"/>
              <a:t> </a:t>
            </a:r>
            <a:r>
              <a:rPr lang="en-US" b="0" dirty="0"/>
              <a:t>throughout Achaia:</a:t>
            </a:r>
            <a:r>
              <a:rPr lang="en-US" b="0" baseline="30000" dirty="0"/>
              <a:t> 2 </a:t>
            </a:r>
            <a:r>
              <a:rPr lang="en-US" b="0" u="sng" dirty="0"/>
              <a:t>grace</a:t>
            </a:r>
            <a:r>
              <a:rPr lang="en-US" b="0" dirty="0"/>
              <a:t> to you and </a:t>
            </a:r>
            <a:r>
              <a:rPr lang="en-US" b="0" u="sng" dirty="0"/>
              <a:t>peace</a:t>
            </a:r>
            <a:r>
              <a:rPr lang="en-US" b="0" dirty="0"/>
              <a:t> from God our Father and the Lord Jesus Christ.”</a:t>
            </a:r>
          </a:p>
          <a:p>
            <a:pPr lvl="0">
              <a:spcBef>
                <a:spcPts val="2400"/>
              </a:spcBef>
            </a:pPr>
            <a:r>
              <a:rPr lang="en-US" dirty="0" smtClean="0">
                <a:solidFill>
                  <a:srgbClr val="C00000"/>
                </a:solidFill>
              </a:rPr>
              <a:t>Phil </a:t>
            </a:r>
            <a:r>
              <a:rPr lang="en-US" dirty="0">
                <a:solidFill>
                  <a:srgbClr val="C00000"/>
                </a:solidFill>
              </a:rPr>
              <a:t>1:1 </a:t>
            </a:r>
            <a:r>
              <a:rPr lang="en-US" b="0" dirty="0"/>
              <a:t>– “Paul and Timothy, slaves of Christ Jesus, to </a:t>
            </a:r>
            <a:r>
              <a:rPr lang="en-US" i="1" dirty="0"/>
              <a:t>all the holy ones </a:t>
            </a:r>
            <a:r>
              <a:rPr lang="en-US" b="0" dirty="0"/>
              <a:t>in Christ Jesus who are in Philippi</a:t>
            </a:r>
            <a:r>
              <a:rPr lang="en-US" b="0" dirty="0" smtClean="0"/>
              <a:t>…”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4075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600200"/>
          </a:xfrm>
        </p:spPr>
        <p:txBody>
          <a:bodyPr/>
          <a:lstStyle/>
          <a:p>
            <a:r>
              <a:rPr lang="en-US" dirty="0"/>
              <a:t>Paul Often Refers to Believers as “Holy Ones” or “Saints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4953000"/>
          </a:xfrm>
        </p:spPr>
        <p:txBody>
          <a:bodyPr>
            <a:noAutofit/>
          </a:bodyPr>
          <a:lstStyle/>
          <a:p>
            <a:r>
              <a:rPr lang="en-US" dirty="0" err="1" smtClean="0">
                <a:solidFill>
                  <a:srgbClr val="C00000"/>
                </a:solidFill>
              </a:rPr>
              <a:t>Eph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1:1 </a:t>
            </a:r>
            <a:r>
              <a:rPr lang="en-US" b="0" dirty="0"/>
              <a:t>– “Paul, an apostle of Christ Jesus by the will of God, to </a:t>
            </a:r>
            <a:r>
              <a:rPr lang="en-US" i="1" dirty="0"/>
              <a:t>the holy ones </a:t>
            </a:r>
            <a:r>
              <a:rPr lang="en-US" b="0" dirty="0"/>
              <a:t>who are [in Ephesus] faithful in Christ Jesus:”</a:t>
            </a:r>
          </a:p>
          <a:p>
            <a:pPr lvl="0"/>
            <a:r>
              <a:rPr lang="en-US" b="0" dirty="0" smtClean="0"/>
              <a:t>Paul says “</a:t>
            </a:r>
            <a:r>
              <a:rPr lang="en-US" i="1" dirty="0" smtClean="0"/>
              <a:t>holy </a:t>
            </a:r>
            <a:r>
              <a:rPr lang="en-US" i="1" dirty="0"/>
              <a:t>ones</a:t>
            </a:r>
            <a:r>
              <a:rPr lang="en-US" b="0" dirty="0"/>
              <a:t>” about 25 times </a:t>
            </a:r>
            <a:r>
              <a:rPr lang="en-US" b="0" dirty="0" smtClean="0"/>
              <a:t>in his letters.</a:t>
            </a:r>
          </a:p>
          <a:p>
            <a:pPr lvl="0"/>
            <a:r>
              <a:rPr lang="en-US" b="0" dirty="0" smtClean="0"/>
              <a:t>He </a:t>
            </a:r>
            <a:r>
              <a:rPr lang="en-US" b="0" dirty="0"/>
              <a:t>also uses “brothers and sisters” about 100 times</a:t>
            </a:r>
            <a:r>
              <a:rPr lang="en-US" b="0" dirty="0" smtClean="0"/>
              <a:t>.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4075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524000"/>
          </a:xfrm>
        </p:spPr>
        <p:txBody>
          <a:bodyPr/>
          <a:lstStyle/>
          <a:p>
            <a:r>
              <a:rPr lang="en-US" b="1" dirty="0" smtClean="0"/>
              <a:t>Formulaic </a:t>
            </a:r>
            <a:r>
              <a:rPr lang="en-US" b="1" dirty="0"/>
              <a:t>Greetings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Pauline </a:t>
            </a:r>
            <a:r>
              <a:rPr lang="en-US" dirty="0" smtClean="0"/>
              <a:t>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534400" cy="4876800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C00000"/>
                </a:solidFill>
              </a:rPr>
              <a:t>1 </a:t>
            </a:r>
            <a:r>
              <a:rPr lang="en-US" dirty="0" err="1">
                <a:solidFill>
                  <a:srgbClr val="C00000"/>
                </a:solidFill>
              </a:rPr>
              <a:t>Thess</a:t>
            </a:r>
            <a:r>
              <a:rPr lang="en-US" dirty="0">
                <a:solidFill>
                  <a:srgbClr val="C00000"/>
                </a:solidFill>
              </a:rPr>
              <a:t> 1:1 </a:t>
            </a:r>
            <a:r>
              <a:rPr lang="en-US" b="0" dirty="0"/>
              <a:t>– “Paul, Silvanus, and Timothy to the church of the Thessalonians in God the Father and the Lord Jesus Christ: </a:t>
            </a:r>
            <a:r>
              <a:rPr lang="en-US" b="0" u="sng" dirty="0"/>
              <a:t>grace</a:t>
            </a:r>
            <a:r>
              <a:rPr lang="en-US" b="0" dirty="0"/>
              <a:t> to you and </a:t>
            </a:r>
            <a:r>
              <a:rPr lang="en-US" b="0" u="sng" dirty="0"/>
              <a:t>peace</a:t>
            </a:r>
            <a:r>
              <a:rPr lang="en-US" b="0" dirty="0" smtClean="0"/>
              <a:t>.”</a:t>
            </a:r>
          </a:p>
          <a:p>
            <a:pPr lvl="1"/>
            <a:r>
              <a:rPr lang="en-US" b="0" dirty="0" smtClean="0"/>
              <a:t>cf</a:t>
            </a:r>
            <a:r>
              <a:rPr lang="en-US" b="0" dirty="0"/>
              <a:t>. 2 </a:t>
            </a:r>
            <a:r>
              <a:rPr lang="en-US" b="0" dirty="0" err="1"/>
              <a:t>Thess</a:t>
            </a:r>
            <a:r>
              <a:rPr lang="en-US" b="0" dirty="0"/>
              <a:t> 1:1-2; Rom 1:7; 1 </a:t>
            </a:r>
            <a:r>
              <a:rPr lang="en-US" b="0" dirty="0" err="1"/>
              <a:t>Cor</a:t>
            </a:r>
            <a:r>
              <a:rPr lang="en-US" b="0" dirty="0"/>
              <a:t> 1:3; 2 </a:t>
            </a:r>
            <a:r>
              <a:rPr lang="en-US" b="0" dirty="0" err="1"/>
              <a:t>Cor</a:t>
            </a:r>
            <a:r>
              <a:rPr lang="en-US" b="0" dirty="0"/>
              <a:t> 1:2; Gal 1:3; </a:t>
            </a:r>
            <a:r>
              <a:rPr lang="en-US" b="0" dirty="0" err="1"/>
              <a:t>Eph</a:t>
            </a:r>
            <a:r>
              <a:rPr lang="en-US" b="0" dirty="0"/>
              <a:t> 1:2; Phil 1:2; Col 1:2; Tit 1:4; </a:t>
            </a:r>
            <a:r>
              <a:rPr lang="en-US" b="0" dirty="0" err="1"/>
              <a:t>Phlm</a:t>
            </a:r>
            <a:r>
              <a:rPr lang="en-US" b="0" dirty="0"/>
              <a:t> </a:t>
            </a:r>
            <a:r>
              <a:rPr lang="en-US" b="0" dirty="0" smtClean="0"/>
              <a:t>3</a:t>
            </a:r>
          </a:p>
          <a:p>
            <a:pPr lvl="1"/>
            <a:endParaRPr lang="en-US" b="0" dirty="0"/>
          </a:p>
          <a:p>
            <a:pPr lvl="0"/>
            <a:r>
              <a:rPr lang="en-US" dirty="0">
                <a:solidFill>
                  <a:srgbClr val="C00000"/>
                </a:solidFill>
              </a:rPr>
              <a:t>Gal 6:16 </a:t>
            </a:r>
            <a:r>
              <a:rPr lang="en-US" b="0" dirty="0"/>
              <a:t>– “</a:t>
            </a:r>
            <a:r>
              <a:rPr lang="en-US" b="0" u="sng" dirty="0"/>
              <a:t>Peace</a:t>
            </a:r>
            <a:r>
              <a:rPr lang="en-US" b="0" dirty="0"/>
              <a:t> and </a:t>
            </a:r>
            <a:r>
              <a:rPr lang="en-US" b="0" u="sng" dirty="0"/>
              <a:t>mercy</a:t>
            </a:r>
            <a:r>
              <a:rPr lang="en-US" b="0" dirty="0"/>
              <a:t> be to all who follow this rule and to the Israel of God</a:t>
            </a:r>
            <a:r>
              <a:rPr lang="en-US" b="0" dirty="0" smtClean="0"/>
              <a:t>.”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59108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524000"/>
          </a:xfrm>
        </p:spPr>
        <p:txBody>
          <a:bodyPr/>
          <a:lstStyle/>
          <a:p>
            <a:r>
              <a:rPr lang="en-US" b="1" dirty="0" smtClean="0"/>
              <a:t>Formulaic </a:t>
            </a:r>
            <a:r>
              <a:rPr lang="en-US" b="1" dirty="0"/>
              <a:t>Greetings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Pauline </a:t>
            </a:r>
            <a:r>
              <a:rPr lang="en-US" dirty="0" smtClean="0"/>
              <a:t>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5029200"/>
          </a:xfrm>
        </p:spPr>
        <p:txBody>
          <a:bodyPr>
            <a:normAutofit/>
          </a:bodyPr>
          <a:lstStyle/>
          <a:p>
            <a:pPr marL="230188" lvl="0" indent="-230188">
              <a:buNone/>
            </a:pPr>
            <a:r>
              <a:rPr lang="en-US" dirty="0" smtClean="0">
                <a:solidFill>
                  <a:srgbClr val="C00000"/>
                </a:solidFill>
              </a:rPr>
              <a:t>1 </a:t>
            </a:r>
            <a:r>
              <a:rPr lang="en-US" dirty="0">
                <a:solidFill>
                  <a:srgbClr val="C00000"/>
                </a:solidFill>
              </a:rPr>
              <a:t>Tim 1:2 </a:t>
            </a:r>
            <a:r>
              <a:rPr lang="en-US" b="0" dirty="0"/>
              <a:t>– “to Timothy, my true child in faith: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u="sng" dirty="0" smtClean="0"/>
              <a:t>grace</a:t>
            </a:r>
            <a:r>
              <a:rPr lang="en-US" b="0" dirty="0"/>
              <a:t>, </a:t>
            </a:r>
            <a:r>
              <a:rPr lang="en-US" b="0" u="sng" dirty="0"/>
              <a:t>mercy</a:t>
            </a:r>
            <a:r>
              <a:rPr lang="en-US" b="0" dirty="0"/>
              <a:t>, and </a:t>
            </a:r>
            <a:r>
              <a:rPr lang="en-US" b="0" u="sng" dirty="0"/>
              <a:t>peace</a:t>
            </a:r>
            <a:r>
              <a:rPr lang="en-US" b="0" dirty="0"/>
              <a:t> from God the Father and Christ Jesus our Lord.”</a:t>
            </a:r>
          </a:p>
          <a:p>
            <a:pPr marL="230188" lvl="0" indent="-230188">
              <a:buNone/>
            </a:pPr>
            <a:r>
              <a:rPr lang="en-US" dirty="0">
                <a:solidFill>
                  <a:srgbClr val="C00000"/>
                </a:solidFill>
              </a:rPr>
              <a:t>2 Tim 1:2 </a:t>
            </a:r>
            <a:r>
              <a:rPr lang="en-US" b="0" dirty="0"/>
              <a:t>– “to Timothy, my dear child: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u="sng" dirty="0" smtClean="0"/>
              <a:t>grace</a:t>
            </a:r>
            <a:r>
              <a:rPr lang="en-US" b="0" dirty="0"/>
              <a:t>, </a:t>
            </a:r>
            <a:r>
              <a:rPr lang="en-US" b="0" u="sng" dirty="0"/>
              <a:t>mercy</a:t>
            </a:r>
            <a:r>
              <a:rPr lang="en-US" b="0" dirty="0"/>
              <a:t>, and </a:t>
            </a:r>
            <a:r>
              <a:rPr lang="en-US" b="0" u="sng" dirty="0"/>
              <a:t>peace</a:t>
            </a:r>
            <a:r>
              <a:rPr lang="en-US" b="0" dirty="0"/>
              <a:t> from God the Father and Christ Jesus our Lord.”</a:t>
            </a:r>
          </a:p>
          <a:p>
            <a:pPr marL="230188" indent="-230188">
              <a:buNone/>
            </a:pPr>
            <a:r>
              <a:rPr lang="en-US" sz="2600" dirty="0" smtClean="0"/>
              <a:t>See also:</a:t>
            </a:r>
          </a:p>
          <a:p>
            <a:pPr marL="230188" indent="-230188">
              <a:buNone/>
            </a:pPr>
            <a:r>
              <a:rPr lang="en-US" sz="2600" dirty="0" smtClean="0"/>
              <a:t>2 </a:t>
            </a:r>
            <a:r>
              <a:rPr lang="en-US" sz="2600" dirty="0" err="1"/>
              <a:t>Jn</a:t>
            </a:r>
            <a:r>
              <a:rPr lang="en-US" sz="2600" dirty="0"/>
              <a:t> 3 </a:t>
            </a:r>
            <a:r>
              <a:rPr lang="en-US" sz="2600" b="0" dirty="0"/>
              <a:t>– “</a:t>
            </a:r>
            <a:r>
              <a:rPr lang="en-US" sz="2600" b="0" u="sng" dirty="0"/>
              <a:t>Grace</a:t>
            </a:r>
            <a:r>
              <a:rPr lang="en-US" sz="2600" b="0" dirty="0"/>
              <a:t>, </a:t>
            </a:r>
            <a:r>
              <a:rPr lang="en-US" sz="2600" b="0" u="sng" dirty="0"/>
              <a:t>mercy</a:t>
            </a:r>
            <a:r>
              <a:rPr lang="en-US" sz="2600" b="0" dirty="0"/>
              <a:t>, and </a:t>
            </a:r>
            <a:r>
              <a:rPr lang="en-US" sz="2600" b="0" u="sng" dirty="0"/>
              <a:t>peace</a:t>
            </a:r>
            <a:r>
              <a:rPr lang="en-US" sz="2600" b="0" dirty="0"/>
              <a:t> will be with us from God the Father and from Jesus Christ the Father’s Son in </a:t>
            </a:r>
            <a:r>
              <a:rPr lang="en-US" sz="2600" b="0" i="1" dirty="0"/>
              <a:t>truth</a:t>
            </a:r>
            <a:r>
              <a:rPr lang="en-US" sz="2600" b="0" dirty="0"/>
              <a:t> and </a:t>
            </a:r>
            <a:r>
              <a:rPr lang="en-US" sz="2600" b="0" i="1" dirty="0"/>
              <a:t>love</a:t>
            </a:r>
            <a:r>
              <a:rPr lang="en-US" sz="2600" b="0" dirty="0" smtClean="0"/>
              <a:t>.”</a:t>
            </a:r>
          </a:p>
          <a:p>
            <a:pPr marL="230188" indent="-230188">
              <a:buNone/>
            </a:pPr>
            <a:r>
              <a:rPr lang="en-US" sz="2600" dirty="0" smtClean="0"/>
              <a:t>Jude </a:t>
            </a:r>
            <a:r>
              <a:rPr lang="en-US" sz="2600" dirty="0"/>
              <a:t>2 </a:t>
            </a:r>
            <a:r>
              <a:rPr lang="en-US" sz="2600" b="0" dirty="0"/>
              <a:t>– “may </a:t>
            </a:r>
            <a:r>
              <a:rPr lang="en-US" sz="2600" b="0" u="sng" dirty="0"/>
              <a:t>mercy</a:t>
            </a:r>
            <a:r>
              <a:rPr lang="en-US" sz="2600" b="0" dirty="0"/>
              <a:t>, </a:t>
            </a:r>
            <a:r>
              <a:rPr lang="en-US" sz="2600" b="0" u="sng" dirty="0"/>
              <a:t>peace</a:t>
            </a:r>
            <a:r>
              <a:rPr lang="en-US" sz="2600" b="0" dirty="0"/>
              <a:t>, and </a:t>
            </a:r>
            <a:r>
              <a:rPr lang="en-US" sz="2600" b="0" u="sng" dirty="0"/>
              <a:t>love</a:t>
            </a:r>
            <a:r>
              <a:rPr lang="en-US" sz="2600" b="0" dirty="0"/>
              <a:t> be yours in abundance.”</a:t>
            </a:r>
          </a:p>
        </p:txBody>
      </p:sp>
    </p:spTree>
    <p:extLst>
      <p:ext uri="{BB962C8B-B14F-4D97-AF65-F5344CB8AC3E}">
        <p14:creationId xmlns:p14="http://schemas.microsoft.com/office/powerpoint/2010/main" val="259108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990600"/>
          </a:xfrm>
        </p:spPr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763000" cy="5562600"/>
          </a:xfrm>
        </p:spPr>
        <p:txBody>
          <a:bodyPr>
            <a:normAutofit/>
          </a:bodyPr>
          <a:lstStyle/>
          <a:p>
            <a:pPr marL="461963" lvl="0" indent="-461963" algn="ctr">
              <a:spcBef>
                <a:spcPts val="1200"/>
              </a:spcBef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Lev </a:t>
            </a:r>
            <a:r>
              <a:rPr lang="en-US" sz="3600" dirty="0">
                <a:solidFill>
                  <a:srgbClr val="C00000"/>
                </a:solidFill>
              </a:rPr>
              <a:t>19:2b </a:t>
            </a:r>
            <a:r>
              <a:rPr lang="en-US" sz="3600" b="0" dirty="0"/>
              <a:t>– “You shall </a:t>
            </a:r>
            <a:r>
              <a:rPr lang="en-US" sz="3600" b="0" i="1" dirty="0"/>
              <a:t>be </a:t>
            </a:r>
            <a:r>
              <a:rPr lang="en-US" sz="3600" i="1" u="sng" dirty="0"/>
              <a:t>holy</a:t>
            </a:r>
            <a:r>
              <a:rPr lang="en-US" sz="3600" b="0" dirty="0"/>
              <a:t>, </a:t>
            </a:r>
            <a:r>
              <a:rPr lang="en-US" sz="3600" b="0" dirty="0" smtClean="0"/>
              <a:t/>
            </a:r>
            <a:br>
              <a:rPr lang="en-US" sz="3600" b="0" dirty="0" smtClean="0"/>
            </a:br>
            <a:r>
              <a:rPr lang="en-US" sz="3600" b="0" dirty="0" smtClean="0"/>
              <a:t>for </a:t>
            </a:r>
            <a:r>
              <a:rPr lang="en-US" sz="3600" b="0" dirty="0"/>
              <a:t>I the LORD your God am </a:t>
            </a:r>
            <a:r>
              <a:rPr lang="en-US" sz="3600" b="0" i="1" dirty="0"/>
              <a:t>holy</a:t>
            </a:r>
            <a:r>
              <a:rPr lang="en-US" sz="3600" b="0" dirty="0" smtClean="0"/>
              <a:t>.”</a:t>
            </a:r>
          </a:p>
          <a:p>
            <a:pPr marL="461963" lvl="0" indent="-461963" algn="ctr">
              <a:spcBef>
                <a:spcPts val="1200"/>
              </a:spcBef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Matt 5:48</a:t>
            </a:r>
            <a:r>
              <a:rPr lang="en-US" sz="3600" b="0" dirty="0" smtClean="0"/>
              <a:t> – “</a:t>
            </a:r>
            <a:r>
              <a:rPr lang="en-US" sz="3600" b="0" i="1" dirty="0" smtClean="0"/>
              <a:t>Be </a:t>
            </a:r>
            <a:r>
              <a:rPr lang="en-US" sz="3600" i="1" u="sng" dirty="0"/>
              <a:t>perfect</a:t>
            </a:r>
            <a:r>
              <a:rPr lang="en-US" sz="3600" b="0" dirty="0"/>
              <a:t>, therefore, </a:t>
            </a:r>
            <a:r>
              <a:rPr lang="en-US" sz="3600" b="0" dirty="0" smtClean="0"/>
              <a:t/>
            </a:r>
            <a:br>
              <a:rPr lang="en-US" sz="3600" b="0" dirty="0" smtClean="0"/>
            </a:br>
            <a:r>
              <a:rPr lang="en-US" sz="3600" b="0" dirty="0" smtClean="0"/>
              <a:t>as </a:t>
            </a:r>
            <a:r>
              <a:rPr lang="en-US" sz="3600" b="0" dirty="0"/>
              <a:t>your heavenly Father is </a:t>
            </a:r>
            <a:r>
              <a:rPr lang="en-US" sz="3600" b="0" i="1" dirty="0" smtClean="0"/>
              <a:t>perfect</a:t>
            </a:r>
            <a:r>
              <a:rPr lang="en-US" sz="3600" b="0" dirty="0" smtClean="0"/>
              <a:t>.”</a:t>
            </a:r>
          </a:p>
          <a:p>
            <a:pPr marL="461963" lvl="0" indent="-461963" algn="ctr">
              <a:spcBef>
                <a:spcPts val="1200"/>
              </a:spcBef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Luke 6:36</a:t>
            </a:r>
            <a:r>
              <a:rPr lang="en-US" sz="3600" dirty="0" smtClean="0"/>
              <a:t> </a:t>
            </a:r>
            <a:r>
              <a:rPr lang="en-US" sz="3600" b="0" dirty="0" smtClean="0"/>
              <a:t>– “</a:t>
            </a:r>
            <a:r>
              <a:rPr lang="en-US" sz="3600" b="0" i="1" dirty="0" smtClean="0"/>
              <a:t>Be </a:t>
            </a:r>
            <a:r>
              <a:rPr lang="en-US" sz="3600" i="1" u="sng" dirty="0" smtClean="0"/>
              <a:t>merciful</a:t>
            </a:r>
            <a:r>
              <a:rPr lang="en-US" sz="3600" b="0" dirty="0" smtClean="0"/>
              <a:t>, </a:t>
            </a:r>
            <a:br>
              <a:rPr lang="en-US" sz="3600" b="0" dirty="0" smtClean="0"/>
            </a:br>
            <a:r>
              <a:rPr lang="en-US" sz="3600" b="0" dirty="0" smtClean="0"/>
              <a:t>just as your Father is </a:t>
            </a:r>
            <a:r>
              <a:rPr lang="en-US" sz="3600" b="0" i="1" dirty="0" smtClean="0"/>
              <a:t>merciful</a:t>
            </a:r>
            <a:r>
              <a:rPr lang="en-US" sz="3600" b="0" dirty="0" smtClean="0"/>
              <a:t>.”</a:t>
            </a:r>
          </a:p>
          <a:p>
            <a:pPr marL="0" indent="0" algn="ctr">
              <a:spcBef>
                <a:spcPts val="3000"/>
              </a:spcBef>
              <a:buNone/>
            </a:pPr>
            <a:r>
              <a:rPr lang="en-US" sz="3600" dirty="0" err="1">
                <a:solidFill>
                  <a:srgbClr val="C00000"/>
                </a:solidFill>
              </a:rPr>
              <a:t>Eph</a:t>
            </a:r>
            <a:r>
              <a:rPr lang="en-US" sz="3600" dirty="0">
                <a:solidFill>
                  <a:srgbClr val="C00000"/>
                </a:solidFill>
              </a:rPr>
              <a:t> 5:1-2 </a:t>
            </a:r>
            <a:r>
              <a:rPr lang="en-US" sz="3600" b="0" dirty="0" smtClean="0"/>
              <a:t>– “So </a:t>
            </a:r>
            <a:r>
              <a:rPr lang="en-US" sz="3600" b="0" dirty="0"/>
              <a:t>be </a:t>
            </a:r>
            <a:r>
              <a:rPr lang="en-US" sz="3600" i="1" u="sng" dirty="0"/>
              <a:t>imitators of God</a:t>
            </a:r>
            <a:r>
              <a:rPr lang="en-US" sz="3600" b="0" dirty="0"/>
              <a:t>, as beloved </a:t>
            </a:r>
            <a:r>
              <a:rPr lang="en-US" sz="3600" b="0" dirty="0" smtClean="0"/>
              <a:t>children, </a:t>
            </a:r>
            <a:r>
              <a:rPr lang="en-US" sz="3600" b="0" baseline="30000" dirty="0"/>
              <a:t>2</a:t>
            </a:r>
            <a:r>
              <a:rPr lang="en-US" sz="3600" b="0" dirty="0"/>
              <a:t> and live in </a:t>
            </a:r>
            <a:r>
              <a:rPr lang="en-US" sz="3600" b="0" i="1" u="sng" dirty="0"/>
              <a:t>love</a:t>
            </a:r>
            <a:r>
              <a:rPr lang="en-US" sz="3600" b="0" dirty="0"/>
              <a:t>, as Christ </a:t>
            </a:r>
            <a:r>
              <a:rPr lang="en-US" sz="3600" b="0" i="1" dirty="0"/>
              <a:t>loved </a:t>
            </a:r>
            <a:r>
              <a:rPr lang="en-US" sz="3600" b="0" dirty="0" smtClean="0"/>
              <a:t>us…”</a:t>
            </a:r>
            <a:endParaRPr lang="en-US" sz="3600" b="0" dirty="0"/>
          </a:p>
        </p:txBody>
      </p:sp>
    </p:spTree>
    <p:extLst>
      <p:ext uri="{BB962C8B-B14F-4D97-AF65-F5344CB8AC3E}">
        <p14:creationId xmlns:p14="http://schemas.microsoft.com/office/powerpoint/2010/main" val="186286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 of MERCY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638800"/>
          </a:xfrm>
        </p:spPr>
        <p:txBody>
          <a:bodyPr/>
          <a:lstStyle/>
          <a:p>
            <a:pPr marL="285750" indent="-285750"/>
            <a:r>
              <a:rPr lang="en-US" dirty="0"/>
              <a:t>c</a:t>
            </a:r>
            <a:r>
              <a:rPr lang="en-US" dirty="0" smtClean="0"/>
              <a:t>ompassion, pity, </a:t>
            </a:r>
            <a:r>
              <a:rPr lang="en-US" dirty="0"/>
              <a:t>tenderness, </a:t>
            </a:r>
            <a:r>
              <a:rPr lang="en-US" dirty="0" smtClean="0"/>
              <a:t>mildness, kindness</a:t>
            </a:r>
          </a:p>
          <a:p>
            <a:pPr marL="285750" indent="-285750"/>
            <a:r>
              <a:rPr lang="en-US" dirty="0" smtClean="0"/>
              <a:t>forbearance, forgiveness</a:t>
            </a:r>
            <a:r>
              <a:rPr lang="en-US" dirty="0"/>
              <a:t>, pardon, </a:t>
            </a:r>
            <a:r>
              <a:rPr lang="en-US" dirty="0" smtClean="0"/>
              <a:t>clemency</a:t>
            </a:r>
          </a:p>
          <a:p>
            <a:pPr marL="285750" indent="-285750"/>
            <a:r>
              <a:rPr lang="en-US" dirty="0" smtClean="0"/>
              <a:t>indulgence</a:t>
            </a:r>
            <a:r>
              <a:rPr lang="en-US" dirty="0"/>
              <a:t>, </a:t>
            </a:r>
            <a:r>
              <a:rPr lang="en-US" dirty="0" smtClean="0"/>
              <a:t>leniency</a:t>
            </a:r>
            <a:r>
              <a:rPr lang="en-US" dirty="0"/>
              <a:t>, lenity, </a:t>
            </a:r>
            <a:r>
              <a:rPr lang="en-US" dirty="0" smtClean="0"/>
              <a:t>benevolence, favor</a:t>
            </a:r>
          </a:p>
          <a:p>
            <a:pPr marL="0" indent="0" algn="ctr">
              <a:spcBef>
                <a:spcPts val="3000"/>
              </a:spcBef>
              <a:buNone/>
            </a:pPr>
            <a:r>
              <a:rPr lang="en-US" sz="8800" i="1" dirty="0" smtClean="0"/>
              <a:t>FEELINGS?</a:t>
            </a:r>
          </a:p>
          <a:p>
            <a:pPr marL="0" indent="0" algn="ctr">
              <a:buNone/>
            </a:pPr>
            <a:r>
              <a:rPr lang="en-US" sz="8800" i="1" dirty="0" smtClean="0">
                <a:solidFill>
                  <a:srgbClr val="CC3300"/>
                </a:solidFill>
              </a:rPr>
              <a:t>ACTIONS?</a:t>
            </a:r>
            <a:endParaRPr lang="en-US" sz="8800" i="1" dirty="0">
              <a:solidFill>
                <a:srgbClr val="CC3300"/>
              </a:solidFill>
            </a:endParaRP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15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Catholic Definition of “Mercy”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6388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3600" dirty="0" smtClean="0"/>
              <a:t>CCC Glossary:</a:t>
            </a:r>
          </a:p>
          <a:p>
            <a:pPr lvl="1">
              <a:spcBef>
                <a:spcPts val="2400"/>
              </a:spcBef>
            </a:pPr>
            <a:r>
              <a:rPr lang="en-US" sz="3200" b="1" dirty="0" smtClean="0"/>
              <a:t>MERCY: </a:t>
            </a:r>
            <a:r>
              <a:rPr lang="en-US" sz="3200" dirty="0" smtClean="0"/>
              <a:t>The loving kindness, </a:t>
            </a:r>
            <a:br>
              <a:rPr lang="en-US" sz="3200" dirty="0" smtClean="0"/>
            </a:br>
            <a:r>
              <a:rPr lang="en-US" sz="3200" dirty="0" smtClean="0"/>
              <a:t>compassion, or forbearance </a:t>
            </a:r>
            <a:br>
              <a:rPr lang="en-US" sz="3200" dirty="0" smtClean="0"/>
            </a:br>
            <a:r>
              <a:rPr lang="en-US" sz="3200" dirty="0" smtClean="0"/>
              <a:t>shown to one who offends </a:t>
            </a:r>
            <a:br>
              <a:rPr lang="en-US" sz="3200" dirty="0" smtClean="0"/>
            </a:br>
            <a:r>
              <a:rPr lang="en-US" sz="3200" dirty="0" smtClean="0"/>
              <a:t>(e.g., the mercy of God to us </a:t>
            </a:r>
            <a:br>
              <a:rPr lang="en-US" sz="3200" dirty="0" smtClean="0"/>
            </a:br>
            <a:r>
              <a:rPr lang="en-US" sz="3200" dirty="0" smtClean="0"/>
              <a:t>sinners; </a:t>
            </a:r>
            <a:r>
              <a:rPr lang="en-US" dirty="0" smtClean="0"/>
              <a:t>1422, 1829).</a:t>
            </a:r>
          </a:p>
          <a:p>
            <a:pPr lvl="1">
              <a:spcBef>
                <a:spcPts val="2400"/>
              </a:spcBef>
            </a:pPr>
            <a:r>
              <a:rPr lang="en-US" sz="3200" b="1" dirty="0" smtClean="0"/>
              <a:t>WORKS OF MERCY: </a:t>
            </a:r>
            <a:r>
              <a:rPr lang="en-US" sz="3200" dirty="0" smtClean="0"/>
              <a:t>Charitable actions</a:t>
            </a:r>
            <a:br>
              <a:rPr lang="en-US" sz="3200" dirty="0" smtClean="0"/>
            </a:br>
            <a:r>
              <a:rPr lang="en-US" sz="3200" dirty="0" smtClean="0"/>
              <a:t>by which we come to the aid of our neighbors in their bodily and spiritual needs </a:t>
            </a:r>
            <a:r>
              <a:rPr lang="en-US" dirty="0" smtClean="0"/>
              <a:t>(2447).</a:t>
            </a: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0622" y="1320641"/>
            <a:ext cx="2158578" cy="325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538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Catholic Practice of “Mercy”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638800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</a:pPr>
            <a:r>
              <a:rPr lang="en-US" sz="4000" dirty="0">
                <a:latin typeface="+mj-lt"/>
              </a:rPr>
              <a:t>Two </a:t>
            </a:r>
            <a:r>
              <a:rPr lang="en-US" sz="4000" dirty="0" smtClean="0">
                <a:latin typeface="+mj-lt"/>
              </a:rPr>
              <a:t>Main Aspects</a:t>
            </a:r>
            <a:r>
              <a:rPr lang="en-US" sz="4000" dirty="0">
                <a:latin typeface="+mj-lt"/>
              </a:rPr>
              <a:t>:</a:t>
            </a:r>
          </a:p>
          <a:p>
            <a:pPr marL="800100" lvl="1" indent="-342900">
              <a:spcBef>
                <a:spcPts val="900"/>
              </a:spcBef>
            </a:pPr>
            <a:r>
              <a:rPr lang="en-US" sz="3600" b="1" dirty="0"/>
              <a:t>Forgive</a:t>
            </a:r>
            <a:r>
              <a:rPr lang="en-US" sz="3600" dirty="0"/>
              <a:t> those who have done wrong</a:t>
            </a:r>
          </a:p>
          <a:p>
            <a:pPr marL="1257300" lvl="2" indent="-342900">
              <a:spcBef>
                <a:spcPts val="900"/>
              </a:spcBef>
            </a:pPr>
            <a:r>
              <a:rPr lang="en-US" sz="3200" dirty="0" smtClean="0"/>
              <a:t>Instead of punishment</a:t>
            </a:r>
            <a:r>
              <a:rPr lang="en-US" sz="3200" dirty="0"/>
              <a:t>, retribution, </a:t>
            </a:r>
            <a:r>
              <a:rPr lang="en-US" sz="3200" dirty="0" smtClean="0"/>
              <a:t>revenge</a:t>
            </a:r>
            <a:endParaRPr lang="en-US" sz="3200" dirty="0"/>
          </a:p>
          <a:p>
            <a:pPr marL="800100" lvl="1" indent="-342900">
              <a:spcBef>
                <a:spcPts val="900"/>
              </a:spcBef>
            </a:pPr>
            <a:r>
              <a:rPr lang="en-US" sz="3600" b="1" dirty="0" smtClean="0"/>
              <a:t>Help</a:t>
            </a:r>
            <a:r>
              <a:rPr lang="en-US" sz="3600" dirty="0" smtClean="0"/>
              <a:t> those in need </a:t>
            </a:r>
            <a:r>
              <a:rPr lang="en-US" sz="3200" dirty="0" smtClean="0"/>
              <a:t>(out of “com-passion”)</a:t>
            </a:r>
            <a:endParaRPr lang="en-US" sz="3600" dirty="0" smtClean="0"/>
          </a:p>
          <a:p>
            <a:pPr marL="1257300" lvl="2" indent="-342900">
              <a:spcBef>
                <a:spcPts val="900"/>
              </a:spcBef>
            </a:pPr>
            <a:r>
              <a:rPr lang="en-US" sz="3200" dirty="0" smtClean="0"/>
              <a:t>Golden Rule:  “Do unto others </a:t>
            </a:r>
            <a:br>
              <a:rPr lang="en-US" sz="3200" dirty="0" smtClean="0"/>
            </a:br>
            <a:r>
              <a:rPr lang="en-US" sz="3200" dirty="0" smtClean="0"/>
              <a:t>as you would have them do unto you.”</a:t>
            </a:r>
          </a:p>
          <a:p>
            <a:pPr>
              <a:spcBef>
                <a:spcPts val="2400"/>
              </a:spcBef>
            </a:pPr>
            <a:r>
              <a:rPr lang="en-US" sz="4000" dirty="0">
                <a:latin typeface="+mj-lt"/>
              </a:rPr>
              <a:t>Two Main </a:t>
            </a:r>
            <a:r>
              <a:rPr lang="en-US" sz="4000" dirty="0" smtClean="0">
                <a:latin typeface="+mj-lt"/>
              </a:rPr>
              <a:t>Directions:</a:t>
            </a:r>
            <a:endParaRPr lang="en-US" sz="4000" dirty="0">
              <a:latin typeface="+mj-lt"/>
            </a:endParaRPr>
          </a:p>
          <a:p>
            <a:pPr marL="800100" lvl="1" indent="-342900">
              <a:spcBef>
                <a:spcPts val="900"/>
              </a:spcBef>
            </a:pPr>
            <a:r>
              <a:rPr lang="en-US" sz="3600" b="1" dirty="0" smtClean="0"/>
              <a:t>RECEIVING</a:t>
            </a:r>
            <a:r>
              <a:rPr lang="en-US" sz="3600" dirty="0" smtClean="0"/>
              <a:t>   and  </a:t>
            </a:r>
            <a:r>
              <a:rPr lang="en-US" sz="3600" b="1" dirty="0" smtClean="0"/>
              <a:t>GIVING</a:t>
            </a: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48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Biblical Vocabulary:  OT Hebrew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6388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4000" dirty="0" smtClean="0">
                <a:latin typeface="+mj-lt"/>
              </a:rPr>
              <a:t>Hebrew:  </a:t>
            </a:r>
            <a:r>
              <a:rPr lang="en-US" sz="4000" i="1" dirty="0" smtClean="0">
                <a:latin typeface="+mj-lt"/>
              </a:rPr>
              <a:t>HESED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Used 255 times in 245 verses  </a:t>
            </a:r>
            <a:br>
              <a:rPr lang="en-US" sz="3200" dirty="0" smtClean="0"/>
            </a:br>
            <a:r>
              <a:rPr lang="en-US" dirty="0" smtClean="0"/>
              <a:t>(128 in Psalms!)</a:t>
            </a:r>
          </a:p>
          <a:p>
            <a:pPr lvl="1">
              <a:spcBef>
                <a:spcPts val="1800"/>
              </a:spcBef>
            </a:pPr>
            <a:r>
              <a:rPr lang="en-US" dirty="0" smtClean="0"/>
              <a:t>Variously translated as  </a:t>
            </a:r>
            <a:r>
              <a:rPr lang="en-US" i="1" dirty="0" smtClean="0"/>
              <a:t>goodness, kindness, mercy, </a:t>
            </a:r>
            <a:r>
              <a:rPr lang="en-US" i="1" dirty="0"/>
              <a:t>tender </a:t>
            </a:r>
            <a:r>
              <a:rPr lang="en-US" i="1" dirty="0" smtClean="0"/>
              <a:t>mercy, compassion, love, loving kindness</a:t>
            </a:r>
            <a:r>
              <a:rPr lang="en-US" dirty="0" smtClean="0"/>
              <a:t>…</a:t>
            </a:r>
          </a:p>
          <a:p>
            <a:pPr lvl="1">
              <a:spcBef>
                <a:spcPts val="1800"/>
              </a:spcBef>
            </a:pPr>
            <a:r>
              <a:rPr lang="en-US" dirty="0" smtClean="0"/>
              <a:t>Often grouped with other divine attributes: esp. </a:t>
            </a:r>
            <a:r>
              <a:rPr lang="en-US" b="1" i="1" dirty="0" err="1" smtClean="0"/>
              <a:t>hesed</a:t>
            </a:r>
            <a:r>
              <a:rPr lang="en-US" b="1" i="1" dirty="0" smtClean="0"/>
              <a:t>  </a:t>
            </a:r>
            <a:r>
              <a:rPr lang="en-US" b="1" i="1" dirty="0" err="1" smtClean="0"/>
              <a:t>ve-emet</a:t>
            </a:r>
            <a:r>
              <a:rPr lang="en-US" dirty="0" smtClean="0"/>
              <a:t>  = “kindness and fidelity”</a:t>
            </a: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62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Biblical Vocabulary:  NT Greek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6388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3600" dirty="0" smtClean="0"/>
              <a:t>Main Word Group:</a:t>
            </a:r>
          </a:p>
          <a:p>
            <a:pPr marL="685800" lvl="1" indent="-400050">
              <a:spcBef>
                <a:spcPts val="600"/>
              </a:spcBef>
            </a:pPr>
            <a:r>
              <a:rPr lang="en-US" sz="3600" dirty="0" smtClean="0">
                <a:latin typeface="+mj-lt"/>
              </a:rPr>
              <a:t>Verb </a:t>
            </a:r>
            <a:r>
              <a:rPr lang="en-US" sz="3600" b="1" i="1" dirty="0" err="1" smtClean="0">
                <a:latin typeface="+mj-lt"/>
              </a:rPr>
              <a:t>ele-eo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smtClean="0"/>
              <a:t>= “to have mercy, be merciful”</a:t>
            </a:r>
          </a:p>
          <a:p>
            <a:pPr marL="685800" lvl="1" indent="-400050">
              <a:spcBef>
                <a:spcPts val="600"/>
              </a:spcBef>
            </a:pPr>
            <a:r>
              <a:rPr lang="en-US" sz="3200" dirty="0" smtClean="0"/>
              <a:t>Noun </a:t>
            </a:r>
            <a:r>
              <a:rPr lang="en-US" sz="3200" b="1" i="1" dirty="0" err="1" smtClean="0"/>
              <a:t>ele-os</a:t>
            </a:r>
            <a:r>
              <a:rPr lang="en-US" sz="3200" dirty="0" smtClean="0"/>
              <a:t> = “mercy, compassion”</a:t>
            </a:r>
          </a:p>
          <a:p>
            <a:pPr marL="685800" lvl="1" indent="-400050">
              <a:spcBef>
                <a:spcPts val="600"/>
              </a:spcBef>
            </a:pPr>
            <a:r>
              <a:rPr lang="en-US" sz="3200" dirty="0" err="1" smtClean="0"/>
              <a:t>Adj</a:t>
            </a:r>
            <a:r>
              <a:rPr lang="en-US" sz="3200" dirty="0" smtClean="0"/>
              <a:t> </a:t>
            </a:r>
            <a:r>
              <a:rPr lang="en-US" sz="3200" b="1" i="1" dirty="0" err="1" smtClean="0"/>
              <a:t>ele-emon</a:t>
            </a:r>
            <a:r>
              <a:rPr lang="en-US" sz="3200" dirty="0" smtClean="0"/>
              <a:t> = “merciful, compassionate”</a:t>
            </a:r>
          </a:p>
          <a:p>
            <a:pPr marL="685800" lvl="1" indent="-400050">
              <a:spcBef>
                <a:spcPts val="600"/>
              </a:spcBef>
            </a:pPr>
            <a:r>
              <a:rPr lang="en-US" sz="3200" dirty="0" smtClean="0"/>
              <a:t>Cf. noun </a:t>
            </a:r>
            <a:r>
              <a:rPr lang="en-US" sz="3200" b="1" i="1" dirty="0" err="1" smtClean="0"/>
              <a:t>ele-emosyne</a:t>
            </a:r>
            <a:r>
              <a:rPr lang="en-US" sz="3200" dirty="0" smtClean="0"/>
              <a:t> = “alms”</a:t>
            </a:r>
          </a:p>
          <a:p>
            <a:pPr marL="685800" lvl="1" indent="-400050">
              <a:spcBef>
                <a:spcPts val="600"/>
              </a:spcBef>
            </a:pPr>
            <a:r>
              <a:rPr lang="en-US" sz="3200" dirty="0" smtClean="0"/>
              <a:t>Cf. </a:t>
            </a:r>
            <a:r>
              <a:rPr lang="en-US" sz="3600" b="1" i="1" dirty="0" smtClean="0"/>
              <a:t>Kyrie </a:t>
            </a:r>
            <a:r>
              <a:rPr lang="en-US" sz="3600" b="1" i="1" dirty="0" err="1" smtClean="0"/>
              <a:t>Eleison</a:t>
            </a:r>
            <a:r>
              <a:rPr lang="en-US" sz="3600" b="1" i="1" dirty="0" smtClean="0"/>
              <a:t> </a:t>
            </a:r>
            <a:r>
              <a:rPr lang="en-US" sz="3600" dirty="0" smtClean="0"/>
              <a:t>= “Lord, have mercy!”</a:t>
            </a:r>
            <a:endParaRPr lang="en-US" sz="3200" dirty="0" smtClean="0"/>
          </a:p>
          <a:p>
            <a:pPr>
              <a:spcBef>
                <a:spcPts val="1800"/>
              </a:spcBef>
            </a:pPr>
            <a:r>
              <a:rPr lang="en-US" dirty="0" smtClean="0"/>
              <a:t>Related Words: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Also </a:t>
            </a:r>
            <a:r>
              <a:rPr lang="en-US" b="1" i="1" dirty="0" err="1" smtClean="0"/>
              <a:t>oiktirmos</a:t>
            </a:r>
            <a:r>
              <a:rPr lang="en-US" b="1" i="1" dirty="0" smtClean="0"/>
              <a:t>/</a:t>
            </a:r>
            <a:r>
              <a:rPr lang="en-US" b="1" i="1" dirty="0" err="1" smtClean="0"/>
              <a:t>oiktirmon</a:t>
            </a:r>
            <a:r>
              <a:rPr lang="en-US" dirty="0" smtClean="0"/>
              <a:t> = “merciful, to show mercy”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Also </a:t>
            </a:r>
            <a:r>
              <a:rPr lang="en-US" b="1" i="1" dirty="0" err="1" smtClean="0"/>
              <a:t>splanchnon</a:t>
            </a:r>
            <a:r>
              <a:rPr lang="en-US" b="1" i="1" dirty="0" smtClean="0"/>
              <a:t>/</a:t>
            </a:r>
            <a:r>
              <a:rPr lang="en-US" b="1" i="1" dirty="0" err="1" smtClean="0"/>
              <a:t>splanchnizomai</a:t>
            </a:r>
            <a:r>
              <a:rPr lang="en-US" dirty="0" smtClean="0"/>
              <a:t> = “guts, innards”</a:t>
            </a:r>
            <a:endParaRPr lang="en-US" dirty="0"/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80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914400"/>
          </a:xfrm>
        </p:spPr>
        <p:txBody>
          <a:bodyPr/>
          <a:lstStyle/>
          <a:p>
            <a:r>
              <a:rPr lang="en-US" dirty="0" smtClean="0"/>
              <a:t>Other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6388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3600" dirty="0" smtClean="0"/>
              <a:t>Latin:</a:t>
            </a:r>
          </a:p>
          <a:p>
            <a:pPr lvl="1">
              <a:spcBef>
                <a:spcPts val="600"/>
              </a:spcBef>
            </a:pPr>
            <a:r>
              <a:rPr lang="en-US" sz="3200" i="1" dirty="0" err="1" smtClean="0"/>
              <a:t>miseri-cordia</a:t>
            </a:r>
            <a:r>
              <a:rPr lang="en-US" sz="3200" dirty="0" smtClean="0"/>
              <a:t> = “suffering” &amp; “heart”</a:t>
            </a:r>
          </a:p>
          <a:p>
            <a:pPr lvl="1">
              <a:spcBef>
                <a:spcPts val="600"/>
              </a:spcBef>
            </a:pPr>
            <a:r>
              <a:rPr lang="en-US" sz="3200" i="1" dirty="0" smtClean="0"/>
              <a:t>miserere </a:t>
            </a:r>
            <a:r>
              <a:rPr lang="en-US" sz="3200" i="1" dirty="0" err="1" smtClean="0"/>
              <a:t>nobis</a:t>
            </a:r>
            <a:r>
              <a:rPr lang="en-US" sz="3200" dirty="0" smtClean="0"/>
              <a:t> = “have mercy on us”</a:t>
            </a:r>
          </a:p>
          <a:p>
            <a:pPr>
              <a:spcBef>
                <a:spcPts val="1200"/>
              </a:spcBef>
            </a:pPr>
            <a:r>
              <a:rPr lang="en-US" sz="3600" dirty="0" smtClean="0"/>
              <a:t>Spanish:</a:t>
            </a:r>
          </a:p>
          <a:p>
            <a:pPr lvl="1">
              <a:spcBef>
                <a:spcPts val="600"/>
              </a:spcBef>
            </a:pPr>
            <a:r>
              <a:rPr lang="en-US" sz="3200" dirty="0" err="1" smtClean="0"/>
              <a:t>misericordia</a:t>
            </a:r>
            <a:r>
              <a:rPr lang="en-US" sz="3200" dirty="0" smtClean="0"/>
              <a:t>; </a:t>
            </a:r>
            <a:r>
              <a:rPr lang="en-US" sz="3200" dirty="0" err="1"/>
              <a:t>compasión</a:t>
            </a:r>
            <a:r>
              <a:rPr lang="en-US" sz="3200" dirty="0"/>
              <a:t> </a:t>
            </a:r>
            <a:endParaRPr lang="en-US" sz="3200" dirty="0" smtClean="0"/>
          </a:p>
          <a:p>
            <a:pPr>
              <a:spcBef>
                <a:spcPts val="1200"/>
              </a:spcBef>
            </a:pPr>
            <a:r>
              <a:rPr lang="en-US" sz="3600" dirty="0" smtClean="0"/>
              <a:t>German:</a:t>
            </a:r>
          </a:p>
          <a:p>
            <a:pPr lvl="1">
              <a:spcBef>
                <a:spcPts val="600"/>
              </a:spcBef>
            </a:pPr>
            <a:r>
              <a:rPr lang="en-US" sz="3200" dirty="0" err="1" smtClean="0"/>
              <a:t>Barmherzigkeit</a:t>
            </a:r>
            <a:r>
              <a:rPr lang="en-US" sz="3200" dirty="0" smtClean="0"/>
              <a:t> = “tender-heartedness”</a:t>
            </a:r>
          </a:p>
          <a:p>
            <a:pPr>
              <a:spcBef>
                <a:spcPts val="1200"/>
              </a:spcBef>
            </a:pPr>
            <a:r>
              <a:rPr lang="en-US" sz="3600" dirty="0" smtClean="0"/>
              <a:t>YOUR Language?</a:t>
            </a:r>
          </a:p>
          <a:p>
            <a:pPr lvl="1">
              <a:spcBef>
                <a:spcPts val="600"/>
              </a:spcBef>
            </a:pPr>
            <a:r>
              <a:rPr lang="en-US" sz="3200" dirty="0" smtClean="0"/>
              <a:t>What words are used for “mercy”?</a:t>
            </a: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33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400" dirty="0" smtClean="0"/>
              <a:t>Biblical Texts </a:t>
            </a:r>
            <a:r>
              <a:rPr lang="en-US" sz="4400" dirty="0"/>
              <a:t>Related to Mercy, Justice, Sin, Forgiveness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90800"/>
            <a:ext cx="8839200" cy="4267200"/>
          </a:xfrm>
        </p:spPr>
        <p:txBody>
          <a:bodyPr>
            <a:normAutofit/>
          </a:bodyPr>
          <a:lstStyle/>
          <a:p>
            <a:r>
              <a:rPr lang="en-US" sz="3400" dirty="0" smtClean="0"/>
              <a:t>Many biblical texts talk about God’s justice</a:t>
            </a:r>
            <a:r>
              <a:rPr lang="en-US" sz="3400" dirty="0"/>
              <a:t>, </a:t>
            </a:r>
            <a:r>
              <a:rPr lang="en-US" sz="3400" dirty="0" smtClean="0"/>
              <a:t>wrath, punishment of sinners, etc.</a:t>
            </a:r>
            <a:endParaRPr lang="en-US" sz="3400" dirty="0"/>
          </a:p>
          <a:p>
            <a:pPr lvl="0"/>
            <a:r>
              <a:rPr lang="en-US" sz="3400" dirty="0" smtClean="0"/>
              <a:t>Many others stress mercy, love, forgiveness…</a:t>
            </a:r>
          </a:p>
          <a:p>
            <a:pPr lvl="0"/>
            <a:endParaRPr lang="en-US" sz="3400" dirty="0"/>
          </a:p>
          <a:p>
            <a:pPr lvl="0"/>
            <a:r>
              <a:rPr lang="en-US" sz="3400" u="sng" dirty="0" smtClean="0"/>
              <a:t>Both</a:t>
            </a:r>
            <a:r>
              <a:rPr lang="en-US" sz="3400" dirty="0" smtClean="0"/>
              <a:t>  OLD Testament  </a:t>
            </a:r>
            <a:r>
              <a:rPr lang="en-US" sz="3400" u="sng" dirty="0" smtClean="0"/>
              <a:t>and</a:t>
            </a:r>
            <a:r>
              <a:rPr lang="en-US" sz="3400" dirty="0" smtClean="0"/>
              <a:t>  NEW Testament</a:t>
            </a:r>
            <a:endParaRPr lang="en-US" sz="3400" dirty="0"/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0276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Conceptions of GOD: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54162"/>
            <a:ext cx="8991600" cy="5303838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en-US" sz="3600" dirty="0" smtClean="0">
                <a:latin typeface="+mj-lt"/>
              </a:rPr>
              <a:t>Popular MIS-Conception:</a:t>
            </a:r>
          </a:p>
          <a:p>
            <a:pPr marL="342900" lvl="1" indent="0">
              <a:spcBef>
                <a:spcPts val="1000"/>
              </a:spcBef>
              <a:buNone/>
            </a:pPr>
            <a:r>
              <a:rPr lang="en-US" sz="3100" b="1" dirty="0" smtClean="0">
                <a:solidFill>
                  <a:srgbClr val="C00000"/>
                </a:solidFill>
              </a:rPr>
              <a:t>OT: </a:t>
            </a:r>
            <a:r>
              <a:rPr lang="en-US" sz="3100" dirty="0" smtClean="0"/>
              <a:t>God of Judgment, Punishment;  Violence &amp; War</a:t>
            </a:r>
          </a:p>
          <a:p>
            <a:pPr marL="342900" lvl="1" indent="0">
              <a:spcBef>
                <a:spcPts val="1000"/>
              </a:spcBef>
              <a:buNone/>
            </a:pPr>
            <a:r>
              <a:rPr lang="en-US" sz="3100" b="1" dirty="0">
                <a:solidFill>
                  <a:srgbClr val="C00000"/>
                </a:solidFill>
              </a:rPr>
              <a:t>NT: </a:t>
            </a:r>
            <a:r>
              <a:rPr lang="en-US" sz="3100" dirty="0" smtClean="0"/>
              <a:t>Loving, merciful, forgiving Father of Jesus</a:t>
            </a:r>
            <a:endParaRPr lang="en-US" sz="3200" dirty="0" smtClean="0"/>
          </a:p>
          <a:p>
            <a:pPr>
              <a:spcBef>
                <a:spcPts val="3000"/>
              </a:spcBef>
            </a:pPr>
            <a:r>
              <a:rPr lang="en-US" sz="3600" dirty="0" smtClean="0">
                <a:latin typeface="+mj-lt"/>
              </a:rPr>
              <a:t>Actual Biblical Evidence:</a:t>
            </a:r>
          </a:p>
          <a:p>
            <a:pPr marL="342900" lvl="1" indent="0">
              <a:spcBef>
                <a:spcPts val="1000"/>
              </a:spcBef>
              <a:buNone/>
            </a:pPr>
            <a:r>
              <a:rPr lang="en-US" sz="3100" b="1" dirty="0">
                <a:solidFill>
                  <a:srgbClr val="C00000"/>
                </a:solidFill>
              </a:rPr>
              <a:t>OT: </a:t>
            </a:r>
            <a:r>
              <a:rPr lang="en-US" sz="3000" b="1" dirty="0" smtClean="0"/>
              <a:t>Both</a:t>
            </a:r>
            <a:r>
              <a:rPr lang="en-US" sz="3000" dirty="0" smtClean="0"/>
              <a:t> Justice </a:t>
            </a:r>
            <a:r>
              <a:rPr lang="en-US" sz="3000" b="1" dirty="0" smtClean="0"/>
              <a:t>&amp;</a:t>
            </a:r>
            <a:r>
              <a:rPr lang="en-US" sz="3000" dirty="0" smtClean="0"/>
              <a:t> Mercy, </a:t>
            </a:r>
            <a:br>
              <a:rPr lang="en-US" sz="3000" dirty="0" smtClean="0"/>
            </a:br>
            <a:r>
              <a:rPr lang="en-US" sz="3000" dirty="0" smtClean="0"/>
              <a:t>Punishment </a:t>
            </a:r>
            <a:r>
              <a:rPr lang="en-US" sz="3000" b="1" dirty="0" smtClean="0"/>
              <a:t>&amp;</a:t>
            </a:r>
            <a:r>
              <a:rPr lang="en-US" sz="3000" dirty="0" smtClean="0"/>
              <a:t> Forgiveness</a:t>
            </a:r>
          </a:p>
          <a:p>
            <a:pPr marL="342900" lvl="1" indent="0">
              <a:spcBef>
                <a:spcPts val="1000"/>
              </a:spcBef>
              <a:buNone/>
            </a:pPr>
            <a:r>
              <a:rPr lang="en-US" sz="3100" b="1" dirty="0">
                <a:solidFill>
                  <a:srgbClr val="C00000"/>
                </a:solidFill>
              </a:rPr>
              <a:t>NT: </a:t>
            </a:r>
            <a:r>
              <a:rPr lang="en-US" sz="3000" b="1" dirty="0"/>
              <a:t>Both</a:t>
            </a:r>
            <a:r>
              <a:rPr lang="en-US" sz="3000" dirty="0"/>
              <a:t> Justice </a:t>
            </a:r>
            <a:r>
              <a:rPr lang="en-US" sz="3000" b="1" dirty="0"/>
              <a:t>&amp;</a:t>
            </a:r>
            <a:r>
              <a:rPr lang="en-US" sz="3000" dirty="0"/>
              <a:t> Mercy, 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/>
              <a:t>Punishment </a:t>
            </a:r>
            <a:r>
              <a:rPr lang="en-US" sz="3000" b="1" dirty="0"/>
              <a:t>&amp;</a:t>
            </a:r>
            <a:r>
              <a:rPr lang="en-US" sz="3000" dirty="0"/>
              <a:t> </a:t>
            </a:r>
            <a:r>
              <a:rPr lang="en-US" sz="3000" dirty="0" smtClean="0"/>
              <a:t>Forgiveness</a:t>
            </a:r>
            <a:endParaRPr lang="en-US" sz="3000" dirty="0"/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3729228"/>
            <a:ext cx="3100387" cy="297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18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99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Psalms of Violence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54162"/>
            <a:ext cx="8991600" cy="530383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3000" dirty="0" smtClean="0"/>
              <a:t>Some Psalms stress </a:t>
            </a:r>
            <a:r>
              <a:rPr lang="en-US" sz="3000" dirty="0"/>
              <a:t>justice, punishment, vengeance:</a:t>
            </a:r>
          </a:p>
          <a:p>
            <a:pPr lvl="0">
              <a:spcBef>
                <a:spcPts val="1200"/>
              </a:spcBef>
            </a:pPr>
            <a:r>
              <a:rPr lang="en-US" i="1" dirty="0" smtClean="0"/>
              <a:t>Entire </a:t>
            </a:r>
            <a:r>
              <a:rPr lang="en-US" i="1" dirty="0"/>
              <a:t>Psalms</a:t>
            </a:r>
            <a:r>
              <a:rPr lang="en-US" dirty="0"/>
              <a:t> omitted from </a:t>
            </a:r>
            <a:r>
              <a:rPr lang="en-US" i="1" dirty="0" smtClean="0"/>
              <a:t>Liturgy </a:t>
            </a:r>
            <a:r>
              <a:rPr lang="en-US" i="1" dirty="0"/>
              <a:t>of the Hours</a:t>
            </a:r>
            <a:r>
              <a:rPr lang="en-US" dirty="0"/>
              <a:t>: </a:t>
            </a:r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Ps 58:1-12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Ps 83:1-19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Ps </a:t>
            </a:r>
            <a:r>
              <a:rPr lang="en-US" sz="3200" dirty="0"/>
              <a:t>109:1-31</a:t>
            </a:r>
          </a:p>
          <a:p>
            <a:pPr lvl="0">
              <a:spcBef>
                <a:spcPts val="1200"/>
              </a:spcBef>
            </a:pPr>
            <a:r>
              <a:rPr lang="en-US" i="1" dirty="0"/>
              <a:t>Verses of other Psalms</a:t>
            </a:r>
            <a:r>
              <a:rPr lang="en-US" dirty="0"/>
              <a:t> omitted from </a:t>
            </a:r>
            <a:r>
              <a:rPr lang="en-US" i="1" dirty="0" err="1"/>
              <a:t>LoH</a:t>
            </a:r>
            <a:r>
              <a:rPr lang="en-US" dirty="0"/>
              <a:t>:  </a:t>
            </a:r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dirty="0" smtClean="0"/>
              <a:t>See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catholic-resources.org/LoH/Psalter-Omissions.html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204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914400"/>
          </a:xfrm>
        </p:spPr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4400" kern="1200" cap="small" dirty="0">
                <a:solidFill>
                  <a:schemeClr val="tx2"/>
                </a:solidFill>
                <a:effectLst>
                  <a:reflection blurRad="127000" stA="50000" endPos="50000" dist="12700" dir="5400000" sy="-90000" algn="bl" rotWithShape="0"/>
                </a:effectLst>
                <a:latin typeface="+mj-lt"/>
                <a:ea typeface="+mj-ea"/>
                <a:cs typeface="+mj-cs"/>
              </a:rPr>
              <a:t>Ps 58:1-12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638800"/>
          </a:xfrm>
        </p:spPr>
        <p:txBody>
          <a:bodyPr>
            <a:normAutofit lnSpcReduction="10000"/>
          </a:bodyPr>
          <a:lstStyle/>
          <a:p>
            <a:pPr marL="457200" indent="-457200">
              <a:buNone/>
            </a:pPr>
            <a:r>
              <a:rPr lang="en-US" b="0" baseline="30000" dirty="0"/>
              <a:t>1 </a:t>
            </a:r>
            <a:r>
              <a:rPr lang="en-US" sz="2600" b="0" dirty="0"/>
              <a:t>For the leader. Do not destroy. A </a:t>
            </a:r>
            <a:r>
              <a:rPr lang="en-US" sz="2600" b="0" dirty="0" err="1"/>
              <a:t>miktam</a:t>
            </a:r>
            <a:r>
              <a:rPr lang="en-US" sz="2600" b="0" dirty="0"/>
              <a:t> of David.</a:t>
            </a:r>
          </a:p>
          <a:p>
            <a:pPr marL="457200" indent="-457200">
              <a:buNone/>
            </a:pPr>
            <a:r>
              <a:rPr lang="en-US" b="0" baseline="30000" dirty="0" smtClean="0"/>
              <a:t>2</a:t>
            </a:r>
            <a:r>
              <a:rPr lang="en-US" b="0" dirty="0" smtClean="0"/>
              <a:t> </a:t>
            </a:r>
            <a:r>
              <a:rPr lang="en-US" b="0" dirty="0"/>
              <a:t>Do you indeed pronounce justice, O gods;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do </a:t>
            </a:r>
            <a:r>
              <a:rPr lang="en-US" b="0" dirty="0"/>
              <a:t>you judge fairly you children of Adam?</a:t>
            </a:r>
          </a:p>
          <a:p>
            <a:pPr marL="457200" indent="-457200">
              <a:buNone/>
            </a:pPr>
            <a:r>
              <a:rPr lang="en-US" b="0" baseline="30000" dirty="0" smtClean="0"/>
              <a:t>3</a:t>
            </a:r>
            <a:r>
              <a:rPr lang="en-US" b="0" dirty="0" smtClean="0"/>
              <a:t> </a:t>
            </a:r>
            <a:r>
              <a:rPr lang="en-US" b="0" dirty="0"/>
              <a:t>No, you freely engage in crime;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your </a:t>
            </a:r>
            <a:r>
              <a:rPr lang="en-US" b="0" dirty="0"/>
              <a:t>hands dispense violence to the earth.</a:t>
            </a:r>
          </a:p>
          <a:p>
            <a:pPr marL="457200" indent="-457200">
              <a:buNone/>
            </a:pPr>
            <a:r>
              <a:rPr lang="en-US" b="0" baseline="30000" dirty="0" smtClean="0"/>
              <a:t>4</a:t>
            </a:r>
            <a:r>
              <a:rPr lang="en-US" b="0" dirty="0" smtClean="0"/>
              <a:t> </a:t>
            </a:r>
            <a:r>
              <a:rPr lang="en-US" b="0" dirty="0"/>
              <a:t>The wicked have been corrupt since birth;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liars </a:t>
            </a:r>
            <a:r>
              <a:rPr lang="en-US" b="0" dirty="0"/>
              <a:t>from the womb, they have gone astray.</a:t>
            </a:r>
          </a:p>
          <a:p>
            <a:pPr marL="457200" indent="-457200">
              <a:buNone/>
            </a:pPr>
            <a:r>
              <a:rPr lang="en-US" b="0" baseline="30000" dirty="0" smtClean="0"/>
              <a:t>5</a:t>
            </a:r>
            <a:r>
              <a:rPr lang="en-US" b="0" dirty="0" smtClean="0"/>
              <a:t> </a:t>
            </a:r>
            <a:r>
              <a:rPr lang="en-US" b="0" dirty="0"/>
              <a:t>Their venom is like the venom of a snake,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like </a:t>
            </a:r>
            <a:r>
              <a:rPr lang="en-US" b="0" dirty="0"/>
              <a:t>that of a serpent stopping its ears,</a:t>
            </a:r>
          </a:p>
          <a:p>
            <a:pPr marL="457200" indent="-457200">
              <a:buNone/>
            </a:pPr>
            <a:r>
              <a:rPr lang="en-US" b="0" baseline="30000" dirty="0" smtClean="0"/>
              <a:t>6</a:t>
            </a:r>
            <a:r>
              <a:rPr lang="en-US" b="0" dirty="0" smtClean="0"/>
              <a:t> </a:t>
            </a:r>
            <a:r>
              <a:rPr lang="en-US" b="0" dirty="0"/>
              <a:t>So as not to hear the voice of the charmer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or </a:t>
            </a:r>
            <a:r>
              <a:rPr lang="en-US" b="0" dirty="0"/>
              <a:t>the enchanter with cunning spells</a:t>
            </a:r>
            <a:r>
              <a:rPr lang="en-US" b="0" dirty="0" smtClean="0"/>
              <a:t>.</a:t>
            </a: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8600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914400"/>
          </a:xfrm>
        </p:spPr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4400" kern="1200" cap="small" dirty="0">
                <a:solidFill>
                  <a:schemeClr val="tx2"/>
                </a:solidFill>
                <a:effectLst>
                  <a:reflection blurRad="127000" stA="50000" endPos="50000" dist="12700" dir="5400000" sy="-90000" algn="bl" rotWithShape="0"/>
                </a:effectLst>
                <a:latin typeface="+mj-lt"/>
                <a:ea typeface="+mj-ea"/>
                <a:cs typeface="+mj-cs"/>
              </a:rPr>
              <a:t>Ps </a:t>
            </a:r>
            <a:r>
              <a:rPr lang="en-US" sz="4400" kern="1200" cap="small" dirty="0" smtClean="0">
                <a:solidFill>
                  <a:schemeClr val="tx2"/>
                </a:solidFill>
                <a:effectLst>
                  <a:reflection blurRad="127000" stA="50000" endPos="50000" dist="12700" dir="5400000" sy="-90000" algn="bl" rotWithShape="0"/>
                </a:effectLst>
                <a:latin typeface="+mj-lt"/>
                <a:ea typeface="+mj-ea"/>
                <a:cs typeface="+mj-cs"/>
              </a:rPr>
              <a:t>58:1-12 (cont.)</a:t>
            </a:r>
            <a:endParaRPr lang="en-US" sz="4400" kern="1200" cap="small" dirty="0">
              <a:solidFill>
                <a:schemeClr val="tx2"/>
              </a:solidFill>
              <a:effectLst>
                <a:reflection blurRad="127000" stA="50000" endPos="50000" dist="127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638800"/>
          </a:xfrm>
        </p:spPr>
        <p:txBody>
          <a:bodyPr>
            <a:noAutofit/>
          </a:bodyPr>
          <a:lstStyle/>
          <a:p>
            <a:pPr marL="457200" indent="-457200">
              <a:lnSpc>
                <a:spcPct val="95000"/>
              </a:lnSpc>
              <a:spcBef>
                <a:spcPts val="0"/>
              </a:spcBef>
              <a:buNone/>
            </a:pPr>
            <a:r>
              <a:rPr lang="en-US" sz="2800" b="0" dirty="0" smtClean="0"/>
              <a:t> </a:t>
            </a:r>
            <a:r>
              <a:rPr lang="en-US" sz="2800" b="0" baseline="30000" dirty="0"/>
              <a:t>7</a:t>
            </a:r>
            <a:r>
              <a:rPr lang="en-US" sz="2800" b="0" dirty="0"/>
              <a:t> O God, </a:t>
            </a:r>
            <a:r>
              <a:rPr lang="en-US" sz="2800" dirty="0"/>
              <a:t>smash the teeth </a:t>
            </a:r>
            <a:r>
              <a:rPr lang="en-US" sz="2800" b="0" dirty="0"/>
              <a:t>in their mouths; </a:t>
            </a:r>
            <a:r>
              <a:rPr lang="en-US" sz="2800" b="0" dirty="0" smtClean="0"/>
              <a:t/>
            </a:r>
            <a:br>
              <a:rPr lang="en-US" sz="2800" b="0" dirty="0" smtClean="0"/>
            </a:br>
            <a:r>
              <a:rPr lang="en-US" sz="2800" dirty="0" smtClean="0"/>
              <a:t>break </a:t>
            </a:r>
            <a:r>
              <a:rPr lang="en-US" sz="2800" dirty="0"/>
              <a:t>the fangs </a:t>
            </a:r>
            <a:r>
              <a:rPr lang="en-US" sz="2800" b="0" dirty="0"/>
              <a:t>of these lions, LORD!</a:t>
            </a:r>
          </a:p>
          <a:p>
            <a:pPr marL="457200" indent="-457200">
              <a:lnSpc>
                <a:spcPct val="95000"/>
              </a:lnSpc>
              <a:spcBef>
                <a:spcPts val="0"/>
              </a:spcBef>
              <a:buNone/>
            </a:pPr>
            <a:r>
              <a:rPr lang="en-US" sz="2800" b="0" dirty="0"/>
              <a:t> </a:t>
            </a:r>
            <a:r>
              <a:rPr lang="en-US" sz="2800" b="0" baseline="30000" dirty="0"/>
              <a:t>8</a:t>
            </a:r>
            <a:r>
              <a:rPr lang="en-US" sz="2800" b="0" dirty="0"/>
              <a:t> </a:t>
            </a:r>
            <a:r>
              <a:rPr lang="en-US" sz="2800" dirty="0"/>
              <a:t>Make them vanish </a:t>
            </a:r>
            <a:r>
              <a:rPr lang="en-US" sz="2800" b="0" dirty="0"/>
              <a:t>like water flowing away; </a:t>
            </a:r>
            <a:r>
              <a:rPr lang="en-US" sz="2800" b="0" dirty="0" smtClean="0"/>
              <a:t/>
            </a:r>
            <a:br>
              <a:rPr lang="en-US" sz="2800" b="0" dirty="0" smtClean="0"/>
            </a:br>
            <a:r>
              <a:rPr lang="en-US" sz="2800" b="0" dirty="0" smtClean="0"/>
              <a:t>trodden </a:t>
            </a:r>
            <a:r>
              <a:rPr lang="en-US" sz="2800" b="0" dirty="0"/>
              <a:t>down, let them wither like grass.</a:t>
            </a:r>
          </a:p>
          <a:p>
            <a:pPr marL="457200" indent="-457200">
              <a:lnSpc>
                <a:spcPct val="95000"/>
              </a:lnSpc>
              <a:spcBef>
                <a:spcPts val="0"/>
              </a:spcBef>
              <a:buNone/>
            </a:pPr>
            <a:r>
              <a:rPr lang="en-US" sz="2800" b="0" dirty="0"/>
              <a:t> </a:t>
            </a:r>
            <a:r>
              <a:rPr lang="en-US" sz="2800" b="0" baseline="30000" dirty="0"/>
              <a:t>9</a:t>
            </a:r>
            <a:r>
              <a:rPr lang="en-US" sz="2800" b="0" dirty="0"/>
              <a:t> </a:t>
            </a:r>
            <a:r>
              <a:rPr lang="en-US" sz="2800" dirty="0"/>
              <a:t>Let them dissolve </a:t>
            </a:r>
            <a:r>
              <a:rPr lang="en-US" sz="2800" b="0" dirty="0"/>
              <a:t>like a snail that oozes away, </a:t>
            </a:r>
            <a:r>
              <a:rPr lang="en-US" sz="2800" b="0" dirty="0" smtClean="0"/>
              <a:t/>
            </a:r>
            <a:br>
              <a:rPr lang="en-US" sz="2800" b="0" dirty="0" smtClean="0"/>
            </a:br>
            <a:r>
              <a:rPr lang="en-US" sz="2800" b="0" dirty="0" smtClean="0"/>
              <a:t>like </a:t>
            </a:r>
            <a:r>
              <a:rPr lang="en-US" sz="2800" b="0" dirty="0"/>
              <a:t>an untimely birth that never sees the sun.</a:t>
            </a:r>
          </a:p>
          <a:p>
            <a:pPr marL="457200" indent="-457200">
              <a:lnSpc>
                <a:spcPct val="95000"/>
              </a:lnSpc>
              <a:spcBef>
                <a:spcPts val="0"/>
              </a:spcBef>
              <a:buNone/>
            </a:pPr>
            <a:r>
              <a:rPr lang="en-US" sz="2800" b="0" dirty="0"/>
              <a:t> </a:t>
            </a:r>
            <a:r>
              <a:rPr lang="en-US" sz="2800" b="0" baseline="30000" dirty="0"/>
              <a:t>10</a:t>
            </a:r>
            <a:r>
              <a:rPr lang="en-US" sz="2800" b="0" dirty="0"/>
              <a:t> </a:t>
            </a:r>
            <a:r>
              <a:rPr lang="en-US" sz="2800" dirty="0"/>
              <a:t>Suddenly</a:t>
            </a:r>
            <a:r>
              <a:rPr lang="en-US" sz="2800" b="0" dirty="0"/>
              <a:t>, like brambles or thistles, </a:t>
            </a:r>
            <a:r>
              <a:rPr lang="en-US" sz="2800" b="0" dirty="0" smtClean="0"/>
              <a:t/>
            </a:r>
            <a:br>
              <a:rPr lang="en-US" sz="2800" b="0" dirty="0" smtClean="0"/>
            </a:br>
            <a:r>
              <a:rPr lang="en-US" sz="2800" b="0" dirty="0" smtClean="0"/>
              <a:t>have </a:t>
            </a:r>
            <a:r>
              <a:rPr lang="en-US" sz="2800" b="0" dirty="0"/>
              <a:t>the whirlwind snatch them away.</a:t>
            </a:r>
          </a:p>
          <a:p>
            <a:pPr marL="457200" indent="-457200">
              <a:lnSpc>
                <a:spcPct val="95000"/>
              </a:lnSpc>
              <a:spcBef>
                <a:spcPts val="0"/>
              </a:spcBef>
              <a:buNone/>
            </a:pPr>
            <a:r>
              <a:rPr lang="en-US" sz="2800" b="0" dirty="0"/>
              <a:t> </a:t>
            </a:r>
            <a:r>
              <a:rPr lang="en-US" sz="2800" b="0" baseline="30000" dirty="0"/>
              <a:t>11</a:t>
            </a:r>
            <a:r>
              <a:rPr lang="en-US" sz="2800" b="0" dirty="0"/>
              <a:t> </a:t>
            </a:r>
            <a:r>
              <a:rPr lang="en-US" sz="2800" dirty="0"/>
              <a:t>Then the just shall rejoice to see the vengeance </a:t>
            </a:r>
            <a:r>
              <a:rPr lang="en-US" sz="2800" b="0" dirty="0" smtClean="0"/>
              <a:t/>
            </a:r>
            <a:br>
              <a:rPr lang="en-US" sz="2800" b="0" dirty="0" smtClean="0"/>
            </a:br>
            <a:r>
              <a:rPr lang="en-US" sz="2800" dirty="0" smtClean="0"/>
              <a:t>and </a:t>
            </a:r>
            <a:r>
              <a:rPr lang="en-US" sz="2800" dirty="0"/>
              <a:t>bathe their feet in the blood of the wicked</a:t>
            </a:r>
            <a:r>
              <a:rPr lang="en-US" sz="2800" b="0" dirty="0" smtClean="0"/>
              <a:t>.  (!?!)</a:t>
            </a:r>
            <a:endParaRPr lang="en-US" sz="2800" b="0" dirty="0"/>
          </a:p>
          <a:p>
            <a:pPr marL="457200" indent="-457200">
              <a:lnSpc>
                <a:spcPct val="95000"/>
              </a:lnSpc>
              <a:spcBef>
                <a:spcPts val="0"/>
              </a:spcBef>
              <a:buNone/>
            </a:pPr>
            <a:r>
              <a:rPr lang="en-US" sz="2800" b="0" dirty="0"/>
              <a:t> </a:t>
            </a:r>
            <a:r>
              <a:rPr lang="en-US" sz="2800" b="0" baseline="30000" dirty="0"/>
              <a:t>12</a:t>
            </a:r>
            <a:r>
              <a:rPr lang="en-US" sz="2800" b="0" dirty="0"/>
              <a:t> Then people will say: </a:t>
            </a:r>
            <a:r>
              <a:rPr lang="en-US" sz="2800" b="0" dirty="0" smtClean="0"/>
              <a:t/>
            </a:r>
            <a:br>
              <a:rPr lang="en-US" sz="2800" b="0" dirty="0" smtClean="0"/>
            </a:br>
            <a:r>
              <a:rPr lang="en-US" sz="2800" b="0" dirty="0" smtClean="0"/>
              <a:t>"</a:t>
            </a:r>
            <a:r>
              <a:rPr lang="en-US" sz="2800" b="0" dirty="0"/>
              <a:t>Truly there is a reward for the just; </a:t>
            </a:r>
            <a:r>
              <a:rPr lang="en-US" sz="2800" b="0" dirty="0" smtClean="0"/>
              <a:t/>
            </a:r>
            <a:br>
              <a:rPr lang="en-US" sz="2800" b="0" dirty="0" smtClean="0"/>
            </a:br>
            <a:r>
              <a:rPr lang="en-US" sz="2800" b="0" dirty="0" smtClean="0"/>
              <a:t>there </a:t>
            </a:r>
            <a:r>
              <a:rPr lang="en-US" sz="2800" b="0" dirty="0"/>
              <a:t>is a God who is judge on earth!" </a:t>
            </a:r>
            <a:r>
              <a:rPr lang="en-US" sz="2800" b="0" dirty="0" smtClean="0"/>
              <a:t> (NAB</a:t>
            </a:r>
            <a:r>
              <a:rPr lang="en-US" sz="2800" b="0" dirty="0"/>
              <a:t>)</a:t>
            </a:r>
            <a:endParaRPr lang="en-US" sz="2800" dirty="0"/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3702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Psalms </a:t>
            </a:r>
            <a:r>
              <a:rPr lang="en-US" dirty="0" smtClean="0"/>
              <a:t>of Mercy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800"/>
              </a:spcBef>
              <a:buNone/>
            </a:pPr>
            <a:r>
              <a:rPr lang="en-US" dirty="0" smtClean="0"/>
              <a:t>MANY stress </a:t>
            </a:r>
            <a:r>
              <a:rPr lang="en-US" dirty="0"/>
              <a:t>mercy, compassion, </a:t>
            </a:r>
            <a:r>
              <a:rPr lang="en-US" dirty="0" smtClean="0"/>
              <a:t>and forgiveness, </a:t>
            </a:r>
            <a:r>
              <a:rPr lang="en-US" i="1" dirty="0" smtClean="0"/>
              <a:t>especially</a:t>
            </a:r>
            <a:r>
              <a:rPr lang="en-US" dirty="0" smtClean="0"/>
              <a:t>:</a:t>
            </a:r>
            <a:endParaRPr lang="en-US" dirty="0"/>
          </a:p>
          <a:p>
            <a:pPr lvl="1">
              <a:spcBef>
                <a:spcPts val="1800"/>
              </a:spcBef>
            </a:pPr>
            <a:r>
              <a:rPr lang="en-US" sz="3200" b="1" dirty="0" smtClean="0"/>
              <a:t>Ps 51  </a:t>
            </a:r>
            <a:r>
              <a:rPr lang="en-US" sz="3200" b="1" dirty="0" smtClean="0">
                <a:sym typeface="Wingdings" panose="05000000000000000000" pitchFamily="2" charset="2"/>
              </a:rPr>
              <a:t></a:t>
            </a:r>
            <a:endParaRPr lang="en-US" sz="3200" b="1" dirty="0" smtClean="0"/>
          </a:p>
          <a:p>
            <a:pPr lvl="1">
              <a:spcBef>
                <a:spcPts val="1800"/>
              </a:spcBef>
            </a:pPr>
            <a:r>
              <a:rPr lang="en-US" sz="3200" b="1" dirty="0"/>
              <a:t>Ps 25;  Ps 30</a:t>
            </a:r>
          </a:p>
          <a:p>
            <a:pPr lvl="1">
              <a:spcBef>
                <a:spcPts val="1800"/>
              </a:spcBef>
            </a:pPr>
            <a:r>
              <a:rPr lang="en-US" sz="3200" b="1" dirty="0" smtClean="0"/>
              <a:t>Ps </a:t>
            </a:r>
            <a:r>
              <a:rPr lang="en-US" sz="3200" b="1" dirty="0"/>
              <a:t>86;  Ps </a:t>
            </a:r>
            <a:r>
              <a:rPr lang="en-US" sz="3200" b="1" dirty="0" smtClean="0"/>
              <a:t>89</a:t>
            </a:r>
            <a:endParaRPr lang="en-US" sz="3200" b="1" dirty="0"/>
          </a:p>
          <a:p>
            <a:pPr lvl="1">
              <a:spcBef>
                <a:spcPts val="1800"/>
              </a:spcBef>
            </a:pPr>
            <a:r>
              <a:rPr lang="en-US" sz="3200" b="1" dirty="0" smtClean="0"/>
              <a:t>Ps </a:t>
            </a:r>
            <a:r>
              <a:rPr lang="en-US" sz="3200" b="1" dirty="0"/>
              <a:t>103;  Ps </a:t>
            </a:r>
            <a:r>
              <a:rPr lang="en-US" sz="3200" b="1" dirty="0" smtClean="0"/>
              <a:t>107</a:t>
            </a:r>
          </a:p>
          <a:p>
            <a:pPr lvl="1">
              <a:spcBef>
                <a:spcPts val="1800"/>
              </a:spcBef>
            </a:pPr>
            <a:r>
              <a:rPr lang="en-US" sz="3200" b="1" dirty="0" smtClean="0"/>
              <a:t>Ps </a:t>
            </a:r>
            <a:r>
              <a:rPr lang="en-US" sz="3200" b="1" dirty="0"/>
              <a:t>123;  Ps </a:t>
            </a:r>
            <a:r>
              <a:rPr lang="en-US" sz="3200" b="1" dirty="0" smtClean="0"/>
              <a:t>136</a:t>
            </a:r>
            <a:endParaRPr lang="en-US" sz="3200" b="1" dirty="0"/>
          </a:p>
          <a:p>
            <a:pPr lvl="1">
              <a:spcBef>
                <a:spcPts val="1800"/>
              </a:spcBef>
            </a:pPr>
            <a:r>
              <a:rPr lang="en-US" sz="3200" b="1" dirty="0" smtClean="0"/>
              <a:t>Ps </a:t>
            </a:r>
            <a:r>
              <a:rPr lang="en-US" sz="3200" b="1" dirty="0"/>
              <a:t>145;  Ps 146;  Ps </a:t>
            </a:r>
            <a:r>
              <a:rPr lang="en-US" sz="3200" b="1" dirty="0" smtClean="0"/>
              <a:t>147</a:t>
            </a:r>
            <a:endParaRPr lang="en-US" sz="3200" b="1" dirty="0"/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9100" y="2438400"/>
            <a:ext cx="47625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8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838200"/>
          </a:xfrm>
        </p:spPr>
        <p:txBody>
          <a:bodyPr/>
          <a:lstStyle/>
          <a:p>
            <a:r>
              <a:rPr lang="en-US" dirty="0" smtClean="0"/>
              <a:t>Psalm 145:8-21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5638800"/>
          </a:xfrm>
        </p:spPr>
        <p:txBody>
          <a:bodyPr>
            <a:normAutofit/>
          </a:bodyPr>
          <a:lstStyle/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 smtClean="0">
                <a:latin typeface="Arial Narrow" panose="020B0606020202030204" pitchFamily="34" charset="0"/>
              </a:rPr>
              <a:t>8</a:t>
            </a:r>
            <a:r>
              <a:rPr lang="en-US" sz="2600" b="0" dirty="0" smtClean="0">
                <a:latin typeface="Arial Narrow" panose="020B0606020202030204" pitchFamily="34" charset="0"/>
              </a:rPr>
              <a:t> </a:t>
            </a:r>
            <a:r>
              <a:rPr lang="en-US" sz="2600" b="0" dirty="0">
                <a:latin typeface="Arial Narrow" panose="020B0606020202030204" pitchFamily="34" charset="0"/>
              </a:rPr>
              <a:t>The LORD is </a:t>
            </a:r>
            <a:r>
              <a:rPr lang="en-US" sz="2600" dirty="0">
                <a:latin typeface="Arial Narrow" panose="020B0606020202030204" pitchFamily="34" charset="0"/>
              </a:rPr>
              <a:t>gracious</a:t>
            </a:r>
            <a:r>
              <a:rPr lang="en-US" sz="2600" b="0" dirty="0">
                <a:latin typeface="Arial Narrow" panose="020B0606020202030204" pitchFamily="34" charset="0"/>
              </a:rPr>
              <a:t> and </a:t>
            </a:r>
            <a:r>
              <a:rPr lang="en-US" sz="2600" dirty="0">
                <a:latin typeface="Arial Narrow" panose="020B0606020202030204" pitchFamily="34" charset="0"/>
              </a:rPr>
              <a:t>merciful</a:t>
            </a:r>
            <a:r>
              <a:rPr lang="en-US" sz="2600" b="0" dirty="0">
                <a:latin typeface="Arial Narrow" panose="020B0606020202030204" pitchFamily="34" charset="0"/>
              </a:rPr>
              <a:t>,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dirty="0" smtClean="0">
                <a:latin typeface="Arial Narrow" panose="020B0606020202030204" pitchFamily="34" charset="0"/>
              </a:rPr>
              <a:t>slow </a:t>
            </a:r>
            <a:r>
              <a:rPr lang="en-US" sz="2600" dirty="0">
                <a:latin typeface="Arial Narrow" panose="020B0606020202030204" pitchFamily="34" charset="0"/>
              </a:rPr>
              <a:t>to anger </a:t>
            </a:r>
            <a:r>
              <a:rPr lang="en-US" sz="2600" b="0" dirty="0">
                <a:latin typeface="Arial Narrow" panose="020B0606020202030204" pitchFamily="34" charset="0"/>
              </a:rPr>
              <a:t>and </a:t>
            </a:r>
            <a:r>
              <a:rPr lang="en-US" sz="2600" dirty="0">
                <a:latin typeface="Arial Narrow" panose="020B0606020202030204" pitchFamily="34" charset="0"/>
              </a:rPr>
              <a:t>abounding in mercy</a:t>
            </a:r>
            <a:r>
              <a:rPr lang="en-US" sz="2600" b="0" dirty="0">
                <a:latin typeface="Arial Narrow" panose="020B0606020202030204" pitchFamily="34" charset="0"/>
              </a:rPr>
              <a:t>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9</a:t>
            </a:r>
            <a:r>
              <a:rPr lang="en-US" sz="2600" b="0" dirty="0">
                <a:latin typeface="Arial Narrow" panose="020B0606020202030204" pitchFamily="34" charset="0"/>
              </a:rPr>
              <a:t> The LORD is </a:t>
            </a:r>
            <a:r>
              <a:rPr lang="en-US" sz="2600" dirty="0">
                <a:latin typeface="Arial Narrow" panose="020B0606020202030204" pitchFamily="34" charset="0"/>
              </a:rPr>
              <a:t>good to all</a:t>
            </a:r>
            <a:r>
              <a:rPr lang="en-US" sz="2600" b="0" dirty="0">
                <a:latin typeface="Arial Narrow" panose="020B0606020202030204" pitchFamily="34" charset="0"/>
              </a:rPr>
              <a:t>,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dirty="0" smtClean="0">
                <a:latin typeface="Arial Narrow" panose="020B0606020202030204" pitchFamily="34" charset="0"/>
              </a:rPr>
              <a:t>compassionate </a:t>
            </a:r>
            <a:r>
              <a:rPr lang="en-US" sz="2600" dirty="0">
                <a:latin typeface="Arial Narrow" panose="020B0606020202030204" pitchFamily="34" charset="0"/>
              </a:rPr>
              <a:t>toward all </a:t>
            </a:r>
            <a:r>
              <a:rPr lang="en-US" sz="2600" b="0" dirty="0">
                <a:latin typeface="Arial Narrow" panose="020B0606020202030204" pitchFamily="34" charset="0"/>
              </a:rPr>
              <a:t>your works.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10</a:t>
            </a:r>
            <a:r>
              <a:rPr lang="en-US" sz="2600" b="0" dirty="0">
                <a:latin typeface="Arial Narrow" panose="020B0606020202030204" pitchFamily="34" charset="0"/>
              </a:rPr>
              <a:t> All your works give you thanks,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b="0" dirty="0" smtClean="0">
                <a:latin typeface="Arial Narrow" panose="020B0606020202030204" pitchFamily="34" charset="0"/>
              </a:rPr>
              <a:t>LORD </a:t>
            </a:r>
            <a:r>
              <a:rPr lang="en-US" sz="2600" b="0" dirty="0">
                <a:latin typeface="Arial Narrow" panose="020B0606020202030204" pitchFamily="34" charset="0"/>
              </a:rPr>
              <a:t>and your faithful bless you.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11</a:t>
            </a:r>
            <a:r>
              <a:rPr lang="en-US" sz="2600" b="0" dirty="0">
                <a:latin typeface="Arial Narrow" panose="020B0606020202030204" pitchFamily="34" charset="0"/>
              </a:rPr>
              <a:t> They speak of the glory of your reign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b="0" dirty="0" smtClean="0">
                <a:latin typeface="Arial Narrow" panose="020B0606020202030204" pitchFamily="34" charset="0"/>
              </a:rPr>
              <a:t>and </a:t>
            </a:r>
            <a:r>
              <a:rPr lang="en-US" sz="2600" b="0" dirty="0">
                <a:latin typeface="Arial Narrow" panose="020B0606020202030204" pitchFamily="34" charset="0"/>
              </a:rPr>
              <a:t>tell of your mighty works,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12</a:t>
            </a:r>
            <a:r>
              <a:rPr lang="en-US" sz="2600" b="0" dirty="0">
                <a:latin typeface="Arial Narrow" panose="020B0606020202030204" pitchFamily="34" charset="0"/>
              </a:rPr>
              <a:t> Making known to the sons of men your mighty acts,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b="0" dirty="0" smtClean="0">
                <a:latin typeface="Arial Narrow" panose="020B0606020202030204" pitchFamily="34" charset="0"/>
              </a:rPr>
              <a:t>the </a:t>
            </a:r>
            <a:r>
              <a:rPr lang="en-US" sz="2600" b="0" dirty="0">
                <a:latin typeface="Arial Narrow" panose="020B0606020202030204" pitchFamily="34" charset="0"/>
              </a:rPr>
              <a:t>majestic glory of your rule.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13</a:t>
            </a:r>
            <a:r>
              <a:rPr lang="en-US" sz="2600" b="0" dirty="0">
                <a:latin typeface="Arial Narrow" panose="020B0606020202030204" pitchFamily="34" charset="0"/>
              </a:rPr>
              <a:t> Your reign is a reign for all ages, your dominion for all generations. </a:t>
            </a:r>
            <a:br>
              <a:rPr lang="en-US" sz="2600" b="0" dirty="0">
                <a:latin typeface="Arial Narrow" panose="020B0606020202030204" pitchFamily="34" charset="0"/>
              </a:rPr>
            </a:br>
            <a:r>
              <a:rPr lang="en-US" sz="2600" b="0" dirty="0">
                <a:latin typeface="Arial Narrow" panose="020B0606020202030204" pitchFamily="34" charset="0"/>
              </a:rPr>
              <a:t>The LORD is trustworthy in all his words, and loving in all his works.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14</a:t>
            </a:r>
            <a:r>
              <a:rPr lang="en-US" sz="2600" b="0" dirty="0">
                <a:latin typeface="Arial Narrow" panose="020B0606020202030204" pitchFamily="34" charset="0"/>
              </a:rPr>
              <a:t> The LORD </a:t>
            </a:r>
            <a:r>
              <a:rPr lang="en-US" sz="2600" dirty="0">
                <a:latin typeface="Arial Narrow" panose="020B0606020202030204" pitchFamily="34" charset="0"/>
              </a:rPr>
              <a:t>supports all who are falling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b="0" dirty="0" smtClean="0">
                <a:latin typeface="Arial Narrow" panose="020B0606020202030204" pitchFamily="34" charset="0"/>
              </a:rPr>
              <a:t>and </a:t>
            </a:r>
            <a:r>
              <a:rPr lang="en-US" sz="2600" dirty="0">
                <a:latin typeface="Arial Narrow" panose="020B0606020202030204" pitchFamily="34" charset="0"/>
              </a:rPr>
              <a:t>raises up all who are bowed down</a:t>
            </a:r>
            <a:r>
              <a:rPr lang="en-US" sz="2600" b="0" dirty="0" smtClean="0">
                <a:latin typeface="Arial Narrow" panose="020B0606020202030204" pitchFamily="34" charset="0"/>
              </a:rPr>
              <a:t>.</a:t>
            </a:r>
            <a:endParaRPr lang="en-US" sz="2600" b="0" dirty="0">
              <a:latin typeface="Arial Narrow" panose="020B0606020202030204" pitchFamily="34" charset="0"/>
            </a:endParaRP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7391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838200"/>
          </a:xfrm>
        </p:spPr>
        <p:txBody>
          <a:bodyPr/>
          <a:lstStyle/>
          <a:p>
            <a:r>
              <a:rPr lang="en-US" dirty="0" smtClean="0"/>
              <a:t>Psalm 145:8-21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638800"/>
          </a:xfrm>
        </p:spPr>
        <p:txBody>
          <a:bodyPr>
            <a:noAutofit/>
          </a:bodyPr>
          <a:lstStyle/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 smtClean="0">
                <a:latin typeface="Arial Narrow" panose="020B0606020202030204" pitchFamily="34" charset="0"/>
              </a:rPr>
              <a:t>15</a:t>
            </a:r>
            <a:r>
              <a:rPr lang="en-US" sz="2600" b="0" dirty="0" smtClean="0">
                <a:latin typeface="Arial Narrow" panose="020B0606020202030204" pitchFamily="34" charset="0"/>
              </a:rPr>
              <a:t> </a:t>
            </a:r>
            <a:r>
              <a:rPr lang="en-US" sz="2600" b="0" dirty="0">
                <a:latin typeface="Arial Narrow" panose="020B0606020202030204" pitchFamily="34" charset="0"/>
              </a:rPr>
              <a:t>The eyes of all look hopefully to you;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dirty="0" smtClean="0">
                <a:latin typeface="Arial Narrow" panose="020B0606020202030204" pitchFamily="34" charset="0"/>
              </a:rPr>
              <a:t>you </a:t>
            </a:r>
            <a:r>
              <a:rPr lang="en-US" sz="2600" dirty="0">
                <a:latin typeface="Arial Narrow" panose="020B0606020202030204" pitchFamily="34" charset="0"/>
              </a:rPr>
              <a:t>give them their food in due season</a:t>
            </a:r>
            <a:r>
              <a:rPr lang="en-US" sz="2600" b="0" dirty="0">
                <a:latin typeface="Arial Narrow" panose="020B0606020202030204" pitchFamily="34" charset="0"/>
              </a:rPr>
              <a:t>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16</a:t>
            </a:r>
            <a:r>
              <a:rPr lang="en-US" sz="2600" b="0" dirty="0">
                <a:latin typeface="Arial Narrow" panose="020B0606020202030204" pitchFamily="34" charset="0"/>
              </a:rPr>
              <a:t> You open wide your hand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b="0" dirty="0" smtClean="0">
                <a:latin typeface="Arial Narrow" panose="020B0606020202030204" pitchFamily="34" charset="0"/>
              </a:rPr>
              <a:t>and </a:t>
            </a:r>
            <a:r>
              <a:rPr lang="en-US" sz="2600" dirty="0">
                <a:latin typeface="Arial Narrow" panose="020B0606020202030204" pitchFamily="34" charset="0"/>
              </a:rPr>
              <a:t>satisfy the desire of every living thing</a:t>
            </a:r>
            <a:r>
              <a:rPr lang="en-US" sz="2600" b="0" dirty="0">
                <a:latin typeface="Arial Narrow" panose="020B0606020202030204" pitchFamily="34" charset="0"/>
              </a:rPr>
              <a:t>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17</a:t>
            </a:r>
            <a:r>
              <a:rPr lang="en-US" sz="2600" b="0" dirty="0">
                <a:latin typeface="Arial Narrow" panose="020B0606020202030204" pitchFamily="34" charset="0"/>
              </a:rPr>
              <a:t> The LORD is </a:t>
            </a:r>
            <a:r>
              <a:rPr lang="en-US" sz="2600" dirty="0">
                <a:latin typeface="Arial Narrow" panose="020B0606020202030204" pitchFamily="34" charset="0"/>
              </a:rPr>
              <a:t>just</a:t>
            </a:r>
            <a:r>
              <a:rPr lang="en-US" sz="2600" b="0" dirty="0">
                <a:latin typeface="Arial Narrow" panose="020B0606020202030204" pitchFamily="34" charset="0"/>
              </a:rPr>
              <a:t> in all his ways,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dirty="0" smtClean="0">
                <a:latin typeface="Arial Narrow" panose="020B0606020202030204" pitchFamily="34" charset="0"/>
              </a:rPr>
              <a:t>merciful</a:t>
            </a:r>
            <a:r>
              <a:rPr lang="en-US" sz="2600" b="0" dirty="0" smtClean="0">
                <a:latin typeface="Arial Narrow" panose="020B0606020202030204" pitchFamily="34" charset="0"/>
              </a:rPr>
              <a:t> </a:t>
            </a:r>
            <a:r>
              <a:rPr lang="en-US" sz="2600" b="0" dirty="0">
                <a:latin typeface="Arial Narrow" panose="020B0606020202030204" pitchFamily="34" charset="0"/>
              </a:rPr>
              <a:t>in all his works.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18</a:t>
            </a:r>
            <a:r>
              <a:rPr lang="en-US" sz="2600" b="0" dirty="0">
                <a:latin typeface="Arial Narrow" panose="020B0606020202030204" pitchFamily="34" charset="0"/>
              </a:rPr>
              <a:t> The LORD is </a:t>
            </a:r>
            <a:r>
              <a:rPr lang="en-US" sz="2600" dirty="0">
                <a:latin typeface="Arial Narrow" panose="020B0606020202030204" pitchFamily="34" charset="0"/>
              </a:rPr>
              <a:t>near</a:t>
            </a:r>
            <a:r>
              <a:rPr lang="en-US" sz="2600" b="0" dirty="0">
                <a:latin typeface="Arial Narrow" panose="020B0606020202030204" pitchFamily="34" charset="0"/>
              </a:rPr>
              <a:t> to all who call upon him,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b="0" dirty="0" smtClean="0">
                <a:latin typeface="Arial Narrow" panose="020B0606020202030204" pitchFamily="34" charset="0"/>
              </a:rPr>
              <a:t>to </a:t>
            </a:r>
            <a:r>
              <a:rPr lang="en-US" sz="2600" b="0" dirty="0">
                <a:latin typeface="Arial Narrow" panose="020B0606020202030204" pitchFamily="34" charset="0"/>
              </a:rPr>
              <a:t>all who call upon him in truth.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19</a:t>
            </a:r>
            <a:r>
              <a:rPr lang="en-US" sz="2600" b="0" dirty="0">
                <a:latin typeface="Arial Narrow" panose="020B0606020202030204" pitchFamily="34" charset="0"/>
              </a:rPr>
              <a:t> </a:t>
            </a:r>
            <a:r>
              <a:rPr lang="en-US" sz="2600" dirty="0">
                <a:latin typeface="Arial Narrow" panose="020B0606020202030204" pitchFamily="34" charset="0"/>
              </a:rPr>
              <a:t>He fulfills the desire </a:t>
            </a:r>
            <a:r>
              <a:rPr lang="en-US" sz="2600" b="0" dirty="0">
                <a:latin typeface="Arial Narrow" panose="020B0606020202030204" pitchFamily="34" charset="0"/>
              </a:rPr>
              <a:t>of those who fear him;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dirty="0" smtClean="0">
                <a:latin typeface="Arial Narrow" panose="020B0606020202030204" pitchFamily="34" charset="0"/>
              </a:rPr>
              <a:t>he </a:t>
            </a:r>
            <a:r>
              <a:rPr lang="en-US" sz="2600" dirty="0">
                <a:latin typeface="Arial Narrow" panose="020B0606020202030204" pitchFamily="34" charset="0"/>
              </a:rPr>
              <a:t>hears their cry </a:t>
            </a:r>
            <a:r>
              <a:rPr lang="en-US" sz="2600" b="0" dirty="0">
                <a:latin typeface="Arial Narrow" panose="020B0606020202030204" pitchFamily="34" charset="0"/>
              </a:rPr>
              <a:t>and saves them.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20</a:t>
            </a:r>
            <a:r>
              <a:rPr lang="en-US" sz="2600" b="0" dirty="0">
                <a:latin typeface="Arial Narrow" panose="020B0606020202030204" pitchFamily="34" charset="0"/>
              </a:rPr>
              <a:t> The LORD watches over all who love him,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b="0" dirty="0" smtClean="0">
                <a:latin typeface="Arial Narrow" panose="020B0606020202030204" pitchFamily="34" charset="0"/>
              </a:rPr>
              <a:t>but </a:t>
            </a:r>
            <a:r>
              <a:rPr lang="en-US" sz="2600" b="0" dirty="0">
                <a:latin typeface="Arial Narrow" panose="020B0606020202030204" pitchFamily="34" charset="0"/>
              </a:rPr>
              <a:t>all the wicked he destroys.</a:t>
            </a:r>
          </a:p>
          <a:p>
            <a:pPr marL="465138" indent="-465138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600" b="0" baseline="30000" dirty="0">
                <a:latin typeface="Arial Narrow" panose="020B0606020202030204" pitchFamily="34" charset="0"/>
              </a:rPr>
              <a:t>21</a:t>
            </a:r>
            <a:r>
              <a:rPr lang="en-US" sz="2600" b="0" dirty="0">
                <a:latin typeface="Arial Narrow" panose="020B0606020202030204" pitchFamily="34" charset="0"/>
              </a:rPr>
              <a:t> My mouth will speak the praises of the LORD; </a:t>
            </a:r>
            <a:r>
              <a:rPr lang="en-US" sz="2600" b="0" dirty="0" smtClean="0">
                <a:latin typeface="Arial Narrow" panose="020B0606020202030204" pitchFamily="34" charset="0"/>
              </a:rPr>
              <a:t/>
            </a:r>
            <a:br>
              <a:rPr lang="en-US" sz="2600" b="0" dirty="0" smtClean="0">
                <a:latin typeface="Arial Narrow" panose="020B0606020202030204" pitchFamily="34" charset="0"/>
              </a:rPr>
            </a:br>
            <a:r>
              <a:rPr lang="en-US" sz="2600" b="0" dirty="0" smtClean="0">
                <a:latin typeface="Arial Narrow" panose="020B0606020202030204" pitchFamily="34" charset="0"/>
              </a:rPr>
              <a:t>all </a:t>
            </a:r>
            <a:r>
              <a:rPr lang="en-US" sz="2600" b="0" dirty="0">
                <a:latin typeface="Arial Narrow" panose="020B0606020202030204" pitchFamily="34" charset="0"/>
              </a:rPr>
              <a:t>flesh will bless his holy name forever and ever</a:t>
            </a:r>
            <a:r>
              <a:rPr lang="en-US" sz="2600" b="0" dirty="0" smtClean="0">
                <a:latin typeface="Arial Narrow" panose="020B0606020202030204" pitchFamily="34" charset="0"/>
              </a:rPr>
              <a:t>.</a:t>
            </a:r>
            <a:endParaRPr lang="en-US" sz="2600" b="0" dirty="0">
              <a:latin typeface="Arial Narrow" panose="020B0606020202030204" pitchFamily="34" charset="0"/>
            </a:endParaRP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9334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Justice and Mercy in 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dirty="0" smtClean="0"/>
              <a:t>OT promises BOTH punishment AND love/mercy.  But in what proportion?</a:t>
            </a:r>
          </a:p>
          <a:p>
            <a:pPr lvl="0">
              <a:spcBef>
                <a:spcPts val="2400"/>
              </a:spcBef>
            </a:pPr>
            <a:r>
              <a:rPr lang="en-US" sz="2800" dirty="0" err="1" smtClean="0"/>
              <a:t>Exod</a:t>
            </a:r>
            <a:r>
              <a:rPr lang="en-US" sz="2800" dirty="0" smtClean="0"/>
              <a:t> 20:4-6 – [Re. idols]: “…For I, the LORD, your God, am a jealous God, </a:t>
            </a:r>
            <a:r>
              <a:rPr lang="en-US" sz="2800" i="1" dirty="0" smtClean="0"/>
              <a:t>inflicting punishment for their ancestors’ wickedness on the children of those who hate me, down to the  </a:t>
            </a:r>
            <a:r>
              <a:rPr lang="en-US" sz="2800" i="1" u="sng" dirty="0" smtClean="0"/>
              <a:t>third</a:t>
            </a:r>
            <a:r>
              <a:rPr lang="en-US" sz="2800" i="1" dirty="0" smtClean="0"/>
              <a:t> and </a:t>
            </a:r>
            <a:r>
              <a:rPr lang="en-US" sz="2800" i="1" u="sng" dirty="0" smtClean="0"/>
              <a:t>fourth</a:t>
            </a:r>
            <a:r>
              <a:rPr lang="en-US" sz="2800" i="1" dirty="0" smtClean="0"/>
              <a:t>  generation</a:t>
            </a:r>
            <a:r>
              <a:rPr lang="en-US" sz="2800" dirty="0" smtClean="0"/>
              <a:t>;</a:t>
            </a:r>
            <a:br>
              <a:rPr lang="en-US" sz="2800" dirty="0" smtClean="0"/>
            </a:br>
            <a:r>
              <a:rPr lang="en-US" sz="2800" dirty="0" smtClean="0"/>
              <a:t>but </a:t>
            </a:r>
            <a:r>
              <a:rPr lang="en-US" sz="2800" i="1" dirty="0" smtClean="0"/>
              <a:t>showing love down to the  </a:t>
            </a:r>
            <a:r>
              <a:rPr lang="en-US" sz="2800" i="1" u="sng" dirty="0" smtClean="0"/>
              <a:t>thousandth</a:t>
            </a:r>
            <a:r>
              <a:rPr lang="en-US" sz="2800" i="1" dirty="0" smtClean="0"/>
              <a:t>  generation</a:t>
            </a:r>
            <a:r>
              <a:rPr lang="en-US" sz="2800" dirty="0" smtClean="0"/>
              <a:t>  of those who love me and keep my commandments.”</a:t>
            </a:r>
          </a:p>
          <a:p>
            <a:pPr lvl="0">
              <a:spcBef>
                <a:spcPts val="2400"/>
              </a:spcBef>
            </a:pPr>
            <a:r>
              <a:rPr lang="en-US" sz="2600" b="0" dirty="0" smtClean="0"/>
              <a:t>Cf. </a:t>
            </a:r>
            <a:r>
              <a:rPr lang="en-US" sz="2600" b="0" dirty="0" err="1" smtClean="0"/>
              <a:t>Deut</a:t>
            </a:r>
            <a:r>
              <a:rPr lang="en-US" sz="2600" b="0" dirty="0" smtClean="0"/>
              <a:t> 5:9-10; </a:t>
            </a:r>
            <a:r>
              <a:rPr lang="en-US" sz="2600" b="0" dirty="0" err="1" smtClean="0"/>
              <a:t>Deut</a:t>
            </a:r>
            <a:r>
              <a:rPr lang="en-US" sz="2600" b="0" dirty="0" smtClean="0"/>
              <a:t> 7:9-10;  </a:t>
            </a:r>
            <a:r>
              <a:rPr lang="en-US" sz="2600" b="0" dirty="0" err="1" smtClean="0"/>
              <a:t>Exod</a:t>
            </a:r>
            <a:r>
              <a:rPr lang="en-US" sz="2600" b="0" dirty="0" smtClean="0"/>
              <a:t> 34:6-7;  </a:t>
            </a:r>
            <a:r>
              <a:rPr lang="en-US" sz="2600" b="0" dirty="0" err="1" smtClean="0"/>
              <a:t>Num</a:t>
            </a:r>
            <a:r>
              <a:rPr lang="en-US" sz="2600" b="0" dirty="0" smtClean="0"/>
              <a:t> 14:18</a:t>
            </a: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2894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39200" cy="838200"/>
          </a:xfrm>
        </p:spPr>
        <p:txBody>
          <a:bodyPr/>
          <a:lstStyle/>
          <a:p>
            <a:r>
              <a:rPr lang="en-US" dirty="0" smtClean="0"/>
              <a:t>Punishment  VS.  Mercy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41020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dirty="0" err="1" smtClean="0"/>
              <a:t>Exod</a:t>
            </a:r>
            <a:r>
              <a:rPr lang="en-US" dirty="0" smtClean="0"/>
              <a:t> </a:t>
            </a:r>
            <a:r>
              <a:rPr lang="en-US" dirty="0"/>
              <a:t>34:6-7 </a:t>
            </a:r>
            <a:r>
              <a:rPr lang="en-US" b="0" dirty="0"/>
              <a:t>– So the LORD passed before </a:t>
            </a:r>
            <a:r>
              <a:rPr lang="en-US" b="0" dirty="0" smtClean="0"/>
              <a:t>him </a:t>
            </a:r>
            <a:r>
              <a:rPr lang="en-US" sz="2400" b="0" dirty="0" smtClean="0"/>
              <a:t>[Moses] </a:t>
            </a:r>
            <a:r>
              <a:rPr lang="en-US" b="0" dirty="0" smtClean="0"/>
              <a:t>and </a:t>
            </a:r>
            <a:r>
              <a:rPr lang="en-US" b="0" dirty="0"/>
              <a:t>proclaimed: The LORD, the LORD,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a </a:t>
            </a:r>
            <a:r>
              <a:rPr lang="en-US" b="0" dirty="0"/>
              <a:t>God </a:t>
            </a:r>
            <a:r>
              <a:rPr lang="en-US" dirty="0"/>
              <a:t>gracious and merciful, slow to anger and abounding in love and fidelity</a:t>
            </a:r>
            <a:r>
              <a:rPr lang="en-US" b="0" dirty="0"/>
              <a:t>, </a:t>
            </a:r>
            <a:r>
              <a:rPr lang="en-US" b="0" dirty="0" smtClean="0"/>
              <a:t> / </a:t>
            </a:r>
            <a:r>
              <a:rPr lang="en-US" b="0" i="1" dirty="0"/>
              <a:t>continuing his </a:t>
            </a:r>
            <a:r>
              <a:rPr lang="en-US" b="0" i="1" dirty="0" smtClean="0"/>
              <a:t> love </a:t>
            </a:r>
            <a:r>
              <a:rPr lang="en-US" b="0" i="1" dirty="0"/>
              <a:t>for a </a:t>
            </a:r>
            <a:r>
              <a:rPr lang="en-US" i="1" dirty="0"/>
              <a:t>thousand generations</a:t>
            </a:r>
            <a:r>
              <a:rPr lang="en-US" b="0" dirty="0"/>
              <a:t>, and </a:t>
            </a:r>
            <a:r>
              <a:rPr lang="en-US" b="0" i="1" dirty="0"/>
              <a:t>forgiving wickedness, rebellion, and sin</a:t>
            </a:r>
            <a:r>
              <a:rPr lang="en-US" b="0" dirty="0"/>
              <a:t>; </a:t>
            </a:r>
            <a:r>
              <a:rPr lang="en-US" b="0" dirty="0" smtClean="0"/>
              <a:t> </a:t>
            </a:r>
            <a:r>
              <a:rPr lang="en-US" sz="3000" b="0" dirty="0" smtClean="0"/>
              <a:t>yet </a:t>
            </a:r>
            <a:r>
              <a:rPr lang="en-US" sz="3000" b="0" dirty="0"/>
              <a:t>not declaring </a:t>
            </a:r>
            <a:r>
              <a:rPr lang="en-US" sz="3000" b="0" dirty="0" smtClean="0"/>
              <a:t> the </a:t>
            </a:r>
            <a:r>
              <a:rPr lang="en-US" sz="3000" b="0" dirty="0"/>
              <a:t>guilty guiltless, but </a:t>
            </a:r>
            <a:r>
              <a:rPr lang="en-US" sz="3000" b="0" i="1" dirty="0"/>
              <a:t>bringing punishment for their parents' wickedness on children and children's children to the </a:t>
            </a:r>
            <a:r>
              <a:rPr lang="en-US" sz="3000" i="1" dirty="0"/>
              <a:t>third and fourth generation</a:t>
            </a:r>
            <a:r>
              <a:rPr lang="en-US" sz="3000" b="0" dirty="0"/>
              <a:t>! </a:t>
            </a:r>
            <a:endParaRPr lang="en-US" sz="3000" b="0" dirty="0" smtClean="0"/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2353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14400"/>
          </a:xfrm>
        </p:spPr>
        <p:txBody>
          <a:bodyPr/>
          <a:lstStyle/>
          <a:p>
            <a:r>
              <a:rPr lang="en-US" dirty="0"/>
              <a:t>Justice </a:t>
            </a:r>
            <a:r>
              <a:rPr lang="en-US" dirty="0" smtClean="0"/>
              <a:t>&amp; Mercy </a:t>
            </a:r>
            <a:r>
              <a:rPr lang="en-US" dirty="0"/>
              <a:t>in 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5626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000" dirty="0" err="1" smtClean="0"/>
              <a:t>Jer</a:t>
            </a:r>
            <a:r>
              <a:rPr lang="en-US" sz="3000" dirty="0" smtClean="0"/>
              <a:t> </a:t>
            </a:r>
            <a:r>
              <a:rPr lang="en-US" sz="3000" dirty="0"/>
              <a:t>32:18 </a:t>
            </a:r>
            <a:r>
              <a:rPr lang="en-US" sz="3000" b="0" dirty="0"/>
              <a:t>– You continue your </a:t>
            </a:r>
            <a:r>
              <a:rPr lang="en-US" sz="3000" dirty="0"/>
              <a:t>kindness</a:t>
            </a:r>
            <a:r>
              <a:rPr lang="en-US" sz="3000" b="0" dirty="0"/>
              <a:t> through a </a:t>
            </a:r>
            <a:r>
              <a:rPr lang="en-US" sz="3000" i="1" dirty="0"/>
              <a:t>thousand generations</a:t>
            </a:r>
            <a:r>
              <a:rPr lang="en-US" sz="3000" b="0" dirty="0"/>
              <a:t>; but you repay the ancestors' guilt upon their children who follow them. Great and mighty God, whose name is LORD of hosts</a:t>
            </a:r>
            <a:r>
              <a:rPr lang="en-US" sz="3000" b="0" dirty="0" smtClean="0"/>
              <a:t>,</a:t>
            </a:r>
          </a:p>
          <a:p>
            <a:pPr lvl="0">
              <a:spcBef>
                <a:spcPts val="1800"/>
              </a:spcBef>
            </a:pPr>
            <a:r>
              <a:rPr lang="en-US" sz="3000" dirty="0" smtClean="0"/>
              <a:t>Joel 2:13 – “Rend </a:t>
            </a:r>
            <a:r>
              <a:rPr lang="en-US" sz="3000" dirty="0"/>
              <a:t>your hearts, not your garments, and return to the LORD, your God, </a:t>
            </a:r>
            <a:r>
              <a:rPr lang="en-US" sz="3000" dirty="0" smtClean="0"/>
              <a:t> For </a:t>
            </a:r>
            <a:r>
              <a:rPr lang="en-US" sz="3000" dirty="0"/>
              <a:t>he is </a:t>
            </a:r>
            <a:r>
              <a:rPr lang="en-US" sz="3000" i="1" dirty="0"/>
              <a:t>gracious and merciful, slow to anger, abounding in steadfast love, and relenting in punishment</a:t>
            </a:r>
            <a:r>
              <a:rPr lang="en-US" sz="3000" dirty="0" smtClean="0"/>
              <a:t>.” </a:t>
            </a:r>
            <a:br>
              <a:rPr lang="en-US" sz="3000" dirty="0" smtClean="0"/>
            </a:br>
            <a:r>
              <a:rPr lang="en-US" sz="3000" b="0" dirty="0" smtClean="0"/>
              <a:t>(</a:t>
            </a:r>
            <a:r>
              <a:rPr lang="en-US" sz="3000" b="0" dirty="0"/>
              <a:t>Ash Wednesday reading</a:t>
            </a:r>
            <a:r>
              <a:rPr lang="en-US" sz="3000" b="0" dirty="0" smtClean="0"/>
              <a:t>)</a:t>
            </a:r>
          </a:p>
          <a:p>
            <a:pPr lvl="0">
              <a:spcBef>
                <a:spcPts val="1200"/>
              </a:spcBef>
            </a:pPr>
            <a:r>
              <a:rPr lang="en-US" i="1" dirty="0"/>
              <a:t>Similar </a:t>
            </a:r>
            <a:r>
              <a:rPr lang="en-US" i="1" dirty="0" smtClean="0"/>
              <a:t>also  </a:t>
            </a:r>
            <a:r>
              <a:rPr lang="en-US" sz="3200" b="1" dirty="0" smtClean="0"/>
              <a:t>Isaiah </a:t>
            </a:r>
            <a:r>
              <a:rPr lang="en-US" sz="3200" b="0" dirty="0"/>
              <a:t>54:7-10; 58:6-11; </a:t>
            </a:r>
            <a:r>
              <a:rPr lang="en-US" sz="3200" b="0" dirty="0" smtClean="0"/>
              <a:t>61:1-2;  </a:t>
            </a:r>
            <a:r>
              <a:rPr lang="en-US" sz="3200" dirty="0" smtClean="0"/>
              <a:t>Micah </a:t>
            </a:r>
            <a:r>
              <a:rPr lang="en-US" sz="3200" b="0" dirty="0"/>
              <a:t>6:8; </a:t>
            </a:r>
            <a:r>
              <a:rPr lang="en-US" sz="3200" b="0" dirty="0" smtClean="0"/>
              <a:t>7:18-19;  </a:t>
            </a:r>
            <a:r>
              <a:rPr lang="en-US" sz="3200" dirty="0" smtClean="0"/>
              <a:t>Hosea </a:t>
            </a:r>
            <a:r>
              <a:rPr lang="en-US" sz="3200" b="0" dirty="0"/>
              <a:t>6:6; </a:t>
            </a:r>
            <a:r>
              <a:rPr lang="en-US" sz="3200" b="0" dirty="0" smtClean="0"/>
              <a:t>11:5-9;  etc.</a:t>
            </a:r>
            <a:endParaRPr lang="en-US" sz="3200" b="0" dirty="0"/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2191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14400"/>
          </a:xfrm>
        </p:spPr>
        <p:txBody>
          <a:bodyPr/>
          <a:lstStyle/>
          <a:p>
            <a:r>
              <a:rPr lang="en-US" dirty="0" smtClean="0"/>
              <a:t>Forgiveness &amp; Punishment in 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562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NT </a:t>
            </a:r>
            <a:r>
              <a:rPr lang="en-US" i="1" dirty="0" smtClean="0"/>
              <a:t>not </a:t>
            </a:r>
            <a:r>
              <a:rPr lang="en-US" i="1" dirty="0"/>
              <a:t>only </a:t>
            </a:r>
            <a:r>
              <a:rPr lang="en-US" dirty="0"/>
              <a:t>stresses </a:t>
            </a:r>
            <a:r>
              <a:rPr lang="en-US" dirty="0" smtClean="0"/>
              <a:t>mercy and forgiveness</a:t>
            </a:r>
            <a:r>
              <a:rPr lang="en-US" dirty="0"/>
              <a:t>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but </a:t>
            </a:r>
            <a:r>
              <a:rPr lang="en-US" i="1" dirty="0"/>
              <a:t>also </a:t>
            </a:r>
            <a:r>
              <a:rPr lang="en-US" dirty="0"/>
              <a:t>threatens punishment:</a:t>
            </a:r>
          </a:p>
          <a:p>
            <a:pPr lvl="0">
              <a:spcBef>
                <a:spcPts val="1200"/>
              </a:spcBef>
            </a:pPr>
            <a:r>
              <a:rPr lang="en-US" dirty="0"/>
              <a:t>Conditional Forgiveness in the Lord’s Prayer: </a:t>
            </a:r>
            <a:r>
              <a:rPr lang="en-US" b="0" dirty="0"/>
              <a:t>“…and forgive us our debts, as we forgive our debtors; and do not subject us to the final test, but deliver us from the evil one.  </a:t>
            </a:r>
            <a:r>
              <a:rPr lang="en-US" b="0" i="1" dirty="0"/>
              <a:t>If you forgive others their transgressions, your heavenly Father will forgive you. But </a:t>
            </a:r>
            <a:r>
              <a:rPr lang="en-US" i="1" dirty="0"/>
              <a:t>if you do not forgive others, neither will your Father forgive your transgressions</a:t>
            </a:r>
            <a:r>
              <a:rPr lang="en-US" b="0" dirty="0"/>
              <a:t>.” (Matt 6:12-15</a:t>
            </a:r>
            <a:r>
              <a:rPr lang="en-US" b="0" dirty="0" smtClean="0"/>
              <a:t>)</a:t>
            </a: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7718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14400"/>
          </a:xfrm>
        </p:spPr>
        <p:txBody>
          <a:bodyPr/>
          <a:lstStyle/>
          <a:p>
            <a:r>
              <a:rPr lang="en-US" dirty="0" smtClean="0"/>
              <a:t>Forgiveness &amp; Punishment in 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562600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latin typeface="Arial Narrow" panose="020B0606020202030204" pitchFamily="34" charset="0"/>
              </a:rPr>
              <a:t>“</a:t>
            </a:r>
            <a:r>
              <a:rPr lang="en-US" dirty="0">
                <a:latin typeface="Arial Narrow" panose="020B0606020202030204" pitchFamily="34" charset="0"/>
              </a:rPr>
              <a:t>Fires of </a:t>
            </a:r>
            <a:r>
              <a:rPr lang="en-US" dirty="0" err="1">
                <a:latin typeface="Arial Narrow" panose="020B0606020202030204" pitchFamily="34" charset="0"/>
              </a:rPr>
              <a:t>Gehenna</a:t>
            </a:r>
            <a:r>
              <a:rPr lang="en-US" dirty="0">
                <a:latin typeface="Arial Narrow" panose="020B0606020202030204" pitchFamily="34" charset="0"/>
              </a:rPr>
              <a:t>” – </a:t>
            </a:r>
            <a:r>
              <a:rPr lang="en-US" sz="3000" b="0" dirty="0">
                <a:latin typeface="Arial Narrow" panose="020B0606020202030204" pitchFamily="34" charset="0"/>
              </a:rPr>
              <a:t>Mark 9:42-48 (par. Matt 18:6-9);  Matt 5:22, 29-30;  Matt 10:28 (par. Luke 12:5)</a:t>
            </a:r>
          </a:p>
          <a:p>
            <a:pPr lvl="0"/>
            <a:r>
              <a:rPr lang="en-US" dirty="0">
                <a:latin typeface="Arial Narrow" panose="020B0606020202030204" pitchFamily="34" charset="0"/>
              </a:rPr>
              <a:t>“Weeping and grinding/gnashing of teeth”</a:t>
            </a:r>
            <a:r>
              <a:rPr lang="en-US" sz="2800" b="0" dirty="0">
                <a:latin typeface="Arial Narrow" panose="020B0606020202030204" pitchFamily="34" charset="0"/>
              </a:rPr>
              <a:t> </a:t>
            </a:r>
            <a:r>
              <a:rPr lang="en-US" sz="2800" b="0" dirty="0" smtClean="0">
                <a:latin typeface="Arial Narrow" panose="020B0606020202030204" pitchFamily="34" charset="0"/>
              </a:rPr>
              <a:t>–</a:t>
            </a:r>
            <a:br>
              <a:rPr lang="en-US" sz="2800" b="0" dirty="0" smtClean="0">
                <a:latin typeface="Arial Narrow" panose="020B0606020202030204" pitchFamily="34" charset="0"/>
              </a:rPr>
            </a:br>
            <a:r>
              <a:rPr lang="en-US" sz="3000" b="0" dirty="0" smtClean="0">
                <a:latin typeface="Arial Narrow" panose="020B0606020202030204" pitchFamily="34" charset="0"/>
              </a:rPr>
              <a:t>Matt </a:t>
            </a:r>
            <a:r>
              <a:rPr lang="en-US" sz="3000" b="0" dirty="0">
                <a:latin typeface="Arial Narrow" panose="020B0606020202030204" pitchFamily="34" charset="0"/>
              </a:rPr>
              <a:t>8:12; 13:42, 50; 22:13; 24:51; 25:30;  Luke 13:28</a:t>
            </a:r>
          </a:p>
          <a:p>
            <a:pPr lvl="0"/>
            <a:r>
              <a:rPr lang="en-US" dirty="0">
                <a:latin typeface="Arial Narrow" panose="020B0606020202030204" pitchFamily="34" charset="0"/>
              </a:rPr>
              <a:t>“Woe to you, scribes &amp; Pharisees…”</a:t>
            </a:r>
            <a:r>
              <a:rPr lang="en-US" sz="2800" b="0" dirty="0">
                <a:latin typeface="Arial Narrow" panose="020B0606020202030204" pitchFamily="34" charset="0"/>
              </a:rPr>
              <a:t> </a:t>
            </a:r>
            <a:r>
              <a:rPr lang="en-US" sz="2800" b="0" dirty="0" smtClean="0">
                <a:latin typeface="Arial Narrow" panose="020B0606020202030204" pitchFamily="34" charset="0"/>
              </a:rPr>
              <a:t>–</a:t>
            </a:r>
            <a:br>
              <a:rPr lang="en-US" sz="2800" b="0" dirty="0" smtClean="0">
                <a:latin typeface="Arial Narrow" panose="020B0606020202030204" pitchFamily="34" charset="0"/>
              </a:rPr>
            </a:br>
            <a:r>
              <a:rPr lang="en-US" sz="3000" b="0" dirty="0" smtClean="0">
                <a:latin typeface="Arial Narrow" panose="020B0606020202030204" pitchFamily="34" charset="0"/>
              </a:rPr>
              <a:t>Matt </a:t>
            </a:r>
            <a:r>
              <a:rPr lang="en-US" sz="3000" b="0" dirty="0">
                <a:latin typeface="Arial Narrow" panose="020B0606020202030204" pitchFamily="34" charset="0"/>
              </a:rPr>
              <a:t>23:1-39; cf. four “woes” in Luke </a:t>
            </a:r>
            <a:r>
              <a:rPr lang="en-US" sz="3000" b="0" dirty="0" smtClean="0">
                <a:latin typeface="Arial Narrow" panose="020B0606020202030204" pitchFamily="34" charset="0"/>
              </a:rPr>
              <a:t>6:24-26;</a:t>
            </a:r>
            <a:br>
              <a:rPr lang="en-US" sz="3000" b="0" dirty="0" smtClean="0">
                <a:latin typeface="Arial Narrow" panose="020B0606020202030204" pitchFamily="34" charset="0"/>
              </a:rPr>
            </a:br>
            <a:r>
              <a:rPr lang="en-US" sz="3000" b="0" dirty="0" smtClean="0">
                <a:latin typeface="Arial Narrow" panose="020B0606020202030204" pitchFamily="34" charset="0"/>
              </a:rPr>
              <a:t>also </a:t>
            </a:r>
            <a:r>
              <a:rPr lang="en-US" sz="3000" b="0" dirty="0">
                <a:latin typeface="Arial Narrow" panose="020B0606020202030204" pitchFamily="34" charset="0"/>
              </a:rPr>
              <a:t>Matt 11:20-24; Luke </a:t>
            </a:r>
            <a:r>
              <a:rPr lang="en-US" sz="3000" b="0" dirty="0" smtClean="0">
                <a:latin typeface="Arial Narrow" panose="020B0606020202030204" pitchFamily="34" charset="0"/>
              </a:rPr>
              <a:t>10:10-16</a:t>
            </a:r>
            <a:endParaRPr lang="en-US" sz="3000" b="0" dirty="0">
              <a:latin typeface="Arial Narrow" panose="020B0606020202030204" pitchFamily="34" charset="0"/>
            </a:endParaRPr>
          </a:p>
          <a:p>
            <a:pPr lvl="0"/>
            <a:r>
              <a:rPr lang="en-US" dirty="0">
                <a:latin typeface="Arial Narrow" panose="020B0606020202030204" pitchFamily="34" charset="0"/>
              </a:rPr>
              <a:t>Cf. James 2:13 – “</a:t>
            </a:r>
            <a:r>
              <a:rPr lang="en-US" i="1" dirty="0">
                <a:latin typeface="Arial Narrow" panose="020B0606020202030204" pitchFamily="34" charset="0"/>
              </a:rPr>
              <a:t>For judgment will be without mercy to anyone who has shown no mercy;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smtClean="0">
                <a:latin typeface="Arial Narrow" panose="020B0606020202030204" pitchFamily="34" charset="0"/>
              </a:rPr>
              <a:t/>
            </a:r>
            <a:br>
              <a:rPr lang="en-US" dirty="0" smtClean="0">
                <a:latin typeface="Arial Narrow" panose="020B0606020202030204" pitchFamily="34" charset="0"/>
              </a:rPr>
            </a:br>
            <a:r>
              <a:rPr lang="en-US" dirty="0" smtClean="0">
                <a:latin typeface="Arial Narrow" panose="020B0606020202030204" pitchFamily="34" charset="0"/>
              </a:rPr>
              <a:t>mercy </a:t>
            </a:r>
            <a:r>
              <a:rPr lang="en-US" dirty="0">
                <a:latin typeface="Arial Narrow" panose="020B0606020202030204" pitchFamily="34" charset="0"/>
              </a:rPr>
              <a:t>triumphs over judgment</a:t>
            </a:r>
            <a:r>
              <a:rPr lang="en-US" dirty="0" smtClean="0">
                <a:latin typeface="Arial Narrow" panose="020B0606020202030204" pitchFamily="34" charset="0"/>
              </a:rPr>
              <a:t>.”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3752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4600" dirty="0" smtClean="0"/>
              <a:t>Key:  FREE </a:t>
            </a:r>
            <a:r>
              <a:rPr lang="en-US" sz="4600" dirty="0"/>
              <a:t>WILL </a:t>
            </a:r>
            <a:r>
              <a:rPr lang="en-US" sz="4600" dirty="0" smtClean="0"/>
              <a:t> &amp;  REPENTANCE</a:t>
            </a:r>
            <a:r>
              <a:rPr lang="en-US" sz="4600" dirty="0"/>
              <a:t>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562600"/>
          </a:xfrm>
        </p:spPr>
        <p:txBody>
          <a:bodyPr>
            <a:normAutofit/>
          </a:bodyPr>
          <a:lstStyle/>
          <a:p>
            <a:pPr marL="0" lvl="0" indent="0">
              <a:spcBef>
                <a:spcPts val="600"/>
              </a:spcBef>
              <a:buNone/>
            </a:pPr>
            <a:r>
              <a:rPr lang="en-US" sz="3600" dirty="0" smtClean="0"/>
              <a:t>Both in OT and NT:</a:t>
            </a:r>
          </a:p>
          <a:p>
            <a:pPr lvl="0">
              <a:spcBef>
                <a:spcPts val="1800"/>
              </a:spcBef>
            </a:pPr>
            <a:r>
              <a:rPr lang="en-US" dirty="0" smtClean="0"/>
              <a:t>God </a:t>
            </a:r>
            <a:r>
              <a:rPr lang="en-US" dirty="0"/>
              <a:t>gives people choices</a:t>
            </a:r>
            <a:r>
              <a:rPr lang="en-US" dirty="0" smtClean="0"/>
              <a:t>: 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Good / Evil;  Life / Death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We have the ability, right, freedom to choose!</a:t>
            </a:r>
            <a:endParaRPr lang="en-US" dirty="0"/>
          </a:p>
          <a:p>
            <a:pPr lvl="0">
              <a:spcBef>
                <a:spcPts val="1800"/>
              </a:spcBef>
            </a:pPr>
            <a:r>
              <a:rPr lang="en-US" dirty="0" smtClean="0"/>
              <a:t>But there are Consequences: 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Live / Perish;  Rewards / Punishments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God WANTS us all to live!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Prophets call people to REPENTANCE:</a:t>
            </a:r>
          </a:p>
          <a:p>
            <a:pPr lvl="1">
              <a:spcBef>
                <a:spcPts val="600"/>
              </a:spcBef>
            </a:pPr>
            <a:r>
              <a:rPr lang="en-US" i="1" dirty="0" smtClean="0"/>
              <a:t>Return to the Lord!  Obey God’s Commands!</a:t>
            </a: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5860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Deuteronomy 30:15-20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715000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n-US" sz="2400" b="0" baseline="30000" dirty="0">
                <a:latin typeface="Arial Narrow" panose="020B0606020202030204" pitchFamily="34" charset="0"/>
              </a:rPr>
              <a:t>15</a:t>
            </a:r>
            <a:r>
              <a:rPr lang="en-US" sz="2400" b="0" dirty="0">
                <a:latin typeface="Arial Narrow" panose="020B0606020202030204" pitchFamily="34" charset="0"/>
              </a:rPr>
              <a:t> </a:t>
            </a:r>
            <a:r>
              <a:rPr lang="en-US" sz="2600" dirty="0">
                <a:latin typeface="Arial Narrow" panose="020B0606020202030204" pitchFamily="34" charset="0"/>
              </a:rPr>
              <a:t>See, I have today set before you life and good, death and evil.</a:t>
            </a:r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n-US" sz="2300" b="0" baseline="30000" dirty="0" smtClean="0">
                <a:latin typeface="Arial Narrow" panose="020B0606020202030204" pitchFamily="34" charset="0"/>
              </a:rPr>
              <a:t>16</a:t>
            </a:r>
            <a:r>
              <a:rPr lang="en-US" sz="2300" b="0" dirty="0" smtClean="0">
                <a:latin typeface="Arial Narrow" panose="020B0606020202030204" pitchFamily="34" charset="0"/>
              </a:rPr>
              <a:t> </a:t>
            </a:r>
            <a:r>
              <a:rPr lang="en-US" dirty="0" smtClean="0">
                <a:latin typeface="Arial Narrow" panose="020B0606020202030204" pitchFamily="34" charset="0"/>
              </a:rPr>
              <a:t>IF </a:t>
            </a:r>
            <a:r>
              <a:rPr lang="en-US" sz="2300" dirty="0">
                <a:latin typeface="Arial Narrow" panose="020B0606020202030204" pitchFamily="34" charset="0"/>
              </a:rPr>
              <a:t>you obey </a:t>
            </a:r>
            <a:r>
              <a:rPr lang="en-US" sz="2300" b="0" dirty="0">
                <a:latin typeface="Arial Narrow" panose="020B0606020202030204" pitchFamily="34" charset="0"/>
              </a:rPr>
              <a:t>the commandments of the LORD, your God, which I am giving you today, </a:t>
            </a:r>
            <a:r>
              <a:rPr lang="en-US" sz="2300" dirty="0">
                <a:latin typeface="Arial Narrow" panose="020B0606020202030204" pitchFamily="34" charset="0"/>
              </a:rPr>
              <a:t>loving</a:t>
            </a:r>
            <a:r>
              <a:rPr lang="en-US" sz="2300" b="0" dirty="0">
                <a:latin typeface="Arial Narrow" panose="020B0606020202030204" pitchFamily="34" charset="0"/>
              </a:rPr>
              <a:t> the LORD, your God, and </a:t>
            </a:r>
            <a:r>
              <a:rPr lang="en-US" sz="2300" dirty="0">
                <a:latin typeface="Arial Narrow" panose="020B0606020202030204" pitchFamily="34" charset="0"/>
              </a:rPr>
              <a:t>walking</a:t>
            </a:r>
            <a:r>
              <a:rPr lang="en-US" sz="2300" b="0" dirty="0">
                <a:latin typeface="Arial Narrow" panose="020B0606020202030204" pitchFamily="34" charset="0"/>
              </a:rPr>
              <a:t> in his ways, and </a:t>
            </a:r>
            <a:r>
              <a:rPr lang="en-US" sz="2300" dirty="0">
                <a:latin typeface="Arial Narrow" panose="020B0606020202030204" pitchFamily="34" charset="0"/>
              </a:rPr>
              <a:t>keeping</a:t>
            </a:r>
            <a:r>
              <a:rPr lang="en-US" sz="2300" b="0" dirty="0">
                <a:latin typeface="Arial Narrow" panose="020B0606020202030204" pitchFamily="34" charset="0"/>
              </a:rPr>
              <a:t> his commandments, statutes and ordinances, </a:t>
            </a:r>
            <a:r>
              <a:rPr lang="en-US" sz="2300" dirty="0">
                <a:latin typeface="Arial Narrow" panose="020B0606020202030204" pitchFamily="34" charset="0"/>
              </a:rPr>
              <a:t>you will live </a:t>
            </a:r>
            <a:r>
              <a:rPr lang="en-US" sz="2300" b="0" dirty="0">
                <a:latin typeface="Arial Narrow" panose="020B0606020202030204" pitchFamily="34" charset="0"/>
              </a:rPr>
              <a:t>and grow numerous, and the LORD, your God, will bless you in the land you are entering to possess.</a:t>
            </a:r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n-US" sz="2300" b="0" baseline="30000" dirty="0" smtClean="0">
                <a:latin typeface="Arial Narrow" panose="020B0606020202030204" pitchFamily="34" charset="0"/>
              </a:rPr>
              <a:t>17</a:t>
            </a:r>
            <a:r>
              <a:rPr lang="en-US" sz="2300" b="0" dirty="0" smtClean="0">
                <a:latin typeface="Arial Narrow" panose="020B0606020202030204" pitchFamily="34" charset="0"/>
              </a:rPr>
              <a:t> </a:t>
            </a:r>
            <a:r>
              <a:rPr lang="en-US" dirty="0" smtClean="0">
                <a:latin typeface="Arial Narrow" panose="020B0606020202030204" pitchFamily="34" charset="0"/>
              </a:rPr>
              <a:t>IF</a:t>
            </a:r>
            <a:r>
              <a:rPr lang="en-US" sz="2300" dirty="0" smtClean="0">
                <a:latin typeface="Arial Narrow" panose="020B0606020202030204" pitchFamily="34" charset="0"/>
              </a:rPr>
              <a:t>, </a:t>
            </a:r>
            <a:r>
              <a:rPr lang="en-US" sz="2300" dirty="0">
                <a:latin typeface="Arial Narrow" panose="020B0606020202030204" pitchFamily="34" charset="0"/>
              </a:rPr>
              <a:t>however, </a:t>
            </a:r>
            <a:r>
              <a:rPr lang="en-US" sz="2300" b="0" dirty="0">
                <a:latin typeface="Arial Narrow" panose="020B0606020202030204" pitchFamily="34" charset="0"/>
              </a:rPr>
              <a:t>your heart turns away and </a:t>
            </a:r>
            <a:r>
              <a:rPr lang="en-US" sz="2300" dirty="0">
                <a:latin typeface="Arial Narrow" panose="020B0606020202030204" pitchFamily="34" charset="0"/>
              </a:rPr>
              <a:t>you do not obey</a:t>
            </a:r>
            <a:r>
              <a:rPr lang="en-US" sz="2300" b="0" dirty="0">
                <a:latin typeface="Arial Narrow" panose="020B0606020202030204" pitchFamily="34" charset="0"/>
              </a:rPr>
              <a:t>, but are led astray and bow down to other gods and serve them</a:t>
            </a:r>
            <a:r>
              <a:rPr lang="en-US" sz="2300" b="0" dirty="0" smtClean="0">
                <a:latin typeface="Arial Narrow" panose="020B0606020202030204" pitchFamily="34" charset="0"/>
              </a:rPr>
              <a:t>,  </a:t>
            </a:r>
            <a:r>
              <a:rPr lang="en-US" sz="2300" b="0" baseline="30000" dirty="0">
                <a:latin typeface="Arial Narrow" panose="020B0606020202030204" pitchFamily="34" charset="0"/>
              </a:rPr>
              <a:t>18</a:t>
            </a:r>
            <a:r>
              <a:rPr lang="en-US" sz="2300" b="0" dirty="0">
                <a:latin typeface="Arial Narrow" panose="020B0606020202030204" pitchFamily="34" charset="0"/>
              </a:rPr>
              <a:t> I tell you today that </a:t>
            </a:r>
            <a:r>
              <a:rPr lang="en-US" sz="2300" dirty="0">
                <a:latin typeface="Arial Narrow" panose="020B0606020202030204" pitchFamily="34" charset="0"/>
              </a:rPr>
              <a:t>you will certainly perish</a:t>
            </a:r>
            <a:r>
              <a:rPr lang="en-US" sz="2300" b="0" dirty="0">
                <a:latin typeface="Arial Narrow" panose="020B0606020202030204" pitchFamily="34" charset="0"/>
              </a:rPr>
              <a:t>; you will not have a long life on the land which you are crossing the Jordan to enter and possess.</a:t>
            </a:r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n-US" sz="2500" baseline="30000" dirty="0" smtClean="0">
                <a:latin typeface="Arial Narrow" panose="020B0606020202030204" pitchFamily="34" charset="0"/>
              </a:rPr>
              <a:t>19</a:t>
            </a:r>
            <a:r>
              <a:rPr lang="en-US" sz="2500" dirty="0" smtClean="0">
                <a:latin typeface="Arial Narrow" panose="020B0606020202030204" pitchFamily="34" charset="0"/>
              </a:rPr>
              <a:t> </a:t>
            </a:r>
            <a:r>
              <a:rPr lang="en-US" sz="2500" dirty="0">
                <a:latin typeface="Arial Narrow" panose="020B0606020202030204" pitchFamily="34" charset="0"/>
              </a:rPr>
              <a:t>I call heaven and earth today to witness against you:  </a:t>
            </a:r>
            <a:r>
              <a:rPr lang="en-US" sz="2500" dirty="0" smtClean="0">
                <a:latin typeface="Arial Narrow" panose="020B0606020202030204" pitchFamily="34" charset="0"/>
              </a:rPr>
              <a:t>I </a:t>
            </a:r>
            <a:r>
              <a:rPr lang="en-US" sz="2500" dirty="0">
                <a:latin typeface="Arial Narrow" panose="020B0606020202030204" pitchFamily="34" charset="0"/>
              </a:rPr>
              <a:t>have set before you life and death, the blessing and the curse. Choose life, then, that you and your descendants may live</a:t>
            </a:r>
            <a:r>
              <a:rPr lang="en-US" sz="2500" dirty="0" smtClean="0">
                <a:latin typeface="Arial Narrow" panose="020B0606020202030204" pitchFamily="34" charset="0"/>
              </a:rPr>
              <a:t>,  </a:t>
            </a:r>
            <a:r>
              <a:rPr lang="en-US" sz="2500" b="0" baseline="30000" dirty="0">
                <a:latin typeface="Arial Narrow" panose="020B0606020202030204" pitchFamily="34" charset="0"/>
              </a:rPr>
              <a:t>20</a:t>
            </a:r>
            <a:r>
              <a:rPr lang="en-US" sz="2500" b="0" dirty="0">
                <a:latin typeface="Arial Narrow" panose="020B0606020202030204" pitchFamily="34" charset="0"/>
              </a:rPr>
              <a:t> by </a:t>
            </a:r>
            <a:r>
              <a:rPr lang="en-US" sz="2500" dirty="0">
                <a:latin typeface="Arial Narrow" panose="020B0606020202030204" pitchFamily="34" charset="0"/>
              </a:rPr>
              <a:t>loving</a:t>
            </a:r>
            <a:r>
              <a:rPr lang="en-US" sz="2500" b="0" dirty="0">
                <a:latin typeface="Arial Narrow" panose="020B0606020202030204" pitchFamily="34" charset="0"/>
              </a:rPr>
              <a:t> the LORD, your God, </a:t>
            </a:r>
            <a:r>
              <a:rPr lang="en-US" sz="2500" dirty="0">
                <a:latin typeface="Arial Narrow" panose="020B0606020202030204" pitchFamily="34" charset="0"/>
              </a:rPr>
              <a:t>obeying</a:t>
            </a:r>
            <a:r>
              <a:rPr lang="en-US" sz="2500" b="0" dirty="0">
                <a:latin typeface="Arial Narrow" panose="020B0606020202030204" pitchFamily="34" charset="0"/>
              </a:rPr>
              <a:t> his voice, and </a:t>
            </a:r>
            <a:r>
              <a:rPr lang="en-US" sz="2500" dirty="0">
                <a:latin typeface="Arial Narrow" panose="020B0606020202030204" pitchFamily="34" charset="0"/>
              </a:rPr>
              <a:t>holding fast </a:t>
            </a:r>
            <a:r>
              <a:rPr lang="en-US" sz="2500" b="0" dirty="0">
                <a:latin typeface="Arial Narrow" panose="020B0606020202030204" pitchFamily="34" charset="0"/>
              </a:rPr>
              <a:t>to him. </a:t>
            </a:r>
            <a:r>
              <a:rPr lang="en-US" sz="2500" b="0" dirty="0" smtClean="0">
                <a:latin typeface="Arial Narrow" panose="020B0606020202030204" pitchFamily="34" charset="0"/>
              </a:rPr>
              <a:t> </a:t>
            </a:r>
            <a:r>
              <a:rPr lang="en-US" sz="2300" b="0" dirty="0" smtClean="0">
                <a:latin typeface="Arial Narrow" panose="020B0606020202030204" pitchFamily="34" charset="0"/>
              </a:rPr>
              <a:t>For </a:t>
            </a:r>
            <a:r>
              <a:rPr lang="en-US" sz="2300" b="0" dirty="0">
                <a:latin typeface="Arial Narrow" panose="020B0606020202030204" pitchFamily="34" charset="0"/>
              </a:rPr>
              <a:t>that will mean life for you, a long life for you to live on the land which the LORD swore to your ancestors, to Abraham, Isaac, and Jacob, to give to them</a:t>
            </a:r>
            <a:r>
              <a:rPr lang="en-US" sz="2300" b="0" dirty="0" smtClean="0">
                <a:latin typeface="Arial Narrow" panose="020B0606020202030204" pitchFamily="34" charset="0"/>
              </a:rPr>
              <a:t>.</a:t>
            </a:r>
            <a:endParaRPr lang="en-US" sz="2300" b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67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/>
          <a:lstStyle/>
          <a:p>
            <a:r>
              <a:rPr lang="en-US" dirty="0" smtClean="0"/>
              <a:t>Ezekiel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en-US" sz="3600" dirty="0" smtClean="0"/>
              <a:t>Everyone is liable for their OWN sins!</a:t>
            </a:r>
          </a:p>
          <a:p>
            <a:pPr marL="571500" lvl="1" indent="-342900">
              <a:lnSpc>
                <a:spcPct val="95000"/>
              </a:lnSpc>
              <a:spcBef>
                <a:spcPts val="600"/>
              </a:spcBef>
            </a:pPr>
            <a:r>
              <a:rPr lang="en-US" sz="3000" dirty="0" smtClean="0"/>
              <a:t>Parents are NOT punished for their children’s sins</a:t>
            </a:r>
          </a:p>
          <a:p>
            <a:pPr marL="571500" lvl="1" indent="-342900">
              <a:lnSpc>
                <a:spcPct val="95000"/>
              </a:lnSpc>
              <a:spcBef>
                <a:spcPts val="600"/>
              </a:spcBef>
            </a:pPr>
            <a:r>
              <a:rPr lang="en-US" sz="3000" dirty="0" smtClean="0"/>
              <a:t>Children are NOT punished for their parent’s sins</a:t>
            </a:r>
          </a:p>
          <a:p>
            <a:pPr>
              <a:lnSpc>
                <a:spcPct val="95000"/>
              </a:lnSpc>
              <a:spcBef>
                <a:spcPts val="1800"/>
              </a:spcBef>
            </a:pPr>
            <a:r>
              <a:rPr lang="en-US" sz="3600" dirty="0" smtClean="0"/>
              <a:t>Anyone can change!</a:t>
            </a:r>
          </a:p>
          <a:p>
            <a:pPr marL="571500" lvl="1" indent="-342900">
              <a:lnSpc>
                <a:spcPct val="95000"/>
              </a:lnSpc>
              <a:spcBef>
                <a:spcPts val="600"/>
              </a:spcBef>
            </a:pPr>
            <a:r>
              <a:rPr lang="en-US" sz="3000" dirty="0" smtClean="0"/>
              <a:t>If </a:t>
            </a:r>
            <a:r>
              <a:rPr lang="en-US" sz="3000" b="1" dirty="0" smtClean="0"/>
              <a:t>good</a:t>
            </a:r>
            <a:r>
              <a:rPr lang="en-US" sz="3000" dirty="0" smtClean="0"/>
              <a:t> people </a:t>
            </a:r>
            <a:br>
              <a:rPr lang="en-US" sz="3000" dirty="0" smtClean="0"/>
            </a:br>
            <a:r>
              <a:rPr lang="en-US" sz="3000" dirty="0" smtClean="0"/>
              <a:t>turn to </a:t>
            </a:r>
            <a:r>
              <a:rPr lang="en-US" sz="3000" b="1" dirty="0" smtClean="0"/>
              <a:t>evil</a:t>
            </a:r>
            <a:r>
              <a:rPr lang="en-US" sz="3000" dirty="0" smtClean="0"/>
              <a:t>, </a:t>
            </a:r>
            <a:br>
              <a:rPr lang="en-US" sz="3000" dirty="0" smtClean="0"/>
            </a:br>
            <a:r>
              <a:rPr lang="en-US" sz="3000" dirty="0" smtClean="0"/>
              <a:t>they are punished!</a:t>
            </a:r>
          </a:p>
          <a:p>
            <a:pPr marL="571500" lvl="1" indent="-342900">
              <a:lnSpc>
                <a:spcPct val="95000"/>
              </a:lnSpc>
              <a:spcBef>
                <a:spcPts val="600"/>
              </a:spcBef>
            </a:pPr>
            <a:r>
              <a:rPr lang="en-US" sz="3000" dirty="0" smtClean="0"/>
              <a:t>If </a:t>
            </a:r>
            <a:r>
              <a:rPr lang="en-US" sz="3000" b="1" dirty="0" smtClean="0"/>
              <a:t>evil</a:t>
            </a:r>
            <a:r>
              <a:rPr lang="en-US" sz="3000" dirty="0" smtClean="0"/>
              <a:t> people </a:t>
            </a:r>
            <a:br>
              <a:rPr lang="en-US" sz="3000" dirty="0" smtClean="0"/>
            </a:br>
            <a:r>
              <a:rPr lang="en-US" sz="3000" dirty="0" smtClean="0"/>
              <a:t>turn to </a:t>
            </a:r>
            <a:r>
              <a:rPr lang="en-US" sz="3000" b="1" dirty="0" smtClean="0"/>
              <a:t>good</a:t>
            </a:r>
            <a:r>
              <a:rPr lang="en-US" sz="3000" dirty="0" smtClean="0"/>
              <a:t>, </a:t>
            </a:r>
            <a:br>
              <a:rPr lang="en-US" sz="3000" dirty="0" smtClean="0"/>
            </a:br>
            <a:r>
              <a:rPr lang="en-US" sz="3000" dirty="0" smtClean="0"/>
              <a:t>they are forgiven!</a:t>
            </a:r>
          </a:p>
          <a:p>
            <a:pPr marL="228600" lvl="1" indent="0" algn="r">
              <a:lnSpc>
                <a:spcPct val="95000"/>
              </a:lnSpc>
              <a:spcBef>
                <a:spcPts val="600"/>
              </a:spcBef>
              <a:buNone/>
            </a:pPr>
            <a:r>
              <a:rPr lang="en-US" sz="2400" dirty="0"/>
              <a:t>(</a:t>
            </a:r>
            <a:r>
              <a:rPr lang="en-US" sz="2400" dirty="0" err="1"/>
              <a:t>Ezek</a:t>
            </a:r>
            <a:r>
              <a:rPr lang="en-US" sz="2400" dirty="0"/>
              <a:t> 18:21-28 used on Friday, First Week of Lent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pic>
        <p:nvPicPr>
          <p:cNvPr id="3074" name="Picture 2" descr="http://restlesspilgrim.net/blog/wp-content/uploads/2011/09/two-path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3558615"/>
            <a:ext cx="3924299" cy="261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10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4600" dirty="0" smtClean="0"/>
              <a:t>NT</a:t>
            </a:r>
            <a:r>
              <a:rPr lang="en-US" sz="4600" dirty="0"/>
              <a:t>:  </a:t>
            </a:r>
            <a:r>
              <a:rPr lang="en-US" sz="4600" dirty="0" smtClean="0"/>
              <a:t>FREE WILL  &amp;  REPENTANCE!</a:t>
            </a:r>
            <a:endParaRPr lang="en-US" sz="4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5562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Both </a:t>
            </a:r>
            <a:r>
              <a:rPr lang="en-US" dirty="0"/>
              <a:t>John Baptist &amp; Jesus preach </a:t>
            </a:r>
            <a:r>
              <a:rPr lang="en-US" dirty="0" smtClean="0"/>
              <a:t>repentance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b="0" dirty="0" smtClean="0"/>
              <a:t>(Mark </a:t>
            </a:r>
            <a:r>
              <a:rPr lang="en-US" sz="3000" b="0" dirty="0"/>
              <a:t>1:4, 15;  Matt 3:1-12; 4:17; </a:t>
            </a:r>
            <a:r>
              <a:rPr lang="en-US" sz="3000" b="0" dirty="0" smtClean="0"/>
              <a:t> Luke 3:1-18)</a:t>
            </a:r>
            <a:endParaRPr lang="en-US" sz="3000" b="0" dirty="0"/>
          </a:p>
          <a:p>
            <a:pPr lvl="0"/>
            <a:r>
              <a:rPr lang="en-US" dirty="0" smtClean="0"/>
              <a:t>Jesus Warns:  IF we do NOT repent…!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b="0" dirty="0" smtClean="0"/>
              <a:t>“</a:t>
            </a:r>
            <a:r>
              <a:rPr lang="en-US" sz="3000" dirty="0" smtClean="0"/>
              <a:t>If</a:t>
            </a:r>
            <a:r>
              <a:rPr lang="en-US" sz="3000" b="0" dirty="0" smtClean="0"/>
              <a:t> </a:t>
            </a:r>
            <a:r>
              <a:rPr lang="en-US" sz="3000" b="0" dirty="0"/>
              <a:t>you do not repent, you will all perish as they did!" </a:t>
            </a:r>
            <a:r>
              <a:rPr lang="en-US" sz="3000" b="0" dirty="0" smtClean="0"/>
              <a:t>(two brief stories in </a:t>
            </a:r>
            <a:r>
              <a:rPr lang="en-US" sz="3000" dirty="0" smtClean="0"/>
              <a:t>Luke 13:1-5</a:t>
            </a:r>
            <a:r>
              <a:rPr lang="en-US" sz="3000" b="0" dirty="0" smtClean="0"/>
              <a:t>)</a:t>
            </a:r>
            <a:r>
              <a:rPr lang="en-US" sz="2000" b="0" dirty="0" smtClean="0"/>
              <a:t> – </a:t>
            </a:r>
            <a:r>
              <a:rPr lang="en-US" sz="2200" b="0" dirty="0" smtClean="0"/>
              <a:t>not on handout; Lent 3C</a:t>
            </a:r>
            <a:endParaRPr lang="en-US" sz="2200" dirty="0" smtClean="0"/>
          </a:p>
          <a:p>
            <a:pPr lvl="0"/>
            <a:r>
              <a:rPr lang="en-US" dirty="0" smtClean="0"/>
              <a:t>Need </a:t>
            </a:r>
            <a:r>
              <a:rPr lang="en-US" dirty="0"/>
              <a:t>to admonish </a:t>
            </a:r>
            <a:r>
              <a:rPr lang="en-US" dirty="0" smtClean="0"/>
              <a:t>sinners: 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b="0" dirty="0" smtClean="0"/>
              <a:t>“</a:t>
            </a:r>
            <a:r>
              <a:rPr lang="en-US" sz="3000" dirty="0"/>
              <a:t>If</a:t>
            </a:r>
            <a:r>
              <a:rPr lang="en-US" sz="3000" b="0" dirty="0"/>
              <a:t> your brother sins, rebuke him; </a:t>
            </a:r>
            <a:r>
              <a:rPr lang="en-US" sz="3000" b="0" dirty="0" smtClean="0"/>
              <a:t/>
            </a:r>
            <a:br>
              <a:rPr lang="en-US" sz="3000" b="0" dirty="0" smtClean="0"/>
            </a:br>
            <a:r>
              <a:rPr lang="en-US" sz="3000" b="0" dirty="0" smtClean="0"/>
              <a:t>and </a:t>
            </a:r>
            <a:r>
              <a:rPr lang="en-US" sz="3000" dirty="0"/>
              <a:t>if</a:t>
            </a:r>
            <a:r>
              <a:rPr lang="en-US" sz="3000" b="0" dirty="0"/>
              <a:t> he repents, forgive him.” (Luke 17:3-4)</a:t>
            </a:r>
          </a:p>
          <a:p>
            <a:pPr lvl="0"/>
            <a:r>
              <a:rPr lang="en-US" dirty="0"/>
              <a:t>Apostles preach repentance for </a:t>
            </a:r>
            <a:r>
              <a:rPr lang="en-US" dirty="0" smtClean="0"/>
              <a:t>forgiveness: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sz="3000" b="0" dirty="0" smtClean="0"/>
              <a:t>(Luke </a:t>
            </a:r>
            <a:r>
              <a:rPr lang="en-US" sz="3000" b="0" dirty="0"/>
              <a:t>24:47; Acts 2:38; 3:19; 5:31; 8:22; 11:18; 13:24; 17:30; 19:4; 20:21; </a:t>
            </a:r>
            <a:r>
              <a:rPr lang="en-US" sz="3000" b="0" dirty="0" smtClean="0"/>
              <a:t>26:20)</a:t>
            </a:r>
            <a:endParaRPr lang="en-US" sz="3000" b="0" dirty="0"/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9244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/>
          <a:lstStyle/>
          <a:p>
            <a:r>
              <a:rPr lang="en-US" dirty="0" smtClean="0"/>
              <a:t>Forgiveness/Salvation FOR ALL?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486400"/>
          </a:xfrm>
        </p:spPr>
        <p:txBody>
          <a:bodyPr/>
          <a:lstStyle/>
          <a:p>
            <a:pPr marL="0" indent="0">
              <a:spcBef>
                <a:spcPts val="2400"/>
              </a:spcBef>
              <a:buNone/>
            </a:pPr>
            <a:r>
              <a:rPr lang="en-US" sz="3600" dirty="0" smtClean="0">
                <a:latin typeface="+mj-lt"/>
              </a:rPr>
              <a:t>Need to Distinguish: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OFFER of Forgiveness / INVITATION to Salvation</a:t>
            </a:r>
            <a:br>
              <a:rPr lang="en-US" dirty="0" smtClean="0"/>
            </a:br>
            <a:r>
              <a:rPr lang="en-US" dirty="0" smtClean="0"/>
              <a:t>is </a:t>
            </a:r>
            <a:r>
              <a:rPr lang="en-US" u="sng" dirty="0" smtClean="0"/>
              <a:t>available</a:t>
            </a:r>
            <a:r>
              <a:rPr lang="en-US" dirty="0" smtClean="0"/>
              <a:t> to ALL PEOPLE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BUT!  God does not take away </a:t>
            </a:r>
            <a:r>
              <a:rPr lang="en-US" u="sng" dirty="0" smtClean="0"/>
              <a:t>Human Free Will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we still need to RESPOND, to ACCEPT the gift!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God will not drag us kicking and screaming, against our will, into Heaven!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We must CHOOSE to accept the invitation!</a:t>
            </a:r>
          </a:p>
        </p:txBody>
      </p:sp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2369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152"/>
            <a:ext cx="9144000" cy="841248"/>
          </a:xfrm>
        </p:spPr>
        <p:txBody>
          <a:bodyPr/>
          <a:lstStyle/>
          <a:p>
            <a:r>
              <a:rPr lang="en-US" dirty="0">
                <a:effectLst>
                  <a:reflection blurRad="12700" stA="26000" endPos="32000" dir="5400000" sy="-90000" algn="bl" rotWithShape="0"/>
                </a:effectLst>
              </a:rPr>
              <a:t>Refusal  to </a:t>
            </a:r>
            <a:r>
              <a:rPr lang="en-US" dirty="0" smtClean="0">
                <a:effectLst>
                  <a:reflection blurRad="12700" stA="26000" endPos="32000" dir="5400000" sy="-90000" algn="bl" rotWithShape="0"/>
                </a:effectLst>
              </a:rPr>
              <a:t>Accept…?</a:t>
            </a:r>
            <a:endParaRPr lang="en-US" dirty="0">
              <a:effectLst>
                <a:reflection blurRad="12700" stA="26000" endPos="32000" dir="5400000" sy="-90000" algn="bl" rotWithShape="0"/>
              </a:effectLst>
            </a:endParaRPr>
          </a:p>
        </p:txBody>
      </p:sp>
      <p:pic>
        <p:nvPicPr>
          <p:cNvPr id="3074" name="Picture 2" descr="http://extras.mnginteractive.com/live/media/site36/2010/1115/20101115__98687679JE029_KANSASCITY%7Ep1_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1143000"/>
            <a:ext cx="285750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d2326p192ctklb.cloudfront.net/wp-content/uploads/2015/04/mugabe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1143000"/>
            <a:ext cx="2935457" cy="293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iranian.com/Anyway/2006/May/Images/ah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6864" y="3733800"/>
            <a:ext cx="3417502" cy="287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cdn2.hubspot.net/hub/169265/file-2392818267-jpg/handshake_or_fistbump-730780-edited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4372967"/>
            <a:ext cx="3732212" cy="233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9384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dirty="0">
                <a:effectLst>
                  <a:reflection blurRad="12700" stA="26000" endPos="32000" dir="5400000" sy="-90000" algn="bl" rotWithShape="0"/>
                </a:effectLst>
              </a:rPr>
              <a:t>Forgiveness</a:t>
            </a:r>
            <a:r>
              <a:rPr lang="en-US" dirty="0" smtClean="0">
                <a:effectLst>
                  <a:reflection blurRad="12700" stA="26000" endPos="32000" dir="5400000" sy="-90000" algn="bl" rotWithShape="0"/>
                </a:effectLst>
              </a:rPr>
              <a:t>  </a:t>
            </a:r>
            <a:r>
              <a:rPr lang="en-US" dirty="0" smtClean="0">
                <a:effectLst>
                  <a:reflection blurRad="12700" stA="26000" endPos="32000" dir="5400000" sy="-90000" algn="bl" rotWithShape="0"/>
                </a:effectLst>
                <a:sym typeface="Wingdings" panose="05000000000000000000" pitchFamily="2" charset="2"/>
              </a:rPr>
              <a:t>  Reconciliation</a:t>
            </a:r>
            <a:endParaRPr lang="en-US" dirty="0">
              <a:effectLst>
                <a:reflection blurRad="12700" stA="26000" endPos="32000" dir="5400000" sy="-90000" algn="bl" rotWithShape="0"/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531" b="5096"/>
          <a:stretch/>
        </p:blipFill>
        <p:spPr bwMode="auto">
          <a:xfrm>
            <a:off x="152400" y="1828800"/>
            <a:ext cx="8839200" cy="479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6243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Is God’s Mercy “Boundless”?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4000" dirty="0" smtClean="0">
                <a:latin typeface="+mj-lt"/>
              </a:rPr>
              <a:t>From GOD’s  Perspective:</a:t>
            </a:r>
          </a:p>
          <a:p>
            <a:pPr lvl="1">
              <a:spcBef>
                <a:spcPts val="600"/>
              </a:spcBef>
            </a:pPr>
            <a:r>
              <a:rPr lang="en-US" sz="5400" b="1" dirty="0" smtClean="0"/>
              <a:t>YES!   </a:t>
            </a:r>
            <a:r>
              <a:rPr lang="en-US" sz="3600" dirty="0" smtClean="0"/>
              <a:t>Unlimited </a:t>
            </a:r>
            <a:r>
              <a:rPr lang="en-US" sz="3600" b="1" dirty="0" smtClean="0"/>
              <a:t>OFFER </a:t>
            </a:r>
            <a:r>
              <a:rPr lang="en-US" sz="3600" dirty="0" smtClean="0"/>
              <a:t>of Salvation, Mercy, Forgiveness, Love for </a:t>
            </a:r>
            <a:r>
              <a:rPr lang="en-US" sz="3600" b="1" dirty="0" smtClean="0"/>
              <a:t>ALL </a:t>
            </a:r>
            <a:r>
              <a:rPr lang="en-US" sz="3600" dirty="0" smtClean="0"/>
              <a:t>People</a:t>
            </a:r>
          </a:p>
          <a:p>
            <a:pPr lvl="3">
              <a:spcBef>
                <a:spcPts val="600"/>
              </a:spcBef>
            </a:pPr>
            <a:endParaRPr lang="en-US" sz="2800" dirty="0"/>
          </a:p>
          <a:p>
            <a:pPr>
              <a:spcBef>
                <a:spcPts val="600"/>
              </a:spcBef>
            </a:pPr>
            <a:r>
              <a:rPr lang="en-US" sz="4000" dirty="0" smtClean="0">
                <a:latin typeface="+mj-lt"/>
              </a:rPr>
              <a:t>But from OUR Perspective:</a:t>
            </a:r>
          </a:p>
          <a:p>
            <a:pPr lvl="1">
              <a:spcBef>
                <a:spcPts val="600"/>
              </a:spcBef>
            </a:pPr>
            <a:r>
              <a:rPr lang="en-US" sz="3600" dirty="0" smtClean="0"/>
              <a:t>We need to </a:t>
            </a:r>
            <a:r>
              <a:rPr lang="en-US" sz="3600" b="1" dirty="0" smtClean="0"/>
              <a:t>Respond: </a:t>
            </a:r>
            <a:r>
              <a:rPr lang="en-US" sz="3600" dirty="0" smtClean="0"/>
              <a:t>Accept, Live, Share</a:t>
            </a:r>
          </a:p>
          <a:p>
            <a:pPr lvl="1">
              <a:spcBef>
                <a:spcPts val="600"/>
              </a:spcBef>
            </a:pPr>
            <a:r>
              <a:rPr lang="en-US" sz="4000" b="1" dirty="0" smtClean="0"/>
              <a:t>“You can lead a horse to water, </a:t>
            </a:r>
            <a:br>
              <a:rPr lang="en-US" sz="4000" b="1" dirty="0" smtClean="0"/>
            </a:br>
            <a:r>
              <a:rPr lang="en-US" sz="4000" b="1" dirty="0" smtClean="0"/>
              <a:t>but you can’t force him to drink!”</a:t>
            </a:r>
          </a:p>
        </p:txBody>
      </p:sp>
    </p:spTree>
    <p:extLst>
      <p:ext uri="{BB962C8B-B14F-4D97-AF65-F5344CB8AC3E}">
        <p14:creationId xmlns:p14="http://schemas.microsoft.com/office/powerpoint/2010/main" val="284289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Nothing Can Separate Us from God?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638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Paul:  Romans 8:38-39</a:t>
            </a:r>
            <a:r>
              <a:rPr lang="en-US" b="0" dirty="0" smtClean="0"/>
              <a:t> – “For </a:t>
            </a:r>
            <a:r>
              <a:rPr lang="en-US" b="0" dirty="0"/>
              <a:t>I am convinced that neither death, nor life, nor angels, nor principalities, nor present things, nor future things, nor powers</a:t>
            </a:r>
            <a:r>
              <a:rPr lang="en-US" b="0" dirty="0" smtClean="0"/>
              <a:t>, / nor </a:t>
            </a:r>
            <a:r>
              <a:rPr lang="en-US" b="0" dirty="0"/>
              <a:t>height, nor depth, nor any other creature will be able to separate us from the love of God in Christ Jesus our Lord</a:t>
            </a:r>
            <a:r>
              <a:rPr lang="en-US" b="0" dirty="0" smtClean="0"/>
              <a:t>.”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What’s missing from this list?</a:t>
            </a:r>
          </a:p>
          <a:p>
            <a:pPr lvl="1">
              <a:spcBef>
                <a:spcPts val="600"/>
              </a:spcBef>
            </a:pPr>
            <a:r>
              <a:rPr lang="en-US" sz="3000" b="1" dirty="0" smtClean="0"/>
              <a:t>US!</a:t>
            </a:r>
            <a:r>
              <a:rPr lang="en-US" sz="3000" b="0" dirty="0" smtClean="0"/>
              <a:t>  Only </a:t>
            </a:r>
            <a:r>
              <a:rPr lang="en-US" sz="3000" b="1" dirty="0" smtClean="0"/>
              <a:t>WE </a:t>
            </a:r>
            <a:r>
              <a:rPr lang="en-US" sz="3000" b="0" dirty="0" smtClean="0"/>
              <a:t>can separate OURSELVES from God!</a:t>
            </a:r>
          </a:p>
          <a:p>
            <a:pPr lvl="1">
              <a:spcBef>
                <a:spcPts val="600"/>
              </a:spcBef>
            </a:pPr>
            <a:r>
              <a:rPr lang="en-US" sz="3000" b="1" dirty="0" smtClean="0"/>
              <a:t>Free Will !</a:t>
            </a:r>
            <a:r>
              <a:rPr lang="en-US" sz="3000" dirty="0" smtClean="0"/>
              <a:t>    </a:t>
            </a:r>
            <a:r>
              <a:rPr lang="en-US" sz="3000" b="1" dirty="0" smtClean="0"/>
              <a:t>We </a:t>
            </a:r>
            <a:r>
              <a:rPr lang="en-US" sz="3000" dirty="0" smtClean="0"/>
              <a:t>can </a:t>
            </a:r>
            <a:r>
              <a:rPr lang="en-US" sz="3000" b="1" dirty="0" smtClean="0"/>
              <a:t>choose </a:t>
            </a:r>
            <a:r>
              <a:rPr lang="en-US" sz="3000" dirty="0" smtClean="0"/>
              <a:t>for or against God!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68860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How  Can  I  Learn  More?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b="1" dirty="0" smtClean="0"/>
              <a:t>http://catholic-resources.org</a:t>
            </a:r>
          </a:p>
          <a:p>
            <a:r>
              <a:rPr lang="en-US" altLang="en-US" sz="3600" dirty="0" smtClean="0"/>
              <a:t>Fr. Felix </a:t>
            </a:r>
            <a:r>
              <a:rPr lang="en-US" altLang="en-US" sz="3600" dirty="0" err="1" smtClean="0"/>
              <a:t>Just's</a:t>
            </a:r>
            <a:r>
              <a:rPr lang="en-US" altLang="en-US" sz="3600" dirty="0" smtClean="0"/>
              <a:t>  Biblical/Theological  Website</a:t>
            </a:r>
            <a:br>
              <a:rPr lang="en-US" altLang="en-US" sz="3600" dirty="0" smtClean="0"/>
            </a:br>
            <a:r>
              <a:rPr lang="en-US" altLang="en-US" dirty="0" smtClean="0"/>
              <a:t>(if you forget the URL, just Google my name!)</a:t>
            </a:r>
          </a:p>
          <a:p>
            <a:endParaRPr lang="en-US" altLang="en-US" dirty="0" smtClean="0"/>
          </a:p>
          <a:p>
            <a:r>
              <a:rPr lang="en-US" altLang="en-US" sz="3600" b="1" dirty="0" smtClean="0"/>
              <a:t>Catholic Bible Institute(s)</a:t>
            </a:r>
          </a:p>
          <a:p>
            <a:pPr lvl="1"/>
            <a:r>
              <a:rPr lang="en-US" altLang="en-US" sz="3200" dirty="0" smtClean="0"/>
              <a:t>Archdiocese of Los Angeles</a:t>
            </a:r>
          </a:p>
          <a:p>
            <a:pPr lvl="1"/>
            <a:r>
              <a:rPr lang="en-US" altLang="en-US" sz="3200" dirty="0"/>
              <a:t>Diocese of Orange</a:t>
            </a:r>
          </a:p>
          <a:p>
            <a:pPr lvl="1"/>
            <a:r>
              <a:rPr lang="en-US" altLang="en-US" sz="3200" dirty="0" smtClean="0"/>
              <a:t>Diocese of San Bernardino</a:t>
            </a:r>
          </a:p>
          <a:p>
            <a:pPr lvl="1"/>
            <a:r>
              <a:rPr lang="en-US" altLang="en-US" sz="3200" dirty="0" smtClean="0"/>
              <a:t>Diocese of Tucson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553200"/>
            <a:ext cx="304800" cy="228600"/>
          </a:xfrm>
        </p:spPr>
        <p:txBody>
          <a:bodyPr/>
          <a:lstStyle/>
          <a:p>
            <a:fld id="{6C0945FC-89B0-4654-8C48-E3477BCB8F3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82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1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 smtClean="0"/>
              <a:t>Audio CD Programs by Fr. Felix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382000" cy="56388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The New Testament: A Guided Tour</a:t>
            </a:r>
          </a:p>
          <a:p>
            <a:r>
              <a:rPr lang="en-US" altLang="en-US" sz="2800" dirty="0" smtClean="0"/>
              <a:t>The Lectionary: A Treasure for Liturgy &amp; Prayer</a:t>
            </a:r>
          </a:p>
          <a:p>
            <a:r>
              <a:rPr lang="en-US" altLang="en-US" sz="2800" dirty="0" smtClean="0"/>
              <a:t>What Is Faith? Gift, Mystery, Life!</a:t>
            </a:r>
          </a:p>
          <a:p>
            <a:r>
              <a:rPr lang="en-US" altLang="en-US" sz="2800" dirty="0" smtClean="0"/>
              <a:t>A Retreat with the Gospel of Matthew</a:t>
            </a:r>
          </a:p>
          <a:p>
            <a:r>
              <a:rPr lang="en-US" altLang="en-US" sz="2800" dirty="0" smtClean="0"/>
              <a:t>A Retreat with the Gospel of Mark</a:t>
            </a:r>
          </a:p>
          <a:p>
            <a:r>
              <a:rPr lang="en-US" altLang="en-US" sz="2800" dirty="0" smtClean="0"/>
              <a:t>A Retreat with the Gospel of Luke</a:t>
            </a:r>
          </a:p>
          <a:p>
            <a:r>
              <a:rPr lang="en-US" altLang="en-US" sz="2800" dirty="0" smtClean="0"/>
              <a:t>A Retreat with the Gospel of John</a:t>
            </a:r>
          </a:p>
          <a:p>
            <a:endParaRPr lang="en-US" altLang="en-US" sz="2800" dirty="0" smtClean="0"/>
          </a:p>
          <a:p>
            <a:r>
              <a:rPr lang="en-US" altLang="en-US" dirty="0" smtClean="0"/>
              <a:t>Available from Fr. Felix  or</a:t>
            </a:r>
            <a:br>
              <a:rPr lang="en-US" altLang="en-US" dirty="0" smtClean="0"/>
            </a:br>
            <a:r>
              <a:rPr lang="en-US" altLang="en-US" dirty="0" smtClean="0"/>
              <a:t>“Learn 25 / Now You Know Media”</a:t>
            </a:r>
          </a:p>
        </p:txBody>
      </p:sp>
      <p:pic>
        <p:nvPicPr>
          <p:cNvPr id="87044" name="Picture 2" descr="C:\Users\Felix Just\Dropbox\Felix-Personal\NowYouKnowMedia\NT-GuidedTou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9475" y="2538412"/>
            <a:ext cx="318452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05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05800" cy="1447800"/>
          </a:xfrm>
        </p:spPr>
        <p:txBody>
          <a:bodyPr/>
          <a:lstStyle/>
          <a:p>
            <a:pPr algn="ctr">
              <a:defRPr/>
            </a:pPr>
            <a:r>
              <a:rPr lang="en-US" sz="4400" b="1" dirty="0" smtClean="0"/>
              <a:t>Pilgrimages:  </a:t>
            </a:r>
            <a:r>
              <a:rPr lang="en-US" sz="4400" dirty="0" smtClean="0"/>
              <a:t>In the Footsteps of </a:t>
            </a:r>
            <a:br>
              <a:rPr lang="en-US" sz="4400" dirty="0" smtClean="0"/>
            </a:br>
            <a:r>
              <a:rPr lang="en-US" sz="4400" dirty="0" smtClean="0"/>
              <a:t>St. Paul in Turkey and Greece</a:t>
            </a:r>
            <a:endParaRPr lang="en-US" sz="4400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05800" cy="5105400"/>
          </a:xfrm>
        </p:spPr>
        <p:txBody>
          <a:bodyPr>
            <a:noAutofit/>
          </a:bodyPr>
          <a:lstStyle/>
          <a:p>
            <a:pPr marL="457200" indent="-342900">
              <a:spcBef>
                <a:spcPts val="1200"/>
              </a:spcBef>
            </a:pPr>
            <a:r>
              <a:rPr lang="en-US" altLang="en-US" sz="4000" b="1" dirty="0" smtClean="0"/>
              <a:t>May 2021: </a:t>
            </a:r>
            <a:br>
              <a:rPr lang="en-US" altLang="en-US" sz="4000" b="1" dirty="0" smtClean="0"/>
            </a:br>
            <a:r>
              <a:rPr lang="en-US" altLang="en-US" sz="4000" b="1" dirty="0" smtClean="0"/>
              <a:t>Pauline </a:t>
            </a:r>
            <a:r>
              <a:rPr lang="en-US" altLang="en-US" sz="4000" b="1" u="sng" dirty="0" smtClean="0"/>
              <a:t>Turkey</a:t>
            </a:r>
          </a:p>
          <a:p>
            <a:pPr marL="457200" indent="-342900">
              <a:spcBef>
                <a:spcPts val="1200"/>
              </a:spcBef>
            </a:pPr>
            <a:r>
              <a:rPr lang="en-US" altLang="en-US" sz="3400" dirty="0" smtClean="0"/>
              <a:t>May 2022: Holy Land</a:t>
            </a:r>
          </a:p>
          <a:p>
            <a:pPr marL="457200" indent="-342900">
              <a:spcBef>
                <a:spcPts val="1200"/>
              </a:spcBef>
            </a:pPr>
            <a:r>
              <a:rPr lang="en-US" altLang="en-US" sz="4000" b="1" dirty="0" smtClean="0"/>
              <a:t>May 2023: </a:t>
            </a:r>
            <a:br>
              <a:rPr lang="en-US" altLang="en-US" sz="4000" b="1" dirty="0" smtClean="0"/>
            </a:br>
            <a:r>
              <a:rPr lang="en-US" altLang="en-US" sz="4000" b="1" dirty="0" smtClean="0"/>
              <a:t>Pauline </a:t>
            </a:r>
            <a:r>
              <a:rPr lang="en-US" altLang="en-US" sz="4000" b="1" u="sng" dirty="0" smtClean="0"/>
              <a:t>Greece</a:t>
            </a:r>
          </a:p>
          <a:p>
            <a:pPr marL="457200" indent="-342900">
              <a:spcBef>
                <a:spcPts val="3000"/>
              </a:spcBef>
            </a:pPr>
            <a:r>
              <a:rPr lang="en-US" altLang="en-US" sz="3400" dirty="0" smtClean="0"/>
              <a:t>If interested, </a:t>
            </a:r>
            <a:r>
              <a:rPr lang="en-US" altLang="en-US" sz="3400" dirty="0"/>
              <a:t>Email </a:t>
            </a:r>
            <a:r>
              <a:rPr lang="en-US" altLang="en-US" sz="3400" dirty="0" smtClean="0"/>
              <a:t>me:  </a:t>
            </a:r>
            <a:br>
              <a:rPr lang="en-US" altLang="en-US" sz="3400" dirty="0" smtClean="0"/>
            </a:br>
            <a:r>
              <a:rPr lang="en-US" altLang="en-US" sz="3400" b="1" dirty="0" smtClean="0"/>
              <a:t>fjust@jesuits.org</a:t>
            </a:r>
            <a:endParaRPr lang="en-US" altLang="en-US" sz="3400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D91E6609-BB4F-4138-A424-C98DEEC1CD26}" type="slidenum">
              <a:rPr lang="en-US" altLang="en-US">
                <a:solidFill>
                  <a:prstClr val="black"/>
                </a:solidFill>
                <a:latin typeface="Arial" charset="0"/>
              </a:rPr>
              <a:pPr/>
              <a:t>84</a:t>
            </a:fld>
            <a:endParaRPr lang="en-US" altLang="en-US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2144024"/>
              </p:ext>
            </p:extLst>
          </p:nvPr>
        </p:nvGraphicFramePr>
        <p:xfrm>
          <a:off x="4573528" y="1600201"/>
          <a:ext cx="4062472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Acrobat Document" r:id="rId3" imgW="5829256" imgH="7543800" progId="AcroExch.Document.7">
                  <p:embed/>
                </p:oleObj>
              </mc:Choice>
              <mc:Fallback>
                <p:oleObj name="Acrobat Document" r:id="rId3" imgW="5829256" imgH="75438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3528" y="1600201"/>
                        <a:ext cx="4062472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457200" y="1524000"/>
            <a:ext cx="784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45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63000" y="6324600"/>
            <a:ext cx="381000" cy="5334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E79A8B07-7675-4A84-AD96-8A8805AB7DC2}" type="slidenum">
              <a:rPr lang="en-US" altLang="en-US">
                <a:solidFill>
                  <a:prstClr val="black"/>
                </a:solidFill>
                <a:latin typeface="Arial" charset="0"/>
              </a:rPr>
              <a:pPr/>
              <a:t>85</a:t>
            </a:fld>
            <a:endParaRPr lang="en-US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72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0"/>
            <a:ext cx="883920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 smtClean="0"/>
              <a:t>Concluding Blessing</a:t>
            </a:r>
            <a:endParaRPr lang="en-US" altLang="en-US" b="0" dirty="0" smtClean="0"/>
          </a:p>
        </p:txBody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10600" cy="5334000"/>
          </a:xfrm>
        </p:spPr>
        <p:txBody>
          <a:bodyPr>
            <a:normAutofit/>
          </a:bodyPr>
          <a:lstStyle/>
          <a:p>
            <a:pPr marL="0" indent="0">
              <a:lnSpc>
                <a:spcPct val="95000"/>
              </a:lnSpc>
              <a:spcBef>
                <a:spcPct val="50000"/>
              </a:spcBef>
              <a:buNone/>
            </a:pPr>
            <a:r>
              <a:rPr lang="en-US" altLang="en-US" dirty="0"/>
              <a:t>Phil 4:8-9 </a:t>
            </a:r>
            <a:r>
              <a:rPr lang="en-US" altLang="en-US" b="0" dirty="0"/>
              <a:t>– “Finally, brothers and sisters, </a:t>
            </a:r>
            <a:br>
              <a:rPr lang="en-US" altLang="en-US" b="0" dirty="0"/>
            </a:br>
            <a:r>
              <a:rPr lang="en-US" altLang="en-US" b="0" dirty="0"/>
              <a:t>whatever is true, whatever is honorable, </a:t>
            </a:r>
            <a:br>
              <a:rPr lang="en-US" altLang="en-US" b="0" dirty="0"/>
            </a:br>
            <a:r>
              <a:rPr lang="en-US" altLang="en-US" b="0" dirty="0"/>
              <a:t>whatever is just, whatever is pure, </a:t>
            </a:r>
            <a:br>
              <a:rPr lang="en-US" altLang="en-US" b="0" dirty="0"/>
            </a:br>
            <a:r>
              <a:rPr lang="en-US" altLang="en-US" b="0" dirty="0"/>
              <a:t>whatever is lovely, whatever is gracious, </a:t>
            </a:r>
            <a:br>
              <a:rPr lang="en-US" altLang="en-US" b="0" dirty="0"/>
            </a:br>
            <a:r>
              <a:rPr lang="en-US" altLang="en-US" b="0" dirty="0"/>
              <a:t>if there is any excellence </a:t>
            </a:r>
            <a:r>
              <a:rPr lang="en-US" altLang="en-US" b="0" dirty="0" smtClean="0"/>
              <a:t/>
            </a:r>
            <a:br>
              <a:rPr lang="en-US" altLang="en-US" b="0" dirty="0" smtClean="0"/>
            </a:br>
            <a:r>
              <a:rPr lang="en-US" altLang="en-US" b="0" dirty="0" smtClean="0"/>
              <a:t>and </a:t>
            </a:r>
            <a:r>
              <a:rPr lang="en-US" altLang="en-US" b="0" dirty="0"/>
              <a:t>if there is anything </a:t>
            </a:r>
            <a:r>
              <a:rPr lang="en-US" altLang="en-US" b="0" dirty="0" smtClean="0"/>
              <a:t>worthy </a:t>
            </a:r>
            <a:r>
              <a:rPr lang="en-US" altLang="en-US" b="0" dirty="0"/>
              <a:t>of praise, </a:t>
            </a:r>
            <a:r>
              <a:rPr lang="en-US" altLang="en-US" b="0" dirty="0" smtClean="0"/>
              <a:t/>
            </a:r>
            <a:br>
              <a:rPr lang="en-US" altLang="en-US" b="0" dirty="0" smtClean="0"/>
            </a:br>
            <a:r>
              <a:rPr lang="en-US" altLang="en-US" b="0" dirty="0" smtClean="0"/>
              <a:t>think </a:t>
            </a:r>
            <a:r>
              <a:rPr lang="en-US" altLang="en-US" b="0" dirty="0"/>
              <a:t>about these things. </a:t>
            </a:r>
            <a:br>
              <a:rPr lang="en-US" altLang="en-US" b="0" dirty="0"/>
            </a:br>
            <a:r>
              <a:rPr lang="en-US" altLang="en-US" b="0" dirty="0"/>
              <a:t>Keep on doing what you have learned </a:t>
            </a:r>
            <a:br>
              <a:rPr lang="en-US" altLang="en-US" b="0" dirty="0"/>
            </a:br>
            <a:r>
              <a:rPr lang="en-US" altLang="en-US" b="0" dirty="0"/>
              <a:t>and received and heard and seen in me. </a:t>
            </a:r>
            <a:br>
              <a:rPr lang="en-US" altLang="en-US" b="0" dirty="0"/>
            </a:br>
            <a:r>
              <a:rPr lang="en-US" altLang="en-US" b="0" dirty="0"/>
              <a:t>Then the God of peace will be with you.”</a:t>
            </a:r>
          </a:p>
        </p:txBody>
      </p:sp>
      <p:pic>
        <p:nvPicPr>
          <p:cNvPr id="6" name="Picture 5" descr="Statue of St. Paul (by Adamo Tadolini, 1840) in front of St. Peter's Basilica, R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199" y="1447800"/>
            <a:ext cx="2590799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844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9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/>
          </p:nvPr>
        </p:nvSpPr>
        <p:spPr bwMode="auto">
          <a:xfrm>
            <a:off x="0" y="76200"/>
            <a:ext cx="86868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2" algn="ctr" rtl="0">
              <a:spcBef>
                <a:spcPct val="0"/>
              </a:spcBef>
            </a:pPr>
            <a:r>
              <a:rPr lang="en-US" altLang="en-US" sz="4400" b="1" dirty="0" smtClean="0">
                <a:latin typeface="Arial" charset="0"/>
                <a:cs typeface="Arial" charset="0"/>
              </a:rPr>
              <a:t>Questions?  Comments? </a:t>
            </a:r>
            <a:endParaRPr lang="en-US" altLang="en-US" sz="4400" b="1" cap="none" dirty="0" smtClean="0">
              <a:latin typeface="Arial Narrow" pitchFamily="34" charset="0"/>
            </a:endParaRPr>
          </a:p>
        </p:txBody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>
          <a:xfrm>
            <a:off x="152400" y="1066800"/>
            <a:ext cx="8839200" cy="5715000"/>
          </a:xfrm>
        </p:spPr>
        <p:txBody>
          <a:bodyPr>
            <a:normAutofit/>
          </a:bodyPr>
          <a:lstStyle/>
          <a:p>
            <a:pPr marL="0" lvl="2" indent="0" algn="ctr">
              <a:spcBef>
                <a:spcPts val="3600"/>
              </a:spcBef>
              <a:buNone/>
            </a:pPr>
            <a:r>
              <a:rPr lang="en-US" altLang="en-US" sz="4400" b="1" i="1" dirty="0">
                <a:solidFill>
                  <a:srgbClr val="C00000"/>
                </a:solidFill>
                <a:cs typeface="Arial" charset="0"/>
              </a:rPr>
              <a:t>THANK YOU for Attending Congress!</a:t>
            </a:r>
            <a:endParaRPr lang="en-US" altLang="en-US" sz="4400" b="1" dirty="0" smtClean="0">
              <a:latin typeface="Arial" charset="0"/>
              <a:cs typeface="Arial" charset="0"/>
            </a:endParaRPr>
          </a:p>
          <a:p>
            <a:pPr marL="800100" lvl="2" indent="0" eaLnBrk="1" hangingPunct="1">
              <a:spcBef>
                <a:spcPts val="3600"/>
              </a:spcBef>
              <a:buFont typeface="Wingdings 2" pitchFamily="18" charset="2"/>
              <a:buNone/>
            </a:pPr>
            <a:r>
              <a:rPr lang="en-US" altLang="en-US" sz="4800" b="1" dirty="0" smtClean="0">
                <a:latin typeface="Arial" charset="0"/>
                <a:cs typeface="Arial" charset="0"/>
              </a:rPr>
              <a:t> </a:t>
            </a:r>
          </a:p>
          <a:p>
            <a:pPr marL="800100" lvl="2" indent="0" eaLnBrk="1" hangingPunct="1">
              <a:spcBef>
                <a:spcPts val="3600"/>
              </a:spcBef>
              <a:buFont typeface="Wingdings 2" pitchFamily="18" charset="2"/>
              <a:buNone/>
            </a:pPr>
            <a:endParaRPr lang="en-US" altLang="en-US" sz="4800" b="1" i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ts val="3000"/>
              </a:spcBef>
              <a:buFont typeface="Wingdings 2" pitchFamily="18" charset="2"/>
              <a:buNone/>
            </a:pPr>
            <a:endParaRPr lang="en-US" altLang="en-US" sz="4000" b="1" i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ts val="3000"/>
              </a:spcBef>
              <a:buFont typeface="Wingdings 2" pitchFamily="18" charset="2"/>
              <a:buNone/>
            </a:pPr>
            <a:r>
              <a:rPr lang="en-US" altLang="en-US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May You be Holy, be Merciful, be Kind, </a:t>
            </a:r>
            <a:br>
              <a:rPr lang="en-US" altLang="en-US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</a:br>
            <a:r>
              <a:rPr lang="en-US" altLang="en-US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be Loving, be Forgiving… JUST  LIKE  GOD!</a:t>
            </a: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944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othecary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Apothecary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Apothecary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Apothecary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Apothecary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ppt/theme/themeOverride6.xml><?xml version="1.0" encoding="utf-8"?>
<a:themeOverride xmlns:a="http://schemas.openxmlformats.org/drawingml/2006/main">
  <a:clrScheme name="Apothecary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2438</TotalTime>
  <Words>4815</Words>
  <Application>Microsoft Office PowerPoint</Application>
  <PresentationFormat>On-screen Show (4:3)</PresentationFormat>
  <Paragraphs>482</Paragraphs>
  <Slides>86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0" baseType="lpstr">
      <vt:lpstr>Executive</vt:lpstr>
      <vt:lpstr>Trek</vt:lpstr>
      <vt:lpstr>1_Executive</vt:lpstr>
      <vt:lpstr>Acrobat Document</vt:lpstr>
      <vt:lpstr>St. Paul’s Experience  of God’s Mercy and  His Call to Holiness  L.A. Religious  Education Congress,  Feb. 22, 2020 – Session 4.17</vt:lpstr>
      <vt:lpstr>T H A N K     Y O U !</vt:lpstr>
      <vt:lpstr>Pope Francis: Year of Mercy</vt:lpstr>
      <vt:lpstr>Handout  for this  Workshop (4.17)</vt:lpstr>
      <vt:lpstr>Pilgrimages:  In the Footsteps of  St. Paul in Turkey and Greece</vt:lpstr>
      <vt:lpstr>Five Phases of Paul's Life  (HO 2.12)</vt:lpstr>
      <vt:lpstr>Paul’s Pre-Christian Life (ca. AD 10–35)</vt:lpstr>
      <vt:lpstr>Foundational Commands of the Hebrew-Christian Bible</vt:lpstr>
      <vt:lpstr>Another Core of Biblical Judaism</vt:lpstr>
      <vt:lpstr>Foundational Core of  Judaism and Christianity</vt:lpstr>
      <vt:lpstr>Questions to Discuss:</vt:lpstr>
      <vt:lpstr>Biblical Vocabulary: Holy</vt:lpstr>
      <vt:lpstr>Holy = “Special, Set Apart”</vt:lpstr>
      <vt:lpstr>Vatican II</vt:lpstr>
      <vt:lpstr>Biblical Vocabulary: Mercy</vt:lpstr>
      <vt:lpstr>Mercy  vs.  Justice</vt:lpstr>
      <vt:lpstr>God Is Holy &amp; Merciful</vt:lpstr>
      <vt:lpstr>Mercy  vs.  Justice</vt:lpstr>
      <vt:lpstr>Biblical Vocabulary:  Perfect?</vt:lpstr>
      <vt:lpstr>Teleios = “Mature” (not “Perfect”)</vt:lpstr>
      <vt:lpstr>Construction  Analogy</vt:lpstr>
      <vt:lpstr>How Can We “Be Perfect”?</vt:lpstr>
      <vt:lpstr>Young Paul’s Desire or Goal</vt:lpstr>
      <vt:lpstr>Paul’s Youth</vt:lpstr>
      <vt:lpstr>Paul’s Early Life</vt:lpstr>
      <vt:lpstr>Paul’s Pre-Christian Life (in his own words)</vt:lpstr>
      <vt:lpstr>WHY Did He Persecute Christians?</vt:lpstr>
      <vt:lpstr>Paul Was “Zealous” for God!</vt:lpstr>
      <vt:lpstr>Paul’s “Conversion”</vt:lpstr>
      <vt:lpstr>The "Conversion" of Saint Paul ? (by Parmigianino, 1527)</vt:lpstr>
      <vt:lpstr>Acts 22:3-16</vt:lpstr>
      <vt:lpstr>Acts 22:3-16</vt:lpstr>
      <vt:lpstr>Paul’s New Christian Life (ca. AD 35–49)</vt:lpstr>
      <vt:lpstr>Jesus’ “Revelation” to Paul</vt:lpstr>
      <vt:lpstr>Paul’s “Conversion”</vt:lpstr>
      <vt:lpstr>Paul’s New Christian Life (ca. AD 35–49)</vt:lpstr>
      <vt:lpstr>Paul in Syria (Acts 9; Gal 1)</vt:lpstr>
      <vt:lpstr>“Revelation” to Paul as God’s Grace</vt:lpstr>
      <vt:lpstr>Paul’s Experience of God’s Grace as “Mercy”</vt:lpstr>
      <vt:lpstr>Mercy: An Attribute of God</vt:lpstr>
      <vt:lpstr>Mercy: An Attribute of God</vt:lpstr>
      <vt:lpstr>Mercy: An Attribute of God</vt:lpstr>
      <vt:lpstr>Mercy: An Attribute of God</vt:lpstr>
      <vt:lpstr>We Are Called to Be Merciful</vt:lpstr>
      <vt:lpstr>We Are Called to Be Merciful</vt:lpstr>
      <vt:lpstr>We Are Called to Be Holy</vt:lpstr>
      <vt:lpstr>We Are Called to Be Holy</vt:lpstr>
      <vt:lpstr>We Are Called to Be Holy</vt:lpstr>
      <vt:lpstr>Paul Often Refers to Believers as “Holy Ones” or “Saints”</vt:lpstr>
      <vt:lpstr>Paul Often Refers to Believers as “Holy Ones” or “Saints”</vt:lpstr>
      <vt:lpstr>Formulaic Greetings  in Pauline Letters</vt:lpstr>
      <vt:lpstr>Formulaic Greetings  in Pauline Letters</vt:lpstr>
      <vt:lpstr>Recap</vt:lpstr>
      <vt:lpstr>Definitions of MERCY</vt:lpstr>
      <vt:lpstr>Catholic Definition of “Mercy”</vt:lpstr>
      <vt:lpstr>Catholic Practice of “Mercy”</vt:lpstr>
      <vt:lpstr>Biblical Vocabulary:  OT Hebrew</vt:lpstr>
      <vt:lpstr>Biblical Vocabulary:  NT Greek</vt:lpstr>
      <vt:lpstr>Other Languages</vt:lpstr>
      <vt:lpstr>Biblical Texts Related to Mercy, Justice, Sin, Forgiveness</vt:lpstr>
      <vt:lpstr>Conceptions of GOD:</vt:lpstr>
      <vt:lpstr>Psalms of Violence</vt:lpstr>
      <vt:lpstr>Ps 58:1-12</vt:lpstr>
      <vt:lpstr>Ps 58:1-12 (cont.)</vt:lpstr>
      <vt:lpstr>Psalms of Mercy</vt:lpstr>
      <vt:lpstr>Psalm 145:8-21</vt:lpstr>
      <vt:lpstr>Psalm 145:8-21 (cont.)</vt:lpstr>
      <vt:lpstr>Justice and Mercy in OT</vt:lpstr>
      <vt:lpstr>Punishment  VS.  Mercy</vt:lpstr>
      <vt:lpstr>Justice &amp; Mercy in OT</vt:lpstr>
      <vt:lpstr>Forgiveness &amp; Punishment in NT</vt:lpstr>
      <vt:lpstr>Forgiveness &amp; Punishment in NT</vt:lpstr>
      <vt:lpstr>Key:  FREE WILL  &amp;  REPENTANCE!</vt:lpstr>
      <vt:lpstr>Deuteronomy 30:15-20</vt:lpstr>
      <vt:lpstr>Ezekiel 18</vt:lpstr>
      <vt:lpstr>NT:  FREE WILL  &amp;  REPENTANCE!</vt:lpstr>
      <vt:lpstr>Forgiveness/Salvation FOR ALL?</vt:lpstr>
      <vt:lpstr>Refusal  to Accept…?</vt:lpstr>
      <vt:lpstr>Forgiveness    Reconciliation</vt:lpstr>
      <vt:lpstr>Is God’s Mercy “Boundless”?</vt:lpstr>
      <vt:lpstr>Nothing Can Separate Us from God?</vt:lpstr>
      <vt:lpstr>How  Can  I  Learn  More?</vt:lpstr>
      <vt:lpstr>Audio CD Programs by Fr. Felix</vt:lpstr>
      <vt:lpstr>Pilgrimages:  In the Footsteps of  St. Paul in Turkey and Greece</vt:lpstr>
      <vt:lpstr>Concluding Blessing</vt:lpstr>
      <vt:lpstr>Questions?  Comments?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St. Paul’s Experience of God’s Mercy and His Call to Holiness L.A. Religious Education Congress, Feb. 22, 2020 – Session 4.17</dc:title>
  <dc:creator>Felix Just</dc:creator>
  <cp:lastModifiedBy>Felix Just</cp:lastModifiedBy>
  <cp:revision>52</cp:revision>
  <dcterms:created xsi:type="dcterms:W3CDTF">2020-02-19T06:31:11Z</dcterms:created>
  <dcterms:modified xsi:type="dcterms:W3CDTF">2020-03-02T00:52:54Z</dcterms:modified>
</cp:coreProperties>
</file>