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0" r:id="rId3"/>
    <p:sldId id="286" r:id="rId4"/>
    <p:sldId id="353" r:id="rId5"/>
    <p:sldId id="477" r:id="rId6"/>
    <p:sldId id="478" r:id="rId7"/>
    <p:sldId id="309" r:id="rId8"/>
    <p:sldId id="457" r:id="rId9"/>
    <p:sldId id="458" r:id="rId10"/>
    <p:sldId id="310" r:id="rId11"/>
    <p:sldId id="455" r:id="rId12"/>
    <p:sldId id="269" r:id="rId13"/>
    <p:sldId id="311" r:id="rId14"/>
    <p:sldId id="312" r:id="rId15"/>
    <p:sldId id="354" r:id="rId16"/>
    <p:sldId id="456" r:id="rId17"/>
    <p:sldId id="459" r:id="rId18"/>
    <p:sldId id="313" r:id="rId19"/>
    <p:sldId id="314" r:id="rId20"/>
    <p:sldId id="474" r:id="rId21"/>
    <p:sldId id="315" r:id="rId22"/>
    <p:sldId id="300" r:id="rId23"/>
    <p:sldId id="357" r:id="rId24"/>
    <p:sldId id="359" r:id="rId25"/>
    <p:sldId id="372" r:id="rId26"/>
    <p:sldId id="460" r:id="rId27"/>
    <p:sldId id="461" r:id="rId28"/>
    <p:sldId id="362" r:id="rId29"/>
    <p:sldId id="363" r:id="rId30"/>
    <p:sldId id="364" r:id="rId31"/>
    <p:sldId id="462" r:id="rId32"/>
    <p:sldId id="365" r:id="rId33"/>
    <p:sldId id="463" r:id="rId34"/>
    <p:sldId id="464" r:id="rId35"/>
    <p:sldId id="465" r:id="rId36"/>
    <p:sldId id="321" r:id="rId37"/>
    <p:sldId id="425" r:id="rId38"/>
    <p:sldId id="444" r:id="rId39"/>
    <p:sldId id="426" r:id="rId40"/>
    <p:sldId id="445" r:id="rId41"/>
    <p:sldId id="427" r:id="rId42"/>
    <p:sldId id="428" r:id="rId43"/>
    <p:sldId id="468" r:id="rId44"/>
    <p:sldId id="471" r:id="rId45"/>
    <p:sldId id="358" r:id="rId46"/>
    <p:sldId id="475" r:id="rId47"/>
    <p:sldId id="447" r:id="rId48"/>
    <p:sldId id="473" r:id="rId49"/>
    <p:sldId id="451" r:id="rId50"/>
    <p:sldId id="469" r:id="rId51"/>
    <p:sldId id="470" r:id="rId52"/>
    <p:sldId id="452" r:id="rId53"/>
    <p:sldId id="453" r:id="rId54"/>
    <p:sldId id="454" r:id="rId55"/>
    <p:sldId id="476" r:id="rId56"/>
    <p:sldId id="320" r:id="rId57"/>
    <p:sldId id="351" r:id="rId58"/>
    <p:sldId id="472" r:id="rId59"/>
    <p:sldId id="350" r:id="rId60"/>
    <p:sldId id="352" r:id="rId61"/>
    <p:sldId id="356" r:id="rId62"/>
    <p:sldId id="328" r:id="rId63"/>
    <p:sldId id="329" r:id="rId64"/>
    <p:sldId id="330" r:id="rId65"/>
    <p:sldId id="333" r:id="rId66"/>
    <p:sldId id="334" r:id="rId67"/>
    <p:sldId id="335" r:id="rId68"/>
    <p:sldId id="336"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aximized">
    <p:restoredLeft sz="34587" autoAdjust="0"/>
    <p:restoredTop sz="94668" autoAdjust="0"/>
  </p:normalViewPr>
  <p:slideViewPr>
    <p:cSldViewPr>
      <p:cViewPr varScale="1">
        <p:scale>
          <a:sx n="100" d="100"/>
          <a:sy n="100" d="100"/>
        </p:scale>
        <p:origin x="114" y="45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609601"/>
            <a:ext cx="10363200" cy="4267200"/>
          </a:xfrm>
        </p:spPr>
        <p:txBody>
          <a:bodyPr anchor="b">
            <a:noAutofit/>
          </a:bodyPr>
          <a:lstStyle>
            <a:lvl1pPr>
              <a:lnSpc>
                <a:spcPct val="100000"/>
              </a:lnSpc>
              <a:defRPr sz="8000"/>
            </a:lvl1pPr>
          </a:lstStyle>
          <a:p>
            <a:r>
              <a:rPr lang="en-US"/>
              <a:t>Click to edit Master title style</a:t>
            </a:r>
            <a:endParaRPr lang="en-US" dirty="0"/>
          </a:p>
        </p:txBody>
      </p:sp>
      <p:sp>
        <p:nvSpPr>
          <p:cNvPr id="3" name="Subtitle 2"/>
          <p:cNvSpPr>
            <a:spLocks noGrp="1"/>
          </p:cNvSpPr>
          <p:nvPr>
            <p:ph type="subTitle" idx="1"/>
          </p:nvPr>
        </p:nvSpPr>
        <p:spPr>
          <a:xfrm>
            <a:off x="1828800" y="4953000"/>
            <a:ext cx="85344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6"/>
          <p:cNvSpPr>
            <a:spLocks noGrp="1"/>
          </p:cNvSpPr>
          <p:nvPr>
            <p:ph type="dt" sz="half" idx="10"/>
          </p:nvPr>
        </p:nvSpPr>
        <p:spPr>
          <a:xfrm>
            <a:off x="8484463" y="6356351"/>
            <a:ext cx="2781300" cy="365125"/>
          </a:xfrm>
          <a:prstGeom prst="rect">
            <a:avLst/>
          </a:prstGeom>
        </p:spPr>
        <p:txBody>
          <a:bodyPr/>
          <a:lstStyle/>
          <a:p>
            <a:fld id="{9AEE8670-262B-418F-9C94-95E60C3AC556}" type="datetimeFigureOut">
              <a:rPr lang="en-US" smtClean="0"/>
              <a:t>2/27/2025</a:t>
            </a:fld>
            <a:endParaRPr lang="en-US"/>
          </a:p>
        </p:txBody>
      </p:sp>
      <p:sp>
        <p:nvSpPr>
          <p:cNvPr id="8" name="Slide Number Placeholder 7"/>
          <p:cNvSpPr>
            <a:spLocks noGrp="1"/>
          </p:cNvSpPr>
          <p:nvPr>
            <p:ph type="sldNum" sz="quarter" idx="11"/>
          </p:nvPr>
        </p:nvSpPr>
        <p:spPr>
          <a:xfrm>
            <a:off x="11785600" y="6492876"/>
            <a:ext cx="406400" cy="365125"/>
          </a:xfrm>
          <a:prstGeom prst="rect">
            <a:avLst/>
          </a:prstGeom>
        </p:spPr>
        <p:txBody>
          <a:bodyPr/>
          <a:lstStyle/>
          <a:p>
            <a:fld id="{0764E425-007B-4FD9-950A-35EAA50EEE21}" type="slidenum">
              <a:rPr lang="en-US" smtClean="0"/>
              <a:t>‹#›</a:t>
            </a:fld>
            <a:endParaRPr lang="en-US"/>
          </a:p>
        </p:txBody>
      </p:sp>
      <p:sp>
        <p:nvSpPr>
          <p:cNvPr id="9" name="Footer Placeholder 8"/>
          <p:cNvSpPr>
            <a:spLocks noGrp="1"/>
          </p:cNvSpPr>
          <p:nvPr>
            <p:ph type="ftr" sz="quarter" idx="12"/>
          </p:nvPr>
        </p:nvSpPr>
        <p:spPr>
          <a:xfrm>
            <a:off x="878887" y="6356351"/>
            <a:ext cx="3797300" cy="365125"/>
          </a:xfrm>
          <a:prstGeom prst="rect">
            <a:avLst/>
          </a:prstGeo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800"/>
            </a:lvl1pPr>
          </a:lstStyle>
          <a:p>
            <a:r>
              <a:rPr lang="en-US" dirty="0"/>
              <a:t>Click to edit Master title style</a:t>
            </a:r>
          </a:p>
        </p:txBody>
      </p:sp>
      <p:sp>
        <p:nvSpPr>
          <p:cNvPr id="3" name="Content Placeholder 2"/>
          <p:cNvSpPr>
            <a:spLocks noGrp="1"/>
          </p:cNvSpPr>
          <p:nvPr>
            <p:ph idx="1"/>
          </p:nvPr>
        </p:nvSpPr>
        <p:spPr>
          <a:xfrm>
            <a:off x="406400" y="1219200"/>
            <a:ext cx="11582400" cy="5486400"/>
          </a:xfrm>
        </p:spPr>
        <p:txBody>
          <a:bodyPr>
            <a:normAutofit/>
          </a:bodyPr>
          <a:lstStyle>
            <a:lvl1pPr marL="457200" indent="-457200">
              <a:buClr>
                <a:srgbClr val="A50021"/>
              </a:buClr>
              <a:buSzPct val="75000"/>
              <a:buFont typeface="Wingdings" panose="05000000000000000000" pitchFamily="2" charset="2"/>
              <a:buChar char="v"/>
              <a:defRPr sz="3200"/>
            </a:lvl1pPr>
            <a:lvl2pPr marL="628650" indent="-285750">
              <a:buClr>
                <a:schemeClr val="tx2"/>
              </a:buClr>
              <a:buFont typeface="Wingdings" panose="05000000000000000000" pitchFamily="2" charset="2"/>
              <a:buChar char="§"/>
              <a:defRPr sz="2800"/>
            </a:lvl2pPr>
            <a:lvl3pPr>
              <a:defRPr sz="2400"/>
            </a:lvl3pPr>
            <a:lvl4pPr>
              <a:defRPr sz="2400"/>
            </a:lvl4pPr>
            <a:lvl5pPr>
              <a:defRPr sz="2400"/>
            </a:lvl5pPr>
            <a:lvl6pPr>
              <a:defRPr/>
            </a:lvl6pPr>
            <a:lvl7pPr>
              <a:defRPr/>
            </a:lvl7pPr>
            <a:lvl8pPr>
              <a:defRPr/>
            </a:lvl8pPr>
            <a:lvl9pPr>
              <a:buFont typeface="Arial" pitchFamily="34" charset="0"/>
              <a:buChar cha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traight Connector 3">
            <a:extLst>
              <a:ext uri="{FF2B5EF4-FFF2-40B4-BE49-F238E27FC236}">
                <a16:creationId xmlns:a16="http://schemas.microsoft.com/office/drawing/2014/main" id="{5776841E-3162-E6CB-D06F-72F745E9D0F4}"/>
              </a:ext>
            </a:extLst>
          </p:cNvPr>
          <p:cNvSpPr>
            <a:spLocks noChangeShapeType="1"/>
          </p:cNvSpPr>
          <p:nvPr userDrawn="1"/>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484463" y="6356351"/>
            <a:ext cx="2781300" cy="365125"/>
          </a:xfrm>
          <a:prstGeom prst="rect">
            <a:avLst/>
          </a:prstGeom>
        </p:spPr>
        <p:txBody>
          <a:bodyPr/>
          <a:lstStyle/>
          <a:p>
            <a:fld id="{9AEE8670-262B-418F-9C94-95E60C3AC556}" type="datetimeFigureOut">
              <a:rPr lang="en-US" smtClean="0"/>
              <a:t>2/27/2025</a:t>
            </a:fld>
            <a:endParaRPr lang="en-US"/>
          </a:p>
        </p:txBody>
      </p:sp>
      <p:sp>
        <p:nvSpPr>
          <p:cNvPr id="6" name="Footer Placeholder 5"/>
          <p:cNvSpPr>
            <a:spLocks noGrp="1"/>
          </p:cNvSpPr>
          <p:nvPr>
            <p:ph type="ftr" sz="quarter" idx="11"/>
          </p:nvPr>
        </p:nvSpPr>
        <p:spPr>
          <a:xfrm>
            <a:off x="878887" y="6356351"/>
            <a:ext cx="37973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1785600" y="6492876"/>
            <a:ext cx="406400" cy="365125"/>
          </a:xfrm>
          <a:prstGeom prst="rect">
            <a:avLst/>
          </a:prstGeom>
        </p:spPr>
        <p:txBody>
          <a:bodyPr/>
          <a:lstStyle/>
          <a:p>
            <a:fld id="{0764E425-007B-4FD9-950A-35EAA50EEE21}" type="slidenum">
              <a:rPr lang="en-US" smtClean="0"/>
              <a:t>‹#›</a:t>
            </a:fld>
            <a:endParaRPr lang="en-US"/>
          </a:p>
        </p:txBody>
      </p:sp>
      <p:sp>
        <p:nvSpPr>
          <p:cNvPr id="9" name="Content Placeholder 8"/>
          <p:cNvSpPr>
            <a:spLocks noGrp="1"/>
          </p:cNvSpPr>
          <p:nvPr>
            <p:ph sz="quarter" idx="13"/>
          </p:nvPr>
        </p:nvSpPr>
        <p:spPr>
          <a:xfrm>
            <a:off x="487680" y="1600200"/>
            <a:ext cx="5388864" cy="4526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22400" y="0"/>
            <a:ext cx="9245600" cy="895350"/>
          </a:xfrm>
        </p:spPr>
        <p:txBody>
          <a:bodyPr anchor="b"/>
          <a:lstStyle>
            <a:lvl1pPr algn="ctr">
              <a:lnSpc>
                <a:spcPct val="100000"/>
              </a:lnSpc>
              <a:defRPr sz="3600" b="0"/>
            </a:lvl1pPr>
          </a:lstStyle>
          <a:p>
            <a:r>
              <a:rPr lang="en-US" dirty="0"/>
              <a:t>Click to edit Master title style</a:t>
            </a:r>
          </a:p>
        </p:txBody>
      </p:sp>
      <p:sp>
        <p:nvSpPr>
          <p:cNvPr id="3" name="Picture Placeholder 2"/>
          <p:cNvSpPr>
            <a:spLocks noGrp="1"/>
          </p:cNvSpPr>
          <p:nvPr>
            <p:ph type="pic" idx="1"/>
          </p:nvPr>
        </p:nvSpPr>
        <p:spPr>
          <a:xfrm>
            <a:off x="1422400" y="990600"/>
            <a:ext cx="9245600" cy="5181600"/>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239435" y="6248400"/>
            <a:ext cx="7615765"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6400" y="0"/>
            <a:ext cx="11379200" cy="990600"/>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p:cNvSpPr>
            <a:spLocks noGrp="1"/>
          </p:cNvSpPr>
          <p:nvPr>
            <p:ph type="body" idx="1"/>
          </p:nvPr>
        </p:nvSpPr>
        <p:spPr>
          <a:xfrm>
            <a:off x="406400" y="1219200"/>
            <a:ext cx="11379200" cy="5486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6" r:id="rId4"/>
    <p:sldLayoutId id="2147483667" r:id="rId5"/>
    <p:sldLayoutId id="2147483669" r:id="rId6"/>
  </p:sldLayoutIdLst>
  <p:txStyles>
    <p:titleStyle>
      <a:lvl1pPr algn="ctr" defTabSz="914400" rtl="0" eaLnBrk="1" latinLnBrk="0" hangingPunct="1">
        <a:lnSpc>
          <a:spcPts val="5800"/>
        </a:lnSpc>
        <a:spcBef>
          <a:spcPct val="0"/>
        </a:spcBef>
        <a:buNone/>
        <a:defRPr sz="48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231775" indent="-231775" algn="l" defTabSz="914400" rtl="0" eaLnBrk="1" latinLnBrk="0" hangingPunct="1">
        <a:spcBef>
          <a:spcPct val="20000"/>
        </a:spcBef>
        <a:buFont typeface="Arial" pitchFamily="34" charset="0"/>
        <a:buChar char="•"/>
        <a:defRPr sz="2800" b="1" kern="1200">
          <a:solidFill>
            <a:schemeClr val="tx1">
              <a:lumMod val="85000"/>
              <a:lumOff val="15000"/>
            </a:schemeClr>
          </a:solidFill>
          <a:latin typeface="Arial Narrow" panose="020B0606020202030204" pitchFamily="34" charset="0"/>
          <a:ea typeface="+mn-ea"/>
          <a:cs typeface="+mn-cs"/>
        </a:defRPr>
      </a:lvl1pPr>
      <a:lvl2pPr marL="628650" indent="-285750" algn="l" defTabSz="914400" rtl="0" eaLnBrk="1" latinLnBrk="0" hangingPunct="1">
        <a:spcBef>
          <a:spcPct val="20000"/>
        </a:spcBef>
        <a:buFont typeface="Courier New" pitchFamily="49" charset="0"/>
        <a:buChar char="o"/>
        <a:defRPr sz="2400" kern="1200">
          <a:solidFill>
            <a:schemeClr val="tx1">
              <a:lumMod val="85000"/>
              <a:lumOff val="15000"/>
            </a:schemeClr>
          </a:solidFill>
          <a:latin typeface="Arial Narrow" panose="020B0606020202030204" pitchFamily="34" charset="0"/>
          <a:ea typeface="+mn-ea"/>
          <a:cs typeface="+mn-cs"/>
        </a:defRPr>
      </a:lvl2pPr>
      <a:lvl3pPr marL="914400" indent="-173038" algn="l" defTabSz="973138" rtl="0" eaLnBrk="1" latinLnBrk="0" hangingPunct="1">
        <a:spcBef>
          <a:spcPct val="20000"/>
        </a:spcBef>
        <a:buFont typeface="Arial" pitchFamily="34" charset="0"/>
        <a:buChar char="•"/>
        <a:defRPr sz="2200" kern="1200">
          <a:solidFill>
            <a:schemeClr val="tx1">
              <a:lumMod val="85000"/>
              <a:lumOff val="15000"/>
            </a:schemeClr>
          </a:solidFill>
          <a:latin typeface="Arial Narrow" panose="020B0606020202030204" pitchFamily="34" charset="0"/>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lumMod val="85000"/>
              <a:lumOff val="15000"/>
            </a:schemeClr>
          </a:solidFill>
          <a:latin typeface="Arial Narrow" panose="020B0606020202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85000"/>
              <a:lumOff val="15000"/>
            </a:schemeClr>
          </a:solidFill>
          <a:latin typeface="Arial Narrow" panose="020B0606020202030204" pitchFamily="34" charset="0"/>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recongress.org/adult-days-workshops-1"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http://www.iubilaeummisericordiae.va/content/gdm/en/giubileo/logo/_jcr_content/main-bottom-cx/textimage/image.img.jpg/1430832550293.jpg"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recongress.org/adult-days-workshops-1" TargetMode="Externa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hyperlink" Target="mailto:fjust2000@yahoo.com"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hyperlink" Target="mailto:fjust2000@yahoo.com" TargetMode="Externa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6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xml"/><Relationship Id="rId5" Type="http://schemas.openxmlformats.org/officeDocument/2006/relationships/image" Target="../media/image29.jpeg"/><Relationship Id="rId4" Type="http://schemas.openxmlformats.org/officeDocument/2006/relationships/image" Target="../media/image28.jpeg"/></Relationships>
</file>

<file path=ppt/slides/_rels/slide6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533400"/>
            <a:ext cx="6324600" cy="4267200"/>
          </a:xfrm>
        </p:spPr>
        <p:txBody>
          <a:bodyPr/>
          <a:lstStyle/>
          <a:p>
            <a:r>
              <a:rPr lang="en-US" sz="4000" b="1" i="1" dirty="0">
                <a:effectLst/>
              </a:rPr>
              <a:t>Did  JESUS  have </a:t>
            </a:r>
            <a:br>
              <a:rPr lang="en-US" sz="4000" b="1" i="1" dirty="0">
                <a:effectLst/>
              </a:rPr>
            </a:br>
            <a:r>
              <a:rPr lang="en-US" sz="4000" b="1" i="1" dirty="0">
                <a:effectLst/>
              </a:rPr>
              <a:t>Pity, Compassion, </a:t>
            </a:r>
            <a:br>
              <a:rPr lang="en-US" sz="4000" b="1" i="1" dirty="0">
                <a:effectLst/>
              </a:rPr>
            </a:br>
            <a:r>
              <a:rPr lang="en-US" sz="4000" b="1" i="1" dirty="0">
                <a:effectLst/>
              </a:rPr>
              <a:t>or Mercy on people?</a:t>
            </a:r>
            <a:br>
              <a:rPr lang="en-US" sz="4000" b="1" i="1" dirty="0">
                <a:effectLst/>
              </a:rPr>
            </a:br>
            <a:br>
              <a:rPr lang="en-US" sz="4400" b="1" dirty="0">
                <a:effectLst/>
              </a:rPr>
            </a:br>
            <a:r>
              <a:rPr lang="en-US" sz="2400" dirty="0">
                <a:effectLst/>
              </a:rPr>
              <a:t>L.A. Religious Education Congress</a:t>
            </a:r>
            <a:br>
              <a:rPr lang="en-US" sz="2800" dirty="0">
                <a:effectLst/>
              </a:rPr>
            </a:br>
            <a:r>
              <a:rPr lang="en-US" sz="2800" b="1" i="1" dirty="0">
                <a:effectLst/>
              </a:rPr>
              <a:t>“Called to Compassion”</a:t>
            </a:r>
            <a:r>
              <a:rPr lang="en-US" sz="2800" dirty="0">
                <a:effectLst/>
              </a:rPr>
              <a:t> </a:t>
            </a:r>
            <a:br>
              <a:rPr lang="en-US" sz="3200" dirty="0">
                <a:effectLst/>
              </a:rPr>
            </a:br>
            <a:r>
              <a:rPr lang="en-US" sz="2400" dirty="0">
                <a:effectLst/>
              </a:rPr>
              <a:t>Feb. 23, 2025 – Session 7.04</a:t>
            </a:r>
            <a:endParaRPr lang="en-US" sz="3000" dirty="0"/>
          </a:p>
        </p:txBody>
      </p:sp>
      <p:sp>
        <p:nvSpPr>
          <p:cNvPr id="3" name="Subtitle 2"/>
          <p:cNvSpPr>
            <a:spLocks noGrp="1"/>
          </p:cNvSpPr>
          <p:nvPr>
            <p:ph type="subTitle" idx="1"/>
          </p:nvPr>
        </p:nvSpPr>
        <p:spPr>
          <a:xfrm>
            <a:off x="1219200" y="5257800"/>
            <a:ext cx="4800600" cy="1219200"/>
          </a:xfrm>
        </p:spPr>
        <p:txBody>
          <a:bodyPr>
            <a:normAutofit/>
          </a:bodyPr>
          <a:lstStyle/>
          <a:p>
            <a:r>
              <a:rPr lang="en-US" sz="3200" dirty="0">
                <a:solidFill>
                  <a:srgbClr val="C00000"/>
                </a:solidFill>
              </a:rPr>
              <a:t>Fr. Felix Just, SJ, PhD</a:t>
            </a:r>
            <a:endParaRPr lang="en-US" dirty="0">
              <a:solidFill>
                <a:srgbClr val="C00000"/>
              </a:solidFill>
            </a:endParaRPr>
          </a:p>
          <a:p>
            <a:r>
              <a:rPr lang="en-US" dirty="0">
                <a:solidFill>
                  <a:srgbClr val="C00000"/>
                </a:solidFill>
              </a:rPr>
              <a:t>https://catholic-resources.org</a:t>
            </a:r>
          </a:p>
        </p:txBody>
      </p:sp>
      <p:pic>
        <p:nvPicPr>
          <p:cNvPr id="6146" name="Picture 2"/>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7239000" y="0"/>
            <a:ext cx="4876800" cy="69404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1774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Title 1"/>
          <p:cNvSpPr>
            <a:spLocks noGrp="1"/>
          </p:cNvSpPr>
          <p:nvPr>
            <p:ph type="title"/>
          </p:nvPr>
        </p:nvSpPr>
        <p:spPr>
          <a:xfrm>
            <a:off x="1828800" y="0"/>
            <a:ext cx="8534400" cy="1219200"/>
          </a:xfrm>
        </p:spPr>
        <p:txBody>
          <a:bodyPr/>
          <a:lstStyle/>
          <a:p>
            <a:pPr algn="ctr"/>
            <a:r>
              <a:rPr lang="en-US" altLang="en-US" sz="6600" b="1" i="1" u="wavyHeavy" dirty="0">
                <a:solidFill>
                  <a:srgbClr val="C00000"/>
                </a:solidFill>
              </a:rPr>
              <a:t>T H A N K   Y O U !</a:t>
            </a:r>
          </a:p>
        </p:txBody>
      </p:sp>
      <p:sp>
        <p:nvSpPr>
          <p:cNvPr id="3" name="Content Placeholder 2"/>
          <p:cNvSpPr>
            <a:spLocks noGrp="1"/>
          </p:cNvSpPr>
          <p:nvPr>
            <p:ph idx="1"/>
          </p:nvPr>
        </p:nvSpPr>
        <p:spPr>
          <a:xfrm>
            <a:off x="2057400" y="1447800"/>
            <a:ext cx="8305800" cy="5257800"/>
          </a:xfrm>
        </p:spPr>
        <p:txBody>
          <a:bodyPr/>
          <a:lstStyle/>
          <a:p>
            <a:pPr>
              <a:spcBef>
                <a:spcPts val="1200"/>
              </a:spcBef>
            </a:pPr>
            <a:r>
              <a:rPr lang="en-US" altLang="en-US" sz="3600" b="0" i="1" spc="50" dirty="0">
                <a:solidFill>
                  <a:schemeClr val="accent1">
                    <a:lumMod val="75000"/>
                  </a:schemeClr>
                </a:solidFill>
                <a:latin typeface="Arial" charset="0"/>
                <a:cs typeface="Arial" charset="0"/>
              </a:rPr>
              <a:t>For participating in R.E. Congress!</a:t>
            </a:r>
          </a:p>
          <a:p>
            <a:pPr>
              <a:spcBef>
                <a:spcPts val="1200"/>
              </a:spcBef>
            </a:pPr>
            <a:r>
              <a:rPr lang="en-US" altLang="en-US" sz="3600" b="0" i="1" spc="50" dirty="0">
                <a:solidFill>
                  <a:schemeClr val="accent1">
                    <a:lumMod val="75000"/>
                  </a:schemeClr>
                </a:solidFill>
                <a:latin typeface="Arial" charset="0"/>
                <a:cs typeface="Arial" charset="0"/>
              </a:rPr>
              <a:t>For sharing our faith as catechists!</a:t>
            </a:r>
          </a:p>
          <a:p>
            <a:pPr>
              <a:spcBef>
                <a:spcPts val="1200"/>
              </a:spcBef>
            </a:pPr>
            <a:r>
              <a:rPr lang="en-US" altLang="en-US" sz="3600" b="0" i="1" spc="50" dirty="0">
                <a:solidFill>
                  <a:schemeClr val="accent1">
                    <a:lumMod val="75000"/>
                  </a:schemeClr>
                </a:solidFill>
                <a:latin typeface="Arial" charset="0"/>
                <a:cs typeface="Arial" charset="0"/>
              </a:rPr>
              <a:t>For helping in many other ministries!</a:t>
            </a:r>
          </a:p>
          <a:p>
            <a:pPr>
              <a:spcBef>
                <a:spcPts val="1200"/>
              </a:spcBef>
            </a:pPr>
            <a:r>
              <a:rPr lang="en-US" altLang="en-US" sz="3600" b="0" i="1" spc="50" dirty="0">
                <a:solidFill>
                  <a:schemeClr val="accent1">
                    <a:lumMod val="75000"/>
                  </a:schemeClr>
                </a:solidFill>
                <a:latin typeface="Arial" charset="0"/>
                <a:cs typeface="Arial" charset="0"/>
              </a:rPr>
              <a:t>For being a disciple of Jesus Christ!</a:t>
            </a:r>
          </a:p>
        </p:txBody>
      </p:sp>
      <p:pic>
        <p:nvPicPr>
          <p:cNvPr id="4098" name="Picture 2" descr="Image result for thank god for yo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524000" y="4520325"/>
            <a:ext cx="9144000" cy="2337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0069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par>
                          <p:cTn id="8" fill="hold" nodeType="afterGroup">
                            <p:stCondLst>
                              <p:cond delay="1000"/>
                            </p:stCondLst>
                            <p:childTnLst>
                              <p:par>
                                <p:cTn id="9" presetID="22" presetClass="entr" presetSubtype="8"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1000"/>
                                        <p:tgtEl>
                                          <p:spTgt spid="3">
                                            <p:txEl>
                                              <p:pRg st="1" end="1"/>
                                            </p:txEl>
                                          </p:spTgt>
                                        </p:tgtEl>
                                      </p:cBhvr>
                                    </p:animEffect>
                                  </p:childTnLst>
                                </p:cTn>
                              </p:par>
                            </p:childTnLst>
                          </p:cTn>
                        </p:par>
                        <p:par>
                          <p:cTn id="12" fill="hold" nodeType="afterGroup">
                            <p:stCondLst>
                              <p:cond delay="2000"/>
                            </p:stCondLst>
                            <p:childTnLst>
                              <p:par>
                                <p:cTn id="13" presetID="22" presetClass="entr" presetSubtype="8"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1000"/>
                                        <p:tgtEl>
                                          <p:spTgt spid="3">
                                            <p:txEl>
                                              <p:pRg st="2" end="2"/>
                                            </p:txEl>
                                          </p:spTgt>
                                        </p:tgtEl>
                                      </p:cBhvr>
                                    </p:animEffect>
                                  </p:childTnLst>
                                </p:cTn>
                              </p:par>
                            </p:childTnLst>
                          </p:cTn>
                        </p:par>
                        <p:par>
                          <p:cTn id="16" fill="hold" nodeType="afterGroup">
                            <p:stCondLst>
                              <p:cond delay="3000"/>
                            </p:stCondLst>
                            <p:childTnLst>
                              <p:par>
                                <p:cTn id="17" presetID="22" presetClass="entr" presetSubtype="8"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1000"/>
                                        <p:tgtEl>
                                          <p:spTgt spid="3">
                                            <p:txEl>
                                              <p:pRg st="3" end="3"/>
                                            </p:txEl>
                                          </p:spTgt>
                                        </p:tgtEl>
                                      </p:cBhvr>
                                    </p:animEffect>
                                  </p:childTnLst>
                                </p:cTn>
                              </p:par>
                            </p:childTnLst>
                          </p:cTn>
                        </p:par>
                        <p:par>
                          <p:cTn id="20" fill="hold">
                            <p:stCondLst>
                              <p:cond delay="4000"/>
                            </p:stCondLst>
                            <p:childTnLst>
                              <p:par>
                                <p:cTn id="21" presetID="53" presetClass="entr" presetSubtype="16" fill="hold" nodeType="afterEffect">
                                  <p:stCondLst>
                                    <p:cond delay="0"/>
                                  </p:stCondLst>
                                  <p:childTnLst>
                                    <p:set>
                                      <p:cBhvr>
                                        <p:cTn id="22" dur="1" fill="hold">
                                          <p:stCondLst>
                                            <p:cond delay="0"/>
                                          </p:stCondLst>
                                        </p:cTn>
                                        <p:tgtEl>
                                          <p:spTgt spid="4098"/>
                                        </p:tgtEl>
                                        <p:attrNameLst>
                                          <p:attrName>style.visibility</p:attrName>
                                        </p:attrNameLst>
                                      </p:cBhvr>
                                      <p:to>
                                        <p:strVal val="visible"/>
                                      </p:to>
                                    </p:set>
                                    <p:anim calcmode="lin" valueType="num">
                                      <p:cBhvr>
                                        <p:cTn id="23" dur="2000" fill="hold"/>
                                        <p:tgtEl>
                                          <p:spTgt spid="4098"/>
                                        </p:tgtEl>
                                        <p:attrNameLst>
                                          <p:attrName>ppt_w</p:attrName>
                                        </p:attrNameLst>
                                      </p:cBhvr>
                                      <p:tavLst>
                                        <p:tav tm="0">
                                          <p:val>
                                            <p:fltVal val="0"/>
                                          </p:val>
                                        </p:tav>
                                        <p:tav tm="100000">
                                          <p:val>
                                            <p:strVal val="#ppt_w"/>
                                          </p:val>
                                        </p:tav>
                                      </p:tavLst>
                                    </p:anim>
                                    <p:anim calcmode="lin" valueType="num">
                                      <p:cBhvr>
                                        <p:cTn id="24" dur="2000" fill="hold"/>
                                        <p:tgtEl>
                                          <p:spTgt spid="4098"/>
                                        </p:tgtEl>
                                        <p:attrNameLst>
                                          <p:attrName>ppt_h</p:attrName>
                                        </p:attrNameLst>
                                      </p:cBhvr>
                                      <p:tavLst>
                                        <p:tav tm="0">
                                          <p:val>
                                            <p:fltVal val="0"/>
                                          </p:val>
                                        </p:tav>
                                        <p:tav tm="100000">
                                          <p:val>
                                            <p:strVal val="#ppt_h"/>
                                          </p:val>
                                        </p:tav>
                                      </p:tavLst>
                                    </p:anim>
                                    <p:animEffect transition="in" filter="fade">
                                      <p:cBhvr>
                                        <p:cTn id="25"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z="4400" b="1" dirty="0"/>
              <a:t>Handout</a:t>
            </a:r>
            <a:r>
              <a:rPr lang="en-US" altLang="en-US" sz="4400" dirty="0"/>
              <a:t>  </a:t>
            </a:r>
            <a:r>
              <a:rPr lang="en-US" altLang="en-US" sz="3600" dirty="0"/>
              <a:t>for this  </a:t>
            </a:r>
            <a:r>
              <a:rPr lang="en-US" altLang="en-US" sz="4400" dirty="0"/>
              <a:t>Workshop (7.04)</a:t>
            </a:r>
          </a:p>
        </p:txBody>
      </p:sp>
      <p:sp>
        <p:nvSpPr>
          <p:cNvPr id="3" name="Content Placeholder 2"/>
          <p:cNvSpPr>
            <a:spLocks noGrp="1"/>
          </p:cNvSpPr>
          <p:nvPr>
            <p:ph idx="1"/>
          </p:nvPr>
        </p:nvSpPr>
        <p:spPr>
          <a:xfrm>
            <a:off x="762000" y="1295400"/>
            <a:ext cx="7924800" cy="5410200"/>
          </a:xfrm>
        </p:spPr>
        <p:txBody>
          <a:bodyPr>
            <a:normAutofit/>
          </a:bodyPr>
          <a:lstStyle/>
          <a:p>
            <a:pPr>
              <a:lnSpc>
                <a:spcPct val="110000"/>
              </a:lnSpc>
              <a:spcBef>
                <a:spcPts val="1200"/>
              </a:spcBef>
            </a:pPr>
            <a:r>
              <a:rPr lang="en-US" sz="4000" dirty="0"/>
              <a:t>“</a:t>
            </a:r>
            <a:r>
              <a:rPr lang="en-US" sz="4000" i="1" dirty="0"/>
              <a:t>JESUS’ Teachings about </a:t>
            </a:r>
            <a:br>
              <a:rPr lang="en-US" sz="4000" i="1" dirty="0"/>
            </a:br>
            <a:r>
              <a:rPr lang="en-US" sz="4000" i="1" dirty="0"/>
              <a:t>Mercy / Compassion / Pity</a:t>
            </a:r>
            <a:r>
              <a:rPr lang="en-US" sz="4000" dirty="0"/>
              <a:t>”</a:t>
            </a:r>
          </a:p>
          <a:p>
            <a:pPr marL="914400" lvl="1">
              <a:lnSpc>
                <a:spcPct val="110000"/>
              </a:lnSpc>
              <a:spcBef>
                <a:spcPts val="1200"/>
              </a:spcBef>
            </a:pPr>
            <a:r>
              <a:rPr lang="en-US" sz="3200" dirty="0"/>
              <a:t>PDF file: two pages</a:t>
            </a:r>
          </a:p>
          <a:p>
            <a:pPr marL="914400" lvl="1">
              <a:lnSpc>
                <a:spcPct val="110000"/>
              </a:lnSpc>
              <a:spcBef>
                <a:spcPts val="1200"/>
              </a:spcBef>
            </a:pPr>
            <a:r>
              <a:rPr lang="en-US" sz="3200" b="1" i="1" dirty="0">
                <a:solidFill>
                  <a:srgbClr val="0070C0"/>
                </a:solidFill>
              </a:rPr>
              <a:t>Biblical Vocabulary</a:t>
            </a:r>
            <a:br>
              <a:rPr lang="en-US" sz="3200" b="1" i="1" dirty="0">
                <a:solidFill>
                  <a:srgbClr val="0070C0"/>
                </a:solidFill>
              </a:rPr>
            </a:br>
            <a:r>
              <a:rPr lang="en-US" sz="3200" i="1" dirty="0">
                <a:solidFill>
                  <a:srgbClr val="0070C0"/>
                </a:solidFill>
              </a:rPr>
              <a:t>&amp; </a:t>
            </a:r>
            <a:r>
              <a:rPr lang="en-US" sz="3200" b="1" i="1" dirty="0">
                <a:solidFill>
                  <a:srgbClr val="0070C0"/>
                </a:solidFill>
              </a:rPr>
              <a:t>Gospel Texts</a:t>
            </a:r>
            <a:endParaRPr lang="en-US" dirty="0"/>
          </a:p>
          <a:p>
            <a:pPr>
              <a:lnSpc>
                <a:spcPct val="110000"/>
              </a:lnSpc>
              <a:spcBef>
                <a:spcPts val="3600"/>
              </a:spcBef>
            </a:pPr>
            <a:r>
              <a:rPr lang="en-US" sz="3600" dirty="0"/>
              <a:t>On RE Congress Website:</a:t>
            </a:r>
          </a:p>
          <a:p>
            <a:pPr lvl="1">
              <a:lnSpc>
                <a:spcPct val="110000"/>
              </a:lnSpc>
              <a:spcBef>
                <a:spcPts val="600"/>
              </a:spcBef>
            </a:pPr>
            <a:r>
              <a:rPr lang="en-US" sz="3200" dirty="0">
                <a:hlinkClick r:id="rId2"/>
              </a:rPr>
              <a:t>https://recongress.org/adult-days-workshops-1</a:t>
            </a:r>
            <a:r>
              <a:rPr lang="en-US" sz="3200" dirty="0"/>
              <a:t> </a:t>
            </a:r>
          </a:p>
        </p:txBody>
      </p:sp>
      <p:pic>
        <p:nvPicPr>
          <p:cNvPr id="2" name="Picture 8" descr="http://4.bp.blogspot.com/-Y3ViJgM4fzc/UI1MwyQk1aI/AAAAAAAABCQ/Im8YIupXrY4/s1600/healing-of-the-blind-bartimaeus.jpg">
            <a:extLst>
              <a:ext uri="{FF2B5EF4-FFF2-40B4-BE49-F238E27FC236}">
                <a16:creationId xmlns:a16="http://schemas.microsoft.com/office/drawing/2014/main" id="{3B00AD05-42BB-52BF-38ED-57606FBC59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1357631"/>
            <a:ext cx="3517034" cy="407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4035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CC518-F347-0438-2AA4-209103443086}"/>
              </a:ext>
            </a:extLst>
          </p:cNvPr>
          <p:cNvSpPr>
            <a:spLocks noGrp="1"/>
          </p:cNvSpPr>
          <p:nvPr>
            <p:ph type="title"/>
          </p:nvPr>
        </p:nvSpPr>
        <p:spPr/>
        <p:txBody>
          <a:bodyPr/>
          <a:lstStyle/>
          <a:p>
            <a:r>
              <a:rPr lang="en-US" dirty="0"/>
              <a:t>What’s in a Word?</a:t>
            </a:r>
          </a:p>
        </p:txBody>
      </p:sp>
      <p:graphicFrame>
        <p:nvGraphicFramePr>
          <p:cNvPr id="5" name="Table 4">
            <a:extLst>
              <a:ext uri="{FF2B5EF4-FFF2-40B4-BE49-F238E27FC236}">
                <a16:creationId xmlns:a16="http://schemas.microsoft.com/office/drawing/2014/main" id="{0C32FED7-0FBB-933D-1D56-DE44C036B29C}"/>
              </a:ext>
            </a:extLst>
          </p:cNvPr>
          <p:cNvGraphicFramePr>
            <a:graphicFrameLocks noGrp="1"/>
          </p:cNvGraphicFramePr>
          <p:nvPr>
            <p:extLst>
              <p:ext uri="{D42A27DB-BD31-4B8C-83A1-F6EECF244321}">
                <p14:modId xmlns:p14="http://schemas.microsoft.com/office/powerpoint/2010/main" val="2656663881"/>
              </p:ext>
            </p:extLst>
          </p:nvPr>
        </p:nvGraphicFramePr>
        <p:xfrm>
          <a:off x="1094739" y="1295400"/>
          <a:ext cx="9954261" cy="5486400"/>
        </p:xfrm>
        <a:graphic>
          <a:graphicData uri="http://schemas.openxmlformats.org/drawingml/2006/table">
            <a:tbl>
              <a:tblPr firstRow="1" bandRow="1">
                <a:tableStyleId>{073A0DAA-6AF3-43AB-8588-CEC1D06C72B9}</a:tableStyleId>
              </a:tblPr>
              <a:tblGrid>
                <a:gridCol w="2978468">
                  <a:extLst>
                    <a:ext uri="{9D8B030D-6E8A-4147-A177-3AD203B41FA5}">
                      <a16:colId xmlns:a16="http://schemas.microsoft.com/office/drawing/2014/main" val="517382728"/>
                    </a:ext>
                  </a:extLst>
                </a:gridCol>
                <a:gridCol w="3724593">
                  <a:extLst>
                    <a:ext uri="{9D8B030D-6E8A-4147-A177-3AD203B41FA5}">
                      <a16:colId xmlns:a16="http://schemas.microsoft.com/office/drawing/2014/main" val="319136302"/>
                    </a:ext>
                  </a:extLst>
                </a:gridCol>
                <a:gridCol w="3251200">
                  <a:extLst>
                    <a:ext uri="{9D8B030D-6E8A-4147-A177-3AD203B41FA5}">
                      <a16:colId xmlns:a16="http://schemas.microsoft.com/office/drawing/2014/main" val="3679817284"/>
                    </a:ext>
                  </a:extLst>
                </a:gridCol>
              </a:tblGrid>
              <a:tr h="685800">
                <a:tc>
                  <a:txBody>
                    <a:bodyPr/>
                    <a:lstStyle/>
                    <a:p>
                      <a:r>
                        <a:rPr lang="en-US" sz="2800" dirty="0"/>
                        <a:t>NOUNS</a:t>
                      </a:r>
                    </a:p>
                  </a:txBody>
                  <a:tcPr/>
                </a:tc>
                <a:tc>
                  <a:txBody>
                    <a:bodyPr/>
                    <a:lstStyle/>
                    <a:p>
                      <a:endParaRPr lang="en-US" sz="2800" dirty="0"/>
                    </a:p>
                  </a:txBody>
                  <a:tcPr/>
                </a:tc>
                <a:tc>
                  <a:txBody>
                    <a:bodyPr/>
                    <a:lstStyle/>
                    <a:p>
                      <a:endParaRPr lang="en-US" sz="2800" dirty="0"/>
                    </a:p>
                  </a:txBody>
                  <a:tcPr/>
                </a:tc>
                <a:extLst>
                  <a:ext uri="{0D108BD9-81ED-4DB2-BD59-A6C34878D82A}">
                    <a16:rowId xmlns:a16="http://schemas.microsoft.com/office/drawing/2014/main" val="2541333100"/>
                  </a:ext>
                </a:extLst>
              </a:tr>
              <a:tr h="685800">
                <a:tc>
                  <a:txBody>
                    <a:bodyPr/>
                    <a:lstStyle/>
                    <a:p>
                      <a:r>
                        <a:rPr lang="en-US" sz="2800" dirty="0"/>
                        <a:t>Compassion</a:t>
                      </a:r>
                    </a:p>
                  </a:txBody>
                  <a:tcPr/>
                </a:tc>
                <a:tc>
                  <a:txBody>
                    <a:bodyPr/>
                    <a:lstStyle/>
                    <a:p>
                      <a:endParaRPr lang="en-US" sz="2800" dirty="0"/>
                    </a:p>
                  </a:txBody>
                  <a:tcPr/>
                </a:tc>
                <a:tc>
                  <a:txBody>
                    <a:bodyPr/>
                    <a:lstStyle/>
                    <a:p>
                      <a:endParaRPr lang="en-US" sz="2800" dirty="0"/>
                    </a:p>
                  </a:txBody>
                  <a:tcPr/>
                </a:tc>
                <a:extLst>
                  <a:ext uri="{0D108BD9-81ED-4DB2-BD59-A6C34878D82A}">
                    <a16:rowId xmlns:a16="http://schemas.microsoft.com/office/drawing/2014/main" val="1473094720"/>
                  </a:ext>
                </a:extLst>
              </a:tr>
              <a:tr h="685800">
                <a:tc>
                  <a:txBody>
                    <a:bodyPr/>
                    <a:lstStyle/>
                    <a:p>
                      <a:r>
                        <a:rPr lang="en-US" sz="2400" dirty="0"/>
                        <a:t>Empathy/Sympathy</a:t>
                      </a:r>
                    </a:p>
                  </a:txBody>
                  <a:tcPr/>
                </a:tc>
                <a:tc>
                  <a:txBody>
                    <a:bodyPr/>
                    <a:lstStyle/>
                    <a:p>
                      <a:endParaRPr lang="en-US" sz="2400" dirty="0"/>
                    </a:p>
                  </a:txBody>
                  <a:tcPr/>
                </a:tc>
                <a:tc>
                  <a:txBody>
                    <a:bodyPr/>
                    <a:lstStyle/>
                    <a:p>
                      <a:endParaRPr lang="en-US" sz="2400" dirty="0"/>
                    </a:p>
                  </a:txBody>
                  <a:tcPr/>
                </a:tc>
                <a:extLst>
                  <a:ext uri="{0D108BD9-81ED-4DB2-BD59-A6C34878D82A}">
                    <a16:rowId xmlns:a16="http://schemas.microsoft.com/office/drawing/2014/main" val="435126017"/>
                  </a:ext>
                </a:extLst>
              </a:tr>
              <a:tr h="685800">
                <a:tc>
                  <a:txBody>
                    <a:bodyPr/>
                    <a:lstStyle/>
                    <a:p>
                      <a:r>
                        <a:rPr lang="en-US" sz="2800" dirty="0"/>
                        <a:t>Kindness</a:t>
                      </a:r>
                    </a:p>
                  </a:txBody>
                  <a:tcPr/>
                </a:tc>
                <a:tc>
                  <a:txBody>
                    <a:bodyPr/>
                    <a:lstStyle/>
                    <a:p>
                      <a:endParaRPr lang="en-US" sz="2800" dirty="0"/>
                    </a:p>
                  </a:txBody>
                  <a:tcPr/>
                </a:tc>
                <a:tc>
                  <a:txBody>
                    <a:bodyPr/>
                    <a:lstStyle/>
                    <a:p>
                      <a:endParaRPr lang="en-US" sz="2800" dirty="0"/>
                    </a:p>
                  </a:txBody>
                  <a:tcPr/>
                </a:tc>
                <a:extLst>
                  <a:ext uri="{0D108BD9-81ED-4DB2-BD59-A6C34878D82A}">
                    <a16:rowId xmlns:a16="http://schemas.microsoft.com/office/drawing/2014/main" val="154761918"/>
                  </a:ext>
                </a:extLst>
              </a:tr>
              <a:tr h="685800">
                <a:tc>
                  <a:txBody>
                    <a:bodyPr/>
                    <a:lstStyle/>
                    <a:p>
                      <a:r>
                        <a:rPr lang="en-US" sz="2800" dirty="0"/>
                        <a:t>Mercy</a:t>
                      </a:r>
                    </a:p>
                  </a:txBody>
                  <a:tcPr/>
                </a:tc>
                <a:tc>
                  <a:txBody>
                    <a:bodyPr/>
                    <a:lstStyle/>
                    <a:p>
                      <a:endParaRPr lang="en-US" sz="2800" dirty="0"/>
                    </a:p>
                  </a:txBody>
                  <a:tcPr/>
                </a:tc>
                <a:tc>
                  <a:txBody>
                    <a:bodyPr/>
                    <a:lstStyle/>
                    <a:p>
                      <a:endParaRPr lang="en-US" sz="2800" dirty="0"/>
                    </a:p>
                  </a:txBody>
                  <a:tcPr/>
                </a:tc>
                <a:extLst>
                  <a:ext uri="{0D108BD9-81ED-4DB2-BD59-A6C34878D82A}">
                    <a16:rowId xmlns:a16="http://schemas.microsoft.com/office/drawing/2014/main" val="1396887749"/>
                  </a:ext>
                </a:extLst>
              </a:tr>
              <a:tr h="685800">
                <a:tc>
                  <a:txBody>
                    <a:bodyPr/>
                    <a:lstStyle/>
                    <a:p>
                      <a:r>
                        <a:rPr lang="en-US" sz="2800" dirty="0"/>
                        <a:t>Forgiveness</a:t>
                      </a:r>
                    </a:p>
                  </a:txBody>
                  <a:tcPr/>
                </a:tc>
                <a:tc>
                  <a:txBody>
                    <a:bodyPr/>
                    <a:lstStyle/>
                    <a:p>
                      <a:endParaRPr lang="en-US" sz="2800" dirty="0"/>
                    </a:p>
                  </a:txBody>
                  <a:tcPr/>
                </a:tc>
                <a:tc>
                  <a:txBody>
                    <a:bodyPr/>
                    <a:lstStyle/>
                    <a:p>
                      <a:endParaRPr lang="en-US" sz="2800" dirty="0"/>
                    </a:p>
                  </a:txBody>
                  <a:tcPr/>
                </a:tc>
                <a:extLst>
                  <a:ext uri="{0D108BD9-81ED-4DB2-BD59-A6C34878D82A}">
                    <a16:rowId xmlns:a16="http://schemas.microsoft.com/office/drawing/2014/main" val="401969628"/>
                  </a:ext>
                </a:extLst>
              </a:tr>
              <a:tr h="685800">
                <a:tc>
                  <a:txBody>
                    <a:bodyPr/>
                    <a:lstStyle/>
                    <a:p>
                      <a:r>
                        <a:rPr lang="en-US" sz="2800" dirty="0"/>
                        <a:t>Charity</a:t>
                      </a:r>
                    </a:p>
                  </a:txBody>
                  <a:tcPr/>
                </a:tc>
                <a:tc>
                  <a:txBody>
                    <a:bodyPr/>
                    <a:lstStyle/>
                    <a:p>
                      <a:endParaRPr lang="en-US" sz="2800" b="1" dirty="0"/>
                    </a:p>
                  </a:txBody>
                  <a:tcPr/>
                </a:tc>
                <a:tc>
                  <a:txBody>
                    <a:bodyPr/>
                    <a:lstStyle/>
                    <a:p>
                      <a:endParaRPr lang="en-US" sz="2800" dirty="0"/>
                    </a:p>
                  </a:txBody>
                  <a:tcPr/>
                </a:tc>
                <a:extLst>
                  <a:ext uri="{0D108BD9-81ED-4DB2-BD59-A6C34878D82A}">
                    <a16:rowId xmlns:a16="http://schemas.microsoft.com/office/drawing/2014/main" val="2511088690"/>
                  </a:ext>
                </a:extLst>
              </a:tr>
              <a:tr h="685800">
                <a:tc>
                  <a:txBody>
                    <a:bodyPr/>
                    <a:lstStyle/>
                    <a:p>
                      <a:r>
                        <a:rPr lang="en-US" sz="2800" dirty="0"/>
                        <a:t>PITY</a:t>
                      </a:r>
                    </a:p>
                  </a:txBody>
                  <a:tcPr/>
                </a:tc>
                <a:tc>
                  <a:txBody>
                    <a:bodyPr/>
                    <a:lstStyle/>
                    <a:p>
                      <a:endParaRPr lang="en-US" sz="2800" b="1" dirty="0"/>
                    </a:p>
                  </a:txBody>
                  <a:tcPr/>
                </a:tc>
                <a:tc>
                  <a:txBody>
                    <a:bodyPr/>
                    <a:lstStyle/>
                    <a:p>
                      <a:endParaRPr lang="en-US" sz="2800" dirty="0"/>
                    </a:p>
                  </a:txBody>
                  <a:tcPr/>
                </a:tc>
                <a:extLst>
                  <a:ext uri="{0D108BD9-81ED-4DB2-BD59-A6C34878D82A}">
                    <a16:rowId xmlns:a16="http://schemas.microsoft.com/office/drawing/2014/main" val="1260464100"/>
                  </a:ext>
                </a:extLst>
              </a:tr>
            </a:tbl>
          </a:graphicData>
        </a:graphic>
      </p:graphicFrame>
    </p:spTree>
    <p:extLst>
      <p:ext uri="{BB962C8B-B14F-4D97-AF65-F5344CB8AC3E}">
        <p14:creationId xmlns:p14="http://schemas.microsoft.com/office/powerpoint/2010/main" val="3785233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44E53-268D-EB76-7184-4E227125FB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9501D9-AFBE-5456-39CE-63BA2F515FD6}"/>
              </a:ext>
            </a:extLst>
          </p:cNvPr>
          <p:cNvSpPr>
            <a:spLocks noGrp="1"/>
          </p:cNvSpPr>
          <p:nvPr>
            <p:ph type="title"/>
          </p:nvPr>
        </p:nvSpPr>
        <p:spPr/>
        <p:txBody>
          <a:bodyPr/>
          <a:lstStyle/>
          <a:p>
            <a:r>
              <a:rPr lang="en-US" dirty="0"/>
              <a:t>What’s in a Word?</a:t>
            </a:r>
          </a:p>
        </p:txBody>
      </p:sp>
      <p:graphicFrame>
        <p:nvGraphicFramePr>
          <p:cNvPr id="5" name="Table 4">
            <a:extLst>
              <a:ext uri="{FF2B5EF4-FFF2-40B4-BE49-F238E27FC236}">
                <a16:creationId xmlns:a16="http://schemas.microsoft.com/office/drawing/2014/main" id="{D4FD646B-ED0D-8E3C-5097-D35AD8422081}"/>
              </a:ext>
            </a:extLst>
          </p:cNvPr>
          <p:cNvGraphicFramePr>
            <a:graphicFrameLocks noGrp="1"/>
          </p:cNvGraphicFramePr>
          <p:nvPr>
            <p:extLst>
              <p:ext uri="{D42A27DB-BD31-4B8C-83A1-F6EECF244321}">
                <p14:modId xmlns:p14="http://schemas.microsoft.com/office/powerpoint/2010/main" val="792483456"/>
              </p:ext>
            </p:extLst>
          </p:nvPr>
        </p:nvGraphicFramePr>
        <p:xfrm>
          <a:off x="1094739" y="1295400"/>
          <a:ext cx="9954261" cy="5486400"/>
        </p:xfrm>
        <a:graphic>
          <a:graphicData uri="http://schemas.openxmlformats.org/drawingml/2006/table">
            <a:tbl>
              <a:tblPr firstRow="1" bandRow="1">
                <a:tableStyleId>{073A0DAA-6AF3-43AB-8588-CEC1D06C72B9}</a:tableStyleId>
              </a:tblPr>
              <a:tblGrid>
                <a:gridCol w="2978468">
                  <a:extLst>
                    <a:ext uri="{9D8B030D-6E8A-4147-A177-3AD203B41FA5}">
                      <a16:colId xmlns:a16="http://schemas.microsoft.com/office/drawing/2014/main" val="517382728"/>
                    </a:ext>
                  </a:extLst>
                </a:gridCol>
                <a:gridCol w="3724593">
                  <a:extLst>
                    <a:ext uri="{9D8B030D-6E8A-4147-A177-3AD203B41FA5}">
                      <a16:colId xmlns:a16="http://schemas.microsoft.com/office/drawing/2014/main" val="319136302"/>
                    </a:ext>
                  </a:extLst>
                </a:gridCol>
                <a:gridCol w="3251200">
                  <a:extLst>
                    <a:ext uri="{9D8B030D-6E8A-4147-A177-3AD203B41FA5}">
                      <a16:colId xmlns:a16="http://schemas.microsoft.com/office/drawing/2014/main" val="3679817284"/>
                    </a:ext>
                  </a:extLst>
                </a:gridCol>
              </a:tblGrid>
              <a:tr h="685800">
                <a:tc>
                  <a:txBody>
                    <a:bodyPr/>
                    <a:lstStyle/>
                    <a:p>
                      <a:r>
                        <a:rPr lang="en-US" sz="2800" dirty="0"/>
                        <a:t>NOUNS</a:t>
                      </a:r>
                    </a:p>
                  </a:txBody>
                  <a:tcPr/>
                </a:tc>
                <a:tc>
                  <a:txBody>
                    <a:bodyPr/>
                    <a:lstStyle/>
                    <a:p>
                      <a:r>
                        <a:rPr lang="en-US" sz="2800" dirty="0"/>
                        <a:t>Adjectives</a:t>
                      </a:r>
                    </a:p>
                  </a:txBody>
                  <a:tcPr/>
                </a:tc>
                <a:tc>
                  <a:txBody>
                    <a:bodyPr/>
                    <a:lstStyle/>
                    <a:p>
                      <a:endParaRPr lang="en-US" sz="2800" dirty="0"/>
                    </a:p>
                  </a:txBody>
                  <a:tcPr/>
                </a:tc>
                <a:extLst>
                  <a:ext uri="{0D108BD9-81ED-4DB2-BD59-A6C34878D82A}">
                    <a16:rowId xmlns:a16="http://schemas.microsoft.com/office/drawing/2014/main" val="2541333100"/>
                  </a:ext>
                </a:extLst>
              </a:tr>
              <a:tr h="685800">
                <a:tc>
                  <a:txBody>
                    <a:bodyPr/>
                    <a:lstStyle/>
                    <a:p>
                      <a:r>
                        <a:rPr lang="en-US" sz="2800" dirty="0"/>
                        <a:t>Compassion</a:t>
                      </a:r>
                    </a:p>
                  </a:txBody>
                  <a:tcPr/>
                </a:tc>
                <a:tc>
                  <a:txBody>
                    <a:bodyPr/>
                    <a:lstStyle/>
                    <a:p>
                      <a:r>
                        <a:rPr lang="en-US" sz="2800" dirty="0"/>
                        <a:t>Compassionate</a:t>
                      </a:r>
                    </a:p>
                  </a:txBody>
                  <a:tcPr/>
                </a:tc>
                <a:tc>
                  <a:txBody>
                    <a:bodyPr/>
                    <a:lstStyle/>
                    <a:p>
                      <a:endParaRPr lang="en-US" sz="2800" dirty="0"/>
                    </a:p>
                  </a:txBody>
                  <a:tcPr/>
                </a:tc>
                <a:extLst>
                  <a:ext uri="{0D108BD9-81ED-4DB2-BD59-A6C34878D82A}">
                    <a16:rowId xmlns:a16="http://schemas.microsoft.com/office/drawing/2014/main" val="1473094720"/>
                  </a:ext>
                </a:extLst>
              </a:tr>
              <a:tr h="685800">
                <a:tc>
                  <a:txBody>
                    <a:bodyPr/>
                    <a:lstStyle/>
                    <a:p>
                      <a:r>
                        <a:rPr lang="en-US" sz="2400" dirty="0"/>
                        <a:t>Empathy/Sympathy</a:t>
                      </a:r>
                    </a:p>
                  </a:txBody>
                  <a:tcPr/>
                </a:tc>
                <a:tc>
                  <a:txBody>
                    <a:bodyPr/>
                    <a:lstStyle/>
                    <a:p>
                      <a:r>
                        <a:rPr lang="en-US" sz="2400" dirty="0"/>
                        <a:t>Empathetic/Sympathetic</a:t>
                      </a:r>
                    </a:p>
                  </a:txBody>
                  <a:tcPr/>
                </a:tc>
                <a:tc>
                  <a:txBody>
                    <a:bodyPr/>
                    <a:lstStyle/>
                    <a:p>
                      <a:endParaRPr lang="en-US" sz="2400" dirty="0"/>
                    </a:p>
                  </a:txBody>
                  <a:tcPr/>
                </a:tc>
                <a:extLst>
                  <a:ext uri="{0D108BD9-81ED-4DB2-BD59-A6C34878D82A}">
                    <a16:rowId xmlns:a16="http://schemas.microsoft.com/office/drawing/2014/main" val="435126017"/>
                  </a:ext>
                </a:extLst>
              </a:tr>
              <a:tr h="685800">
                <a:tc>
                  <a:txBody>
                    <a:bodyPr/>
                    <a:lstStyle/>
                    <a:p>
                      <a:r>
                        <a:rPr lang="en-US" sz="2800" dirty="0"/>
                        <a:t>Kindness</a:t>
                      </a:r>
                    </a:p>
                  </a:txBody>
                  <a:tcPr/>
                </a:tc>
                <a:tc>
                  <a:txBody>
                    <a:bodyPr/>
                    <a:lstStyle/>
                    <a:p>
                      <a:r>
                        <a:rPr lang="en-US" sz="2800" dirty="0"/>
                        <a:t>Kind</a:t>
                      </a:r>
                    </a:p>
                  </a:txBody>
                  <a:tcPr/>
                </a:tc>
                <a:tc>
                  <a:txBody>
                    <a:bodyPr/>
                    <a:lstStyle/>
                    <a:p>
                      <a:endParaRPr lang="en-US" sz="2800" dirty="0"/>
                    </a:p>
                  </a:txBody>
                  <a:tcPr/>
                </a:tc>
                <a:extLst>
                  <a:ext uri="{0D108BD9-81ED-4DB2-BD59-A6C34878D82A}">
                    <a16:rowId xmlns:a16="http://schemas.microsoft.com/office/drawing/2014/main" val="154761918"/>
                  </a:ext>
                </a:extLst>
              </a:tr>
              <a:tr h="685800">
                <a:tc>
                  <a:txBody>
                    <a:bodyPr/>
                    <a:lstStyle/>
                    <a:p>
                      <a:r>
                        <a:rPr lang="en-US" sz="2800" dirty="0"/>
                        <a:t>Mercy</a:t>
                      </a:r>
                    </a:p>
                  </a:txBody>
                  <a:tcPr/>
                </a:tc>
                <a:tc>
                  <a:txBody>
                    <a:bodyPr/>
                    <a:lstStyle/>
                    <a:p>
                      <a:r>
                        <a:rPr lang="en-US" sz="2800" dirty="0"/>
                        <a:t>Merciful</a:t>
                      </a:r>
                    </a:p>
                  </a:txBody>
                  <a:tcPr/>
                </a:tc>
                <a:tc>
                  <a:txBody>
                    <a:bodyPr/>
                    <a:lstStyle/>
                    <a:p>
                      <a:endParaRPr lang="en-US" sz="2800" dirty="0"/>
                    </a:p>
                  </a:txBody>
                  <a:tcPr/>
                </a:tc>
                <a:extLst>
                  <a:ext uri="{0D108BD9-81ED-4DB2-BD59-A6C34878D82A}">
                    <a16:rowId xmlns:a16="http://schemas.microsoft.com/office/drawing/2014/main" val="1396887749"/>
                  </a:ext>
                </a:extLst>
              </a:tr>
              <a:tr h="685800">
                <a:tc>
                  <a:txBody>
                    <a:bodyPr/>
                    <a:lstStyle/>
                    <a:p>
                      <a:r>
                        <a:rPr lang="en-US" sz="2800" dirty="0"/>
                        <a:t>Forgiveness</a:t>
                      </a:r>
                    </a:p>
                  </a:txBody>
                  <a:tcPr/>
                </a:tc>
                <a:tc>
                  <a:txBody>
                    <a:bodyPr/>
                    <a:lstStyle/>
                    <a:p>
                      <a:r>
                        <a:rPr lang="en-US" sz="2800" dirty="0"/>
                        <a:t>Forgiving</a:t>
                      </a:r>
                    </a:p>
                  </a:txBody>
                  <a:tcPr/>
                </a:tc>
                <a:tc>
                  <a:txBody>
                    <a:bodyPr/>
                    <a:lstStyle/>
                    <a:p>
                      <a:endParaRPr lang="en-US" sz="2800" dirty="0"/>
                    </a:p>
                  </a:txBody>
                  <a:tcPr/>
                </a:tc>
                <a:extLst>
                  <a:ext uri="{0D108BD9-81ED-4DB2-BD59-A6C34878D82A}">
                    <a16:rowId xmlns:a16="http://schemas.microsoft.com/office/drawing/2014/main" val="401969628"/>
                  </a:ext>
                </a:extLst>
              </a:tr>
              <a:tr h="685800">
                <a:tc>
                  <a:txBody>
                    <a:bodyPr/>
                    <a:lstStyle/>
                    <a:p>
                      <a:r>
                        <a:rPr lang="en-US" sz="2800" dirty="0"/>
                        <a:t>Charity</a:t>
                      </a:r>
                    </a:p>
                  </a:txBody>
                  <a:tcPr/>
                </a:tc>
                <a:tc>
                  <a:txBody>
                    <a:bodyPr/>
                    <a:lstStyle/>
                    <a:p>
                      <a:r>
                        <a:rPr lang="en-US" sz="2800" b="0" dirty="0"/>
                        <a:t>Charitable</a:t>
                      </a:r>
                    </a:p>
                  </a:txBody>
                  <a:tcPr/>
                </a:tc>
                <a:tc>
                  <a:txBody>
                    <a:bodyPr/>
                    <a:lstStyle/>
                    <a:p>
                      <a:endParaRPr lang="en-US" sz="2800" dirty="0"/>
                    </a:p>
                  </a:txBody>
                  <a:tcPr/>
                </a:tc>
                <a:extLst>
                  <a:ext uri="{0D108BD9-81ED-4DB2-BD59-A6C34878D82A}">
                    <a16:rowId xmlns:a16="http://schemas.microsoft.com/office/drawing/2014/main" val="2511088690"/>
                  </a:ext>
                </a:extLst>
              </a:tr>
              <a:tr h="685800">
                <a:tc>
                  <a:txBody>
                    <a:bodyPr/>
                    <a:lstStyle/>
                    <a:p>
                      <a:r>
                        <a:rPr lang="en-US" sz="2800" dirty="0"/>
                        <a:t>PITY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t>Pitiful?  Pitiable?</a:t>
                      </a:r>
                    </a:p>
                  </a:txBody>
                  <a:tcPr/>
                </a:tc>
                <a:tc>
                  <a:txBody>
                    <a:bodyPr/>
                    <a:lstStyle/>
                    <a:p>
                      <a:endParaRPr lang="en-US" sz="2800" dirty="0"/>
                    </a:p>
                  </a:txBody>
                  <a:tcPr/>
                </a:tc>
                <a:extLst>
                  <a:ext uri="{0D108BD9-81ED-4DB2-BD59-A6C34878D82A}">
                    <a16:rowId xmlns:a16="http://schemas.microsoft.com/office/drawing/2014/main" val="583206561"/>
                  </a:ext>
                </a:extLst>
              </a:tr>
            </a:tbl>
          </a:graphicData>
        </a:graphic>
      </p:graphicFrame>
    </p:spTree>
    <p:extLst>
      <p:ext uri="{BB962C8B-B14F-4D97-AF65-F5344CB8AC3E}">
        <p14:creationId xmlns:p14="http://schemas.microsoft.com/office/powerpoint/2010/main" val="1537145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21986-09D9-95C4-3425-FC847BA79C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4594EB-2F5E-4BF8-2D48-9393BD71E28D}"/>
              </a:ext>
            </a:extLst>
          </p:cNvPr>
          <p:cNvSpPr>
            <a:spLocks noGrp="1"/>
          </p:cNvSpPr>
          <p:nvPr>
            <p:ph type="title"/>
          </p:nvPr>
        </p:nvSpPr>
        <p:spPr/>
        <p:txBody>
          <a:bodyPr/>
          <a:lstStyle/>
          <a:p>
            <a:r>
              <a:rPr lang="en-US" dirty="0"/>
              <a:t>What’s in a Word?</a:t>
            </a:r>
          </a:p>
        </p:txBody>
      </p:sp>
      <p:graphicFrame>
        <p:nvGraphicFramePr>
          <p:cNvPr id="5" name="Table 4">
            <a:extLst>
              <a:ext uri="{FF2B5EF4-FFF2-40B4-BE49-F238E27FC236}">
                <a16:creationId xmlns:a16="http://schemas.microsoft.com/office/drawing/2014/main" id="{BE7ECC79-F67B-9701-159E-964CEA00C3B1}"/>
              </a:ext>
            </a:extLst>
          </p:cNvPr>
          <p:cNvGraphicFramePr>
            <a:graphicFrameLocks noGrp="1"/>
          </p:cNvGraphicFramePr>
          <p:nvPr>
            <p:extLst>
              <p:ext uri="{D42A27DB-BD31-4B8C-83A1-F6EECF244321}">
                <p14:modId xmlns:p14="http://schemas.microsoft.com/office/powerpoint/2010/main" val="3605969968"/>
              </p:ext>
            </p:extLst>
          </p:nvPr>
        </p:nvGraphicFramePr>
        <p:xfrm>
          <a:off x="1094739" y="1295400"/>
          <a:ext cx="9954261" cy="5486400"/>
        </p:xfrm>
        <a:graphic>
          <a:graphicData uri="http://schemas.openxmlformats.org/drawingml/2006/table">
            <a:tbl>
              <a:tblPr firstRow="1" bandRow="1">
                <a:tableStyleId>{073A0DAA-6AF3-43AB-8588-CEC1D06C72B9}</a:tableStyleId>
              </a:tblPr>
              <a:tblGrid>
                <a:gridCol w="2978468">
                  <a:extLst>
                    <a:ext uri="{9D8B030D-6E8A-4147-A177-3AD203B41FA5}">
                      <a16:colId xmlns:a16="http://schemas.microsoft.com/office/drawing/2014/main" val="517382728"/>
                    </a:ext>
                  </a:extLst>
                </a:gridCol>
                <a:gridCol w="3724593">
                  <a:extLst>
                    <a:ext uri="{9D8B030D-6E8A-4147-A177-3AD203B41FA5}">
                      <a16:colId xmlns:a16="http://schemas.microsoft.com/office/drawing/2014/main" val="319136302"/>
                    </a:ext>
                  </a:extLst>
                </a:gridCol>
                <a:gridCol w="3251200">
                  <a:extLst>
                    <a:ext uri="{9D8B030D-6E8A-4147-A177-3AD203B41FA5}">
                      <a16:colId xmlns:a16="http://schemas.microsoft.com/office/drawing/2014/main" val="3679817284"/>
                    </a:ext>
                  </a:extLst>
                </a:gridCol>
              </a:tblGrid>
              <a:tr h="685800">
                <a:tc>
                  <a:txBody>
                    <a:bodyPr/>
                    <a:lstStyle/>
                    <a:p>
                      <a:r>
                        <a:rPr lang="en-US" sz="2800" dirty="0"/>
                        <a:t>NOUNS</a:t>
                      </a:r>
                    </a:p>
                  </a:txBody>
                  <a:tcPr/>
                </a:tc>
                <a:tc>
                  <a:txBody>
                    <a:bodyPr/>
                    <a:lstStyle/>
                    <a:p>
                      <a:r>
                        <a:rPr lang="en-US" sz="2800" dirty="0"/>
                        <a:t>Adjectives</a:t>
                      </a:r>
                    </a:p>
                  </a:txBody>
                  <a:tcPr/>
                </a:tc>
                <a:tc>
                  <a:txBody>
                    <a:bodyPr/>
                    <a:lstStyle/>
                    <a:p>
                      <a:r>
                        <a:rPr lang="en-US" sz="2800" dirty="0"/>
                        <a:t>Verbs</a:t>
                      </a:r>
                    </a:p>
                  </a:txBody>
                  <a:tcPr/>
                </a:tc>
                <a:extLst>
                  <a:ext uri="{0D108BD9-81ED-4DB2-BD59-A6C34878D82A}">
                    <a16:rowId xmlns:a16="http://schemas.microsoft.com/office/drawing/2014/main" val="2541333100"/>
                  </a:ext>
                </a:extLst>
              </a:tr>
              <a:tr h="685800">
                <a:tc>
                  <a:txBody>
                    <a:bodyPr/>
                    <a:lstStyle/>
                    <a:p>
                      <a:r>
                        <a:rPr lang="en-US" sz="2800" dirty="0"/>
                        <a:t>Compassion</a:t>
                      </a:r>
                    </a:p>
                  </a:txBody>
                  <a:tcPr/>
                </a:tc>
                <a:tc>
                  <a:txBody>
                    <a:bodyPr/>
                    <a:lstStyle/>
                    <a:p>
                      <a:r>
                        <a:rPr lang="en-US" sz="2800" dirty="0"/>
                        <a:t>Compassionate</a:t>
                      </a:r>
                    </a:p>
                  </a:txBody>
                  <a:tcPr/>
                </a:tc>
                <a:tc>
                  <a:txBody>
                    <a:bodyPr/>
                    <a:lstStyle/>
                    <a:p>
                      <a:r>
                        <a:rPr lang="en-US" sz="2800" dirty="0"/>
                        <a:t>To Compassion???</a:t>
                      </a:r>
                    </a:p>
                  </a:txBody>
                  <a:tcPr/>
                </a:tc>
                <a:extLst>
                  <a:ext uri="{0D108BD9-81ED-4DB2-BD59-A6C34878D82A}">
                    <a16:rowId xmlns:a16="http://schemas.microsoft.com/office/drawing/2014/main" val="1473094720"/>
                  </a:ext>
                </a:extLst>
              </a:tr>
              <a:tr h="685800">
                <a:tc>
                  <a:txBody>
                    <a:bodyPr/>
                    <a:lstStyle/>
                    <a:p>
                      <a:r>
                        <a:rPr lang="en-US" sz="2400" dirty="0"/>
                        <a:t>Empathy/Sympathy</a:t>
                      </a:r>
                    </a:p>
                  </a:txBody>
                  <a:tcPr/>
                </a:tc>
                <a:tc>
                  <a:txBody>
                    <a:bodyPr/>
                    <a:lstStyle/>
                    <a:p>
                      <a:r>
                        <a:rPr lang="en-US" sz="2400" dirty="0"/>
                        <a:t>Empathetic/Sympathetic</a:t>
                      </a:r>
                    </a:p>
                  </a:txBody>
                  <a:tcPr/>
                </a:tc>
                <a:tc>
                  <a:txBody>
                    <a:bodyPr/>
                    <a:lstStyle/>
                    <a:p>
                      <a:r>
                        <a:rPr lang="en-US" sz="2400" dirty="0"/>
                        <a:t>To Empathy???</a:t>
                      </a:r>
                    </a:p>
                  </a:txBody>
                  <a:tcPr/>
                </a:tc>
                <a:extLst>
                  <a:ext uri="{0D108BD9-81ED-4DB2-BD59-A6C34878D82A}">
                    <a16:rowId xmlns:a16="http://schemas.microsoft.com/office/drawing/2014/main" val="435126017"/>
                  </a:ext>
                </a:extLst>
              </a:tr>
              <a:tr h="685800">
                <a:tc>
                  <a:txBody>
                    <a:bodyPr/>
                    <a:lstStyle/>
                    <a:p>
                      <a:r>
                        <a:rPr lang="en-US" sz="2800" dirty="0"/>
                        <a:t>Kindness</a:t>
                      </a:r>
                    </a:p>
                  </a:txBody>
                  <a:tcPr/>
                </a:tc>
                <a:tc>
                  <a:txBody>
                    <a:bodyPr/>
                    <a:lstStyle/>
                    <a:p>
                      <a:r>
                        <a:rPr lang="en-US" sz="2800" dirty="0"/>
                        <a:t>Kind</a:t>
                      </a:r>
                    </a:p>
                  </a:txBody>
                  <a:tcPr/>
                </a:tc>
                <a:tc>
                  <a:txBody>
                    <a:bodyPr/>
                    <a:lstStyle/>
                    <a:p>
                      <a:r>
                        <a:rPr lang="en-US" sz="2800" dirty="0"/>
                        <a:t>To Kind???</a:t>
                      </a:r>
                    </a:p>
                  </a:txBody>
                  <a:tcPr/>
                </a:tc>
                <a:extLst>
                  <a:ext uri="{0D108BD9-81ED-4DB2-BD59-A6C34878D82A}">
                    <a16:rowId xmlns:a16="http://schemas.microsoft.com/office/drawing/2014/main" val="154761918"/>
                  </a:ext>
                </a:extLst>
              </a:tr>
              <a:tr h="685800">
                <a:tc>
                  <a:txBody>
                    <a:bodyPr/>
                    <a:lstStyle/>
                    <a:p>
                      <a:r>
                        <a:rPr lang="en-US" sz="2800" dirty="0"/>
                        <a:t>Mercy</a:t>
                      </a:r>
                    </a:p>
                  </a:txBody>
                  <a:tcPr/>
                </a:tc>
                <a:tc>
                  <a:txBody>
                    <a:bodyPr/>
                    <a:lstStyle/>
                    <a:p>
                      <a:r>
                        <a:rPr lang="en-US" sz="2800" dirty="0"/>
                        <a:t>Merciful</a:t>
                      </a:r>
                    </a:p>
                  </a:txBody>
                  <a:tcPr/>
                </a:tc>
                <a:tc>
                  <a:txBody>
                    <a:bodyPr/>
                    <a:lstStyle/>
                    <a:p>
                      <a:r>
                        <a:rPr lang="en-US" sz="2800" dirty="0"/>
                        <a:t>To Mercy???</a:t>
                      </a:r>
                    </a:p>
                  </a:txBody>
                  <a:tcPr/>
                </a:tc>
                <a:extLst>
                  <a:ext uri="{0D108BD9-81ED-4DB2-BD59-A6C34878D82A}">
                    <a16:rowId xmlns:a16="http://schemas.microsoft.com/office/drawing/2014/main" val="1396887749"/>
                  </a:ext>
                </a:extLst>
              </a:tr>
              <a:tr h="685800">
                <a:tc>
                  <a:txBody>
                    <a:bodyPr/>
                    <a:lstStyle/>
                    <a:p>
                      <a:r>
                        <a:rPr lang="en-US" sz="2800" dirty="0"/>
                        <a:t>Forgiveness</a:t>
                      </a:r>
                    </a:p>
                  </a:txBody>
                  <a:tcPr/>
                </a:tc>
                <a:tc>
                  <a:txBody>
                    <a:bodyPr/>
                    <a:lstStyle/>
                    <a:p>
                      <a:r>
                        <a:rPr lang="en-US" sz="2800" dirty="0"/>
                        <a:t>Forgiving</a:t>
                      </a:r>
                    </a:p>
                  </a:txBody>
                  <a:tcPr/>
                </a:tc>
                <a:tc>
                  <a:txBody>
                    <a:bodyPr/>
                    <a:lstStyle/>
                    <a:p>
                      <a:r>
                        <a:rPr lang="en-US" sz="2800" dirty="0"/>
                        <a:t>To </a:t>
                      </a:r>
                      <a:r>
                        <a:rPr lang="en-US" sz="2800" b="1" dirty="0"/>
                        <a:t>Forgive</a:t>
                      </a:r>
                    </a:p>
                  </a:txBody>
                  <a:tcPr/>
                </a:tc>
                <a:extLst>
                  <a:ext uri="{0D108BD9-81ED-4DB2-BD59-A6C34878D82A}">
                    <a16:rowId xmlns:a16="http://schemas.microsoft.com/office/drawing/2014/main" val="401969628"/>
                  </a:ext>
                </a:extLst>
              </a:tr>
              <a:tr h="685800">
                <a:tc>
                  <a:txBody>
                    <a:bodyPr/>
                    <a:lstStyle/>
                    <a:p>
                      <a:r>
                        <a:rPr lang="en-US" sz="2800" dirty="0"/>
                        <a:t>Charity</a:t>
                      </a:r>
                    </a:p>
                  </a:txBody>
                  <a:tcPr/>
                </a:tc>
                <a:tc>
                  <a:txBody>
                    <a:bodyPr/>
                    <a:lstStyle/>
                    <a:p>
                      <a:r>
                        <a:rPr lang="en-US" sz="2800" b="0" dirty="0"/>
                        <a:t>Charitable</a:t>
                      </a:r>
                    </a:p>
                  </a:txBody>
                  <a:tcPr/>
                </a:tc>
                <a:tc>
                  <a:txBody>
                    <a:bodyPr/>
                    <a:lstStyle/>
                    <a:p>
                      <a:r>
                        <a:rPr lang="en-US" sz="2800" dirty="0"/>
                        <a:t>To Charity???</a:t>
                      </a:r>
                    </a:p>
                  </a:txBody>
                  <a:tcPr/>
                </a:tc>
                <a:extLst>
                  <a:ext uri="{0D108BD9-81ED-4DB2-BD59-A6C34878D82A}">
                    <a16:rowId xmlns:a16="http://schemas.microsoft.com/office/drawing/2014/main" val="2511088690"/>
                  </a:ext>
                </a:extLst>
              </a:tr>
              <a:tr h="685800">
                <a:tc>
                  <a:txBody>
                    <a:bodyPr/>
                    <a:lstStyle/>
                    <a:p>
                      <a:r>
                        <a:rPr lang="en-US" sz="2800" dirty="0"/>
                        <a:t>PITY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t>Pitiful?  Pitiable?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t>To </a:t>
                      </a:r>
                      <a:r>
                        <a:rPr lang="en-US" sz="2800" b="1" dirty="0"/>
                        <a:t>PITY</a:t>
                      </a:r>
                      <a:r>
                        <a:rPr lang="en-US" sz="2800" dirty="0"/>
                        <a:t> !</a:t>
                      </a:r>
                    </a:p>
                  </a:txBody>
                  <a:tcPr/>
                </a:tc>
                <a:extLst>
                  <a:ext uri="{0D108BD9-81ED-4DB2-BD59-A6C34878D82A}">
                    <a16:rowId xmlns:a16="http://schemas.microsoft.com/office/drawing/2014/main" val="3967203112"/>
                  </a:ext>
                </a:extLst>
              </a:tr>
            </a:tbl>
          </a:graphicData>
        </a:graphic>
      </p:graphicFrame>
    </p:spTree>
    <p:extLst>
      <p:ext uri="{BB962C8B-B14F-4D97-AF65-F5344CB8AC3E}">
        <p14:creationId xmlns:p14="http://schemas.microsoft.com/office/powerpoint/2010/main" val="2965690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00" dirty="0" err="1"/>
              <a:t>Defs</a:t>
            </a:r>
            <a:r>
              <a:rPr lang="en-US" sz="5000" dirty="0"/>
              <a:t>. of Compassion, MERCY, Pity…</a:t>
            </a:r>
          </a:p>
        </p:txBody>
      </p:sp>
      <p:sp>
        <p:nvSpPr>
          <p:cNvPr id="3" name="Content Placeholder 2"/>
          <p:cNvSpPr>
            <a:spLocks noGrp="1"/>
          </p:cNvSpPr>
          <p:nvPr>
            <p:ph idx="1"/>
          </p:nvPr>
        </p:nvSpPr>
        <p:spPr>
          <a:xfrm>
            <a:off x="406400" y="1450181"/>
            <a:ext cx="11582400" cy="5405438"/>
          </a:xfrm>
        </p:spPr>
        <p:txBody>
          <a:bodyPr>
            <a:normAutofit/>
          </a:bodyPr>
          <a:lstStyle/>
          <a:p>
            <a:pPr marL="0" indent="0" algn="ctr">
              <a:spcBef>
                <a:spcPts val="3000"/>
              </a:spcBef>
              <a:buNone/>
            </a:pPr>
            <a:r>
              <a:rPr lang="en-US" sz="11500" i="1" dirty="0"/>
              <a:t>FEELINGS ?</a:t>
            </a:r>
          </a:p>
          <a:p>
            <a:pPr marL="0" indent="0" algn="ctr">
              <a:spcBef>
                <a:spcPts val="1800"/>
              </a:spcBef>
              <a:buNone/>
            </a:pPr>
            <a:r>
              <a:rPr lang="en-US" sz="11500" i="1" dirty="0">
                <a:solidFill>
                  <a:srgbClr val="CC3300"/>
                </a:solidFill>
              </a:rPr>
              <a:t>ACTIONS ?</a:t>
            </a:r>
          </a:p>
          <a:p>
            <a:pPr marL="0" indent="0" algn="ctr">
              <a:buNone/>
            </a:pPr>
            <a:r>
              <a:rPr lang="en-US" sz="8000" i="1" dirty="0">
                <a:solidFill>
                  <a:srgbClr val="7030A0"/>
                </a:solidFill>
              </a:rPr>
              <a:t>Both ?</a:t>
            </a:r>
          </a:p>
        </p:txBody>
      </p:sp>
      <p:sp>
        <p:nvSpPr>
          <p:cNvPr id="4" name="Straight Connector 3"/>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1419156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0F76BD1-F0D6-E5D3-8E59-18B8E7E667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C72051-297D-7CD2-1C4F-D91947AEADD9}"/>
              </a:ext>
            </a:extLst>
          </p:cNvPr>
          <p:cNvSpPr>
            <a:spLocks noGrp="1"/>
          </p:cNvSpPr>
          <p:nvPr>
            <p:ph type="title"/>
          </p:nvPr>
        </p:nvSpPr>
        <p:spPr>
          <a:xfrm>
            <a:off x="762000" y="152400"/>
            <a:ext cx="10668000" cy="838200"/>
          </a:xfrm>
        </p:spPr>
        <p:txBody>
          <a:bodyPr/>
          <a:lstStyle/>
          <a:p>
            <a:r>
              <a:rPr lang="en-US" dirty="0"/>
              <a:t>Def. of “Compassion</a:t>
            </a:r>
            <a:r>
              <a:rPr lang="en-US" sz="3600" dirty="0"/>
              <a:t>”  </a:t>
            </a:r>
            <a:r>
              <a:rPr lang="en-US" sz="4000" dirty="0"/>
              <a:t>(dictionary.com)</a:t>
            </a:r>
            <a:endParaRPr lang="en-US" dirty="0"/>
          </a:p>
        </p:txBody>
      </p:sp>
      <p:sp>
        <p:nvSpPr>
          <p:cNvPr id="3" name="Content Placeholder 2">
            <a:extLst>
              <a:ext uri="{FF2B5EF4-FFF2-40B4-BE49-F238E27FC236}">
                <a16:creationId xmlns:a16="http://schemas.microsoft.com/office/drawing/2014/main" id="{BD1A3A76-3B48-85F0-EBFD-4EB89B28E73F}"/>
              </a:ext>
            </a:extLst>
          </p:cNvPr>
          <p:cNvSpPr>
            <a:spLocks noGrp="1"/>
          </p:cNvSpPr>
          <p:nvPr>
            <p:ph idx="1"/>
          </p:nvPr>
        </p:nvSpPr>
        <p:spPr>
          <a:xfrm>
            <a:off x="838200" y="1219200"/>
            <a:ext cx="10744200" cy="5638800"/>
          </a:xfrm>
        </p:spPr>
        <p:txBody>
          <a:bodyPr>
            <a:noAutofit/>
          </a:bodyPr>
          <a:lstStyle/>
          <a:p>
            <a:pPr marL="123825" indent="0">
              <a:lnSpc>
                <a:spcPct val="110000"/>
              </a:lnSpc>
              <a:spcBef>
                <a:spcPts val="600"/>
              </a:spcBef>
              <a:buClr>
                <a:schemeClr val="accent1">
                  <a:lumMod val="50000"/>
                </a:schemeClr>
              </a:buClr>
              <a:buSzPct val="90000"/>
              <a:buNone/>
            </a:pPr>
            <a:r>
              <a:rPr lang="en-US" dirty="0">
                <a:latin typeface="Arial Narrow" panose="020B0606020202030204" pitchFamily="34" charset="0"/>
              </a:rPr>
              <a:t>Noun</a:t>
            </a:r>
          </a:p>
          <a:p>
            <a:pPr marL="406400" indent="-282575">
              <a:lnSpc>
                <a:spcPct val="110000"/>
              </a:lnSpc>
              <a:spcBef>
                <a:spcPts val="600"/>
              </a:spcBef>
              <a:buClr>
                <a:schemeClr val="accent1">
                  <a:lumMod val="50000"/>
                </a:schemeClr>
              </a:buClr>
              <a:buSzPct val="90000"/>
              <a:buFont typeface="+mj-lt"/>
              <a:buAutoNum type="arabicPeriod"/>
            </a:pPr>
            <a:r>
              <a:rPr lang="en-US" dirty="0">
                <a:latin typeface="Arial Narrow" panose="020B0606020202030204" pitchFamily="34" charset="0"/>
              </a:rPr>
              <a:t>a </a:t>
            </a:r>
            <a:r>
              <a:rPr lang="en-US" u="sng" dirty="0">
                <a:latin typeface="Arial Narrow" panose="020B0606020202030204" pitchFamily="34" charset="0"/>
              </a:rPr>
              <a:t>feeling</a:t>
            </a:r>
            <a:r>
              <a:rPr lang="en-US" dirty="0">
                <a:latin typeface="Arial Narrow" panose="020B0606020202030204" pitchFamily="34" charset="0"/>
              </a:rPr>
              <a:t> of deep sympathy and sorrow for another who is stricken by misfortune, </a:t>
            </a:r>
            <a:r>
              <a:rPr lang="en-US" i="1" dirty="0">
                <a:latin typeface="Arial Narrow" panose="020B0606020202030204" pitchFamily="34" charset="0"/>
              </a:rPr>
              <a:t>accompanied by a strong </a:t>
            </a:r>
            <a:r>
              <a:rPr lang="en-US" i="1" u="sng" dirty="0">
                <a:latin typeface="Arial Narrow" panose="020B0606020202030204" pitchFamily="34" charset="0"/>
              </a:rPr>
              <a:t>desire</a:t>
            </a:r>
            <a:r>
              <a:rPr lang="en-US" dirty="0">
                <a:latin typeface="Arial Narrow" panose="020B0606020202030204" pitchFamily="34" charset="0"/>
              </a:rPr>
              <a:t> to alleviate the suffering.</a:t>
            </a:r>
          </a:p>
          <a:p>
            <a:pPr marL="866775" lvl="1" indent="-342900">
              <a:lnSpc>
                <a:spcPct val="110000"/>
              </a:lnSpc>
              <a:spcBef>
                <a:spcPts val="600"/>
              </a:spcBef>
              <a:buClr>
                <a:schemeClr val="accent1">
                  <a:lumMod val="50000"/>
                </a:schemeClr>
              </a:buClr>
              <a:buSzPct val="90000"/>
            </a:pPr>
            <a:r>
              <a:rPr lang="en-US" b="1" dirty="0">
                <a:latin typeface="Arial Narrow" panose="020B0606020202030204" pitchFamily="34" charset="0"/>
              </a:rPr>
              <a:t>Synonyms: </a:t>
            </a:r>
            <a:r>
              <a:rPr lang="en-US" dirty="0">
                <a:latin typeface="Arial Narrow" panose="020B0606020202030204" pitchFamily="34" charset="0"/>
              </a:rPr>
              <a:t>tenderness, commiseration, clemency, heart, mercy</a:t>
            </a:r>
          </a:p>
          <a:p>
            <a:pPr marL="866775" lvl="1" indent="-342900">
              <a:lnSpc>
                <a:spcPct val="110000"/>
              </a:lnSpc>
              <a:spcBef>
                <a:spcPts val="600"/>
              </a:spcBef>
              <a:buClr>
                <a:schemeClr val="accent1">
                  <a:lumMod val="50000"/>
                </a:schemeClr>
              </a:buClr>
              <a:buSzPct val="90000"/>
            </a:pPr>
            <a:r>
              <a:rPr lang="en-US" b="1" dirty="0">
                <a:latin typeface="Arial Narrow" panose="020B0606020202030204" pitchFamily="34" charset="0"/>
              </a:rPr>
              <a:t>Antonyms: </a:t>
            </a:r>
            <a:r>
              <a:rPr lang="en-US" dirty="0">
                <a:latin typeface="Arial Narrow" panose="020B0606020202030204" pitchFamily="34" charset="0"/>
              </a:rPr>
              <a:t>mercilessness, indifference</a:t>
            </a:r>
          </a:p>
        </p:txBody>
      </p:sp>
      <p:sp>
        <p:nvSpPr>
          <p:cNvPr id="4" name="Straight Connector 3">
            <a:extLst>
              <a:ext uri="{FF2B5EF4-FFF2-40B4-BE49-F238E27FC236}">
                <a16:creationId xmlns:a16="http://schemas.microsoft.com/office/drawing/2014/main" id="{0B4FC0FD-B828-6236-F6D7-66EF4B52CD03}"/>
              </a:ext>
            </a:extLst>
          </p:cNvPr>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pic>
        <p:nvPicPr>
          <p:cNvPr id="6" name="Picture 5" descr="A black dictionary with gold text&#10;&#10;AI-generated content may be incorrect.">
            <a:extLst>
              <a:ext uri="{FF2B5EF4-FFF2-40B4-BE49-F238E27FC236}">
                <a16:creationId xmlns:a16="http://schemas.microsoft.com/office/drawing/2014/main" id="{02F413A1-8B11-C253-B110-688676464C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0" y="4108704"/>
            <a:ext cx="3124200" cy="2749296"/>
          </a:xfrm>
          <a:prstGeom prst="rect">
            <a:avLst/>
          </a:prstGeom>
        </p:spPr>
      </p:pic>
    </p:spTree>
    <p:extLst>
      <p:ext uri="{BB962C8B-B14F-4D97-AF65-F5344CB8AC3E}">
        <p14:creationId xmlns:p14="http://schemas.microsoft.com/office/powerpoint/2010/main" val="1009091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C4CA4A9-B7E7-E024-B8A5-C640224EE3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2A055F-880D-24CB-83C2-A432A9536C73}"/>
              </a:ext>
            </a:extLst>
          </p:cNvPr>
          <p:cNvSpPr>
            <a:spLocks noGrp="1"/>
          </p:cNvSpPr>
          <p:nvPr>
            <p:ph type="title"/>
          </p:nvPr>
        </p:nvSpPr>
        <p:spPr>
          <a:xfrm>
            <a:off x="1066800" y="152400"/>
            <a:ext cx="9906000" cy="838200"/>
          </a:xfrm>
        </p:spPr>
        <p:txBody>
          <a:bodyPr/>
          <a:lstStyle/>
          <a:p>
            <a:r>
              <a:rPr lang="en-US" dirty="0"/>
              <a:t>Def. of “Pity</a:t>
            </a:r>
            <a:r>
              <a:rPr lang="en-US" sz="3600" dirty="0"/>
              <a:t>”  </a:t>
            </a:r>
            <a:r>
              <a:rPr lang="en-US" sz="4000" dirty="0"/>
              <a:t>(dictionary.com)</a:t>
            </a:r>
            <a:endParaRPr lang="en-US" dirty="0"/>
          </a:p>
        </p:txBody>
      </p:sp>
      <p:sp>
        <p:nvSpPr>
          <p:cNvPr id="3" name="Content Placeholder 2">
            <a:extLst>
              <a:ext uri="{FF2B5EF4-FFF2-40B4-BE49-F238E27FC236}">
                <a16:creationId xmlns:a16="http://schemas.microsoft.com/office/drawing/2014/main" id="{6D3715A2-625C-BF40-1BEF-EFD9C1FEAE44}"/>
              </a:ext>
            </a:extLst>
          </p:cNvPr>
          <p:cNvSpPr>
            <a:spLocks noGrp="1"/>
          </p:cNvSpPr>
          <p:nvPr>
            <p:ph idx="1"/>
          </p:nvPr>
        </p:nvSpPr>
        <p:spPr>
          <a:xfrm>
            <a:off x="838200" y="1127755"/>
            <a:ext cx="10744200" cy="5730245"/>
          </a:xfrm>
        </p:spPr>
        <p:txBody>
          <a:bodyPr>
            <a:noAutofit/>
          </a:bodyPr>
          <a:lstStyle/>
          <a:p>
            <a:pPr marL="123825" indent="0">
              <a:lnSpc>
                <a:spcPct val="90000"/>
              </a:lnSpc>
              <a:spcBef>
                <a:spcPts val="600"/>
              </a:spcBef>
              <a:buClr>
                <a:schemeClr val="accent1">
                  <a:lumMod val="50000"/>
                </a:schemeClr>
              </a:buClr>
              <a:buSzPct val="90000"/>
              <a:buNone/>
            </a:pPr>
            <a:r>
              <a:rPr lang="en-US" dirty="0">
                <a:latin typeface="Arial Narrow" panose="020B0606020202030204" pitchFamily="34" charset="0"/>
              </a:rPr>
              <a:t>Noun</a:t>
            </a:r>
            <a:endParaRPr lang="en-US" sz="2800" dirty="0">
              <a:latin typeface="Arial Narrow" panose="020B0606020202030204" pitchFamily="34" charset="0"/>
            </a:endParaRPr>
          </a:p>
          <a:p>
            <a:pPr marL="406400" indent="-282575">
              <a:lnSpc>
                <a:spcPct val="90000"/>
              </a:lnSpc>
              <a:spcBef>
                <a:spcPts val="600"/>
              </a:spcBef>
              <a:buClr>
                <a:schemeClr val="accent1">
                  <a:lumMod val="50000"/>
                </a:schemeClr>
              </a:buClr>
              <a:buSzPct val="90000"/>
              <a:buFont typeface="+mj-lt"/>
              <a:buAutoNum type="arabicPeriod"/>
            </a:pPr>
            <a:r>
              <a:rPr lang="en-US" sz="2600" dirty="0">
                <a:latin typeface="Arial Narrow" panose="020B0606020202030204" pitchFamily="34" charset="0"/>
              </a:rPr>
              <a:t>sympathetic or kindly </a:t>
            </a:r>
            <a:r>
              <a:rPr lang="en-US" sz="2600" u="sng" dirty="0">
                <a:latin typeface="Arial Narrow" panose="020B0606020202030204" pitchFamily="34" charset="0"/>
              </a:rPr>
              <a:t>sorrow</a:t>
            </a:r>
            <a:r>
              <a:rPr lang="en-US" sz="2600" dirty="0">
                <a:latin typeface="Arial Narrow" panose="020B0606020202030204" pitchFamily="34" charset="0"/>
              </a:rPr>
              <a:t> evoked by the suffering, distress, or misfortune of another, </a:t>
            </a:r>
            <a:r>
              <a:rPr lang="en-US" sz="2600" i="1" dirty="0">
                <a:solidFill>
                  <a:srgbClr val="002060"/>
                </a:solidFill>
                <a:latin typeface="Arial Narrow" panose="020B0606020202030204" pitchFamily="34" charset="0"/>
              </a:rPr>
              <a:t>often leading one</a:t>
            </a:r>
            <a:r>
              <a:rPr lang="en-US" sz="2600" dirty="0">
                <a:solidFill>
                  <a:srgbClr val="002060"/>
                </a:solidFill>
                <a:latin typeface="Arial Narrow" panose="020B0606020202030204" pitchFamily="34" charset="0"/>
              </a:rPr>
              <a:t> to give relief or aid or to show mercy</a:t>
            </a:r>
            <a:r>
              <a:rPr lang="en-US" sz="2600" dirty="0">
                <a:latin typeface="Arial Narrow" panose="020B0606020202030204" pitchFamily="34" charset="0"/>
              </a:rPr>
              <a:t>:</a:t>
            </a:r>
          </a:p>
          <a:p>
            <a:pPr marL="866775" lvl="1" indent="-342900">
              <a:lnSpc>
                <a:spcPct val="90000"/>
              </a:lnSpc>
              <a:spcBef>
                <a:spcPts val="600"/>
              </a:spcBef>
              <a:buClr>
                <a:schemeClr val="accent1">
                  <a:lumMod val="50000"/>
                </a:schemeClr>
              </a:buClr>
              <a:buSzPct val="90000"/>
            </a:pPr>
            <a:r>
              <a:rPr lang="en-US" sz="2600" i="1" dirty="0">
                <a:latin typeface="Arial Narrow" panose="020B0606020202030204" pitchFamily="34" charset="0"/>
              </a:rPr>
              <a:t>to </a:t>
            </a:r>
            <a:r>
              <a:rPr lang="en-US" sz="2600" b="1" i="1" u="sng" dirty="0">
                <a:latin typeface="Arial Narrow" panose="020B0606020202030204" pitchFamily="34" charset="0"/>
              </a:rPr>
              <a:t>feel</a:t>
            </a:r>
            <a:r>
              <a:rPr lang="en-US" sz="2600" b="1" i="1" dirty="0">
                <a:latin typeface="Arial Narrow" panose="020B0606020202030204" pitchFamily="34" charset="0"/>
              </a:rPr>
              <a:t> pity </a:t>
            </a:r>
            <a:r>
              <a:rPr lang="en-US" sz="2600" i="1" dirty="0">
                <a:latin typeface="Arial Narrow" panose="020B0606020202030204" pitchFamily="34" charset="0"/>
              </a:rPr>
              <a:t>for a starving child.</a:t>
            </a:r>
          </a:p>
          <a:p>
            <a:pPr marL="406400" indent="-282575">
              <a:lnSpc>
                <a:spcPct val="90000"/>
              </a:lnSpc>
              <a:spcBef>
                <a:spcPts val="600"/>
              </a:spcBef>
              <a:buClr>
                <a:schemeClr val="accent1">
                  <a:lumMod val="50000"/>
                </a:schemeClr>
              </a:buClr>
              <a:buSzPct val="90000"/>
              <a:buFont typeface="+mj-lt"/>
              <a:buAutoNum type="arabicPeriod"/>
            </a:pPr>
            <a:r>
              <a:rPr lang="en-US" sz="2800" dirty="0">
                <a:latin typeface="Arial Narrow" panose="020B0606020202030204" pitchFamily="34" charset="0"/>
              </a:rPr>
              <a:t>a cause or reason for pity, sorrow, or regret:</a:t>
            </a:r>
          </a:p>
          <a:p>
            <a:pPr marL="866775" lvl="1" indent="-342900">
              <a:lnSpc>
                <a:spcPct val="90000"/>
              </a:lnSpc>
              <a:spcBef>
                <a:spcPts val="600"/>
              </a:spcBef>
              <a:buClr>
                <a:schemeClr val="accent1">
                  <a:lumMod val="50000"/>
                </a:schemeClr>
              </a:buClr>
              <a:buSzPct val="90000"/>
            </a:pPr>
            <a:r>
              <a:rPr lang="en-US" sz="2400" b="1" i="1" dirty="0">
                <a:latin typeface="Arial Narrow" panose="020B0606020202030204" pitchFamily="34" charset="0"/>
              </a:rPr>
              <a:t>What a pity</a:t>
            </a:r>
            <a:r>
              <a:rPr lang="en-US" sz="2400" i="1" dirty="0">
                <a:latin typeface="Arial Narrow" panose="020B0606020202030204" pitchFamily="34" charset="0"/>
              </a:rPr>
              <a:t> you could not go!</a:t>
            </a:r>
          </a:p>
          <a:p>
            <a:pPr marL="1266825" lvl="2" indent="-342900">
              <a:lnSpc>
                <a:spcPct val="90000"/>
              </a:lnSpc>
              <a:spcBef>
                <a:spcPts val="600"/>
              </a:spcBef>
              <a:buClr>
                <a:schemeClr val="accent1">
                  <a:lumMod val="50000"/>
                </a:schemeClr>
              </a:buClr>
              <a:buSzPct val="90000"/>
            </a:pPr>
            <a:endParaRPr lang="en-US" sz="1400" i="1" dirty="0">
              <a:latin typeface="Arial Narrow" panose="020B0606020202030204" pitchFamily="34" charset="0"/>
            </a:endParaRPr>
          </a:p>
          <a:p>
            <a:pPr marL="123825" indent="0">
              <a:lnSpc>
                <a:spcPct val="90000"/>
              </a:lnSpc>
              <a:spcBef>
                <a:spcPts val="600"/>
              </a:spcBef>
              <a:buClr>
                <a:schemeClr val="accent1">
                  <a:lumMod val="50000"/>
                </a:schemeClr>
              </a:buClr>
              <a:buSzPct val="90000"/>
              <a:buNone/>
            </a:pPr>
            <a:r>
              <a:rPr lang="en-US" dirty="0">
                <a:latin typeface="Arial Narrow" panose="020B0606020202030204" pitchFamily="34" charset="0"/>
              </a:rPr>
              <a:t>Verb</a:t>
            </a:r>
            <a:endParaRPr lang="en-US" sz="2800" dirty="0">
              <a:latin typeface="Arial Narrow" panose="020B0606020202030204" pitchFamily="34" charset="0"/>
            </a:endParaRPr>
          </a:p>
          <a:p>
            <a:pPr marL="638175" indent="-514350">
              <a:lnSpc>
                <a:spcPct val="90000"/>
              </a:lnSpc>
              <a:spcBef>
                <a:spcPts val="600"/>
              </a:spcBef>
              <a:buClr>
                <a:schemeClr val="accent1">
                  <a:lumMod val="50000"/>
                </a:schemeClr>
              </a:buClr>
              <a:buSzPct val="90000"/>
            </a:pPr>
            <a:r>
              <a:rPr lang="en-US" sz="2800" dirty="0">
                <a:latin typeface="Arial Narrow" panose="020B0606020202030204" pitchFamily="34" charset="0"/>
              </a:rPr>
              <a:t>to </a:t>
            </a:r>
            <a:r>
              <a:rPr lang="en-US" sz="2800" u="sng" dirty="0">
                <a:latin typeface="Arial Narrow" panose="020B0606020202030204" pitchFamily="34" charset="0"/>
              </a:rPr>
              <a:t>feel</a:t>
            </a:r>
            <a:r>
              <a:rPr lang="en-US" sz="2800" dirty="0">
                <a:latin typeface="Arial Narrow" panose="020B0606020202030204" pitchFamily="34" charset="0"/>
              </a:rPr>
              <a:t> pity or compassion for;  </a:t>
            </a:r>
            <a:r>
              <a:rPr lang="en-US" sz="2800" u="sng" dirty="0">
                <a:latin typeface="Arial Narrow" panose="020B0606020202030204" pitchFamily="34" charset="0"/>
              </a:rPr>
              <a:t>be sorry</a:t>
            </a:r>
            <a:r>
              <a:rPr lang="en-US" sz="2800" dirty="0">
                <a:latin typeface="Arial Narrow" panose="020B0606020202030204" pitchFamily="34" charset="0"/>
              </a:rPr>
              <a:t> for;  </a:t>
            </a:r>
            <a:r>
              <a:rPr lang="en-US" sz="2800" u="sng" dirty="0">
                <a:latin typeface="Arial Narrow" panose="020B0606020202030204" pitchFamily="34" charset="0"/>
              </a:rPr>
              <a:t>commiserate</a:t>
            </a:r>
            <a:r>
              <a:rPr lang="en-US" sz="2800" dirty="0">
                <a:latin typeface="Arial Narrow" panose="020B0606020202030204" pitchFamily="34" charset="0"/>
              </a:rPr>
              <a:t> with.</a:t>
            </a:r>
          </a:p>
          <a:p>
            <a:pPr marL="1438275" lvl="2" indent="-514350">
              <a:lnSpc>
                <a:spcPct val="90000"/>
              </a:lnSpc>
              <a:spcBef>
                <a:spcPts val="600"/>
              </a:spcBef>
              <a:buClr>
                <a:schemeClr val="accent1">
                  <a:lumMod val="50000"/>
                </a:schemeClr>
              </a:buClr>
              <a:buSzPct val="90000"/>
            </a:pPr>
            <a:endParaRPr lang="en-US" sz="2000" dirty="0">
              <a:latin typeface="Arial Narrow" panose="020B0606020202030204" pitchFamily="34" charset="0"/>
            </a:endParaRPr>
          </a:p>
          <a:p>
            <a:pPr marL="123825" indent="0">
              <a:lnSpc>
                <a:spcPct val="90000"/>
              </a:lnSpc>
              <a:spcBef>
                <a:spcPts val="600"/>
              </a:spcBef>
              <a:buClr>
                <a:schemeClr val="accent1">
                  <a:lumMod val="50000"/>
                </a:schemeClr>
              </a:buClr>
              <a:buSzPct val="90000"/>
              <a:buNone/>
            </a:pPr>
            <a:r>
              <a:rPr lang="en-US" sz="2400" dirty="0">
                <a:latin typeface="Arial Narrow" panose="020B0606020202030204" pitchFamily="34" charset="0"/>
              </a:rPr>
              <a:t>Adjective</a:t>
            </a:r>
          </a:p>
          <a:p>
            <a:pPr marL="581025" indent="-457200">
              <a:lnSpc>
                <a:spcPct val="90000"/>
              </a:lnSpc>
              <a:spcBef>
                <a:spcPts val="600"/>
              </a:spcBef>
              <a:buClr>
                <a:schemeClr val="accent1">
                  <a:lumMod val="50000"/>
                </a:schemeClr>
              </a:buClr>
              <a:buSzPct val="90000"/>
            </a:pPr>
            <a:r>
              <a:rPr lang="en-US" sz="2400" dirty="0">
                <a:latin typeface="Arial Narrow" panose="020B0606020202030204" pitchFamily="34" charset="0"/>
              </a:rPr>
              <a:t>motivated by a </a:t>
            </a:r>
            <a:r>
              <a:rPr lang="en-US" sz="2400" u="sng" dirty="0">
                <a:latin typeface="Arial Narrow" panose="020B0606020202030204" pitchFamily="34" charset="0"/>
              </a:rPr>
              <a:t>sense</a:t>
            </a:r>
            <a:r>
              <a:rPr lang="en-US" sz="2400" dirty="0">
                <a:latin typeface="Arial Narrow" panose="020B0606020202030204" pitchFamily="34" charset="0"/>
              </a:rPr>
              <a:t> of pity or sympathy for others or for oneself:</a:t>
            </a:r>
          </a:p>
          <a:p>
            <a:pPr marL="866775" lvl="1" indent="-342900">
              <a:lnSpc>
                <a:spcPct val="90000"/>
              </a:lnSpc>
              <a:spcBef>
                <a:spcPts val="600"/>
              </a:spcBef>
              <a:buClr>
                <a:schemeClr val="accent1">
                  <a:lumMod val="50000"/>
                </a:schemeClr>
              </a:buClr>
              <a:buSzPct val="90000"/>
            </a:pPr>
            <a:r>
              <a:rPr lang="en-US" sz="2200" i="1" dirty="0">
                <a:latin typeface="Arial Narrow" panose="020B0606020202030204" pitchFamily="34" charset="0"/>
              </a:rPr>
              <a:t>It seems he got </a:t>
            </a:r>
            <a:r>
              <a:rPr lang="en-US" sz="2200" b="1" i="1" dirty="0">
                <a:latin typeface="Arial Narrow" panose="020B0606020202030204" pitchFamily="34" charset="0"/>
              </a:rPr>
              <a:t>the pity vote </a:t>
            </a:r>
            <a:r>
              <a:rPr lang="en-US" sz="2200" i="1" dirty="0">
                <a:latin typeface="Arial Narrow" panose="020B0606020202030204" pitchFamily="34" charset="0"/>
              </a:rPr>
              <a:t>because of his personality, but his singing just wasn’t that great.</a:t>
            </a:r>
          </a:p>
        </p:txBody>
      </p:sp>
      <p:sp>
        <p:nvSpPr>
          <p:cNvPr id="4" name="Straight Connector 3">
            <a:extLst>
              <a:ext uri="{FF2B5EF4-FFF2-40B4-BE49-F238E27FC236}">
                <a16:creationId xmlns:a16="http://schemas.microsoft.com/office/drawing/2014/main" id="{CADD434E-A550-33C3-45CF-2F991B14B65F}"/>
              </a:ext>
            </a:extLst>
          </p:cNvPr>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1223731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500"/>
                                        <p:tgtEl>
                                          <p:spTgt spid="3">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500"/>
                                        <p:tgtEl>
                                          <p:spTgt spid="3">
                                            <p:txEl>
                                              <p:pRg st="10" end="10"/>
                                            </p:txEl>
                                          </p:spTgt>
                                        </p:tgtEl>
                                      </p:cBhvr>
                                    </p:animEffect>
                                  </p:childTnLst>
                                </p:cTn>
                              </p:par>
                            </p:childTnLst>
                          </p:cTn>
                        </p:par>
                        <p:par>
                          <p:cTn id="43" fill="hold">
                            <p:stCondLst>
                              <p:cond delay="1000"/>
                            </p:stCondLst>
                            <p:childTnLst>
                              <p:par>
                                <p:cTn id="44" presetID="10" presetClass="entr" presetSubtype="0" fill="hold" nodeType="afterEffect">
                                  <p:stCondLst>
                                    <p:cond delay="0"/>
                                  </p:stCondLst>
                                  <p:childTnLst>
                                    <p:set>
                                      <p:cBhvr>
                                        <p:cTn id="45" dur="1" fill="hold">
                                          <p:stCondLst>
                                            <p:cond delay="0"/>
                                          </p:stCondLst>
                                        </p:cTn>
                                        <p:tgtEl>
                                          <p:spTgt spid="3">
                                            <p:txEl>
                                              <p:pRg st="11" end="11"/>
                                            </p:txEl>
                                          </p:spTgt>
                                        </p:tgtEl>
                                        <p:attrNameLst>
                                          <p:attrName>style.visibility</p:attrName>
                                        </p:attrNameLst>
                                      </p:cBhvr>
                                      <p:to>
                                        <p:strVal val="visible"/>
                                      </p:to>
                                    </p:set>
                                    <p:animEffect transition="in" filter="fade">
                                      <p:cBhvr>
                                        <p:cTn id="46"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52400"/>
            <a:ext cx="8839200" cy="838200"/>
          </a:xfrm>
        </p:spPr>
        <p:txBody>
          <a:bodyPr/>
          <a:lstStyle/>
          <a:p>
            <a:r>
              <a:rPr lang="en-US" dirty="0"/>
              <a:t>Def. of “Mercy</a:t>
            </a:r>
            <a:r>
              <a:rPr lang="en-US" sz="3600" dirty="0"/>
              <a:t>”  </a:t>
            </a:r>
            <a:r>
              <a:rPr lang="en-US" sz="4000" dirty="0"/>
              <a:t>(dictionary.com)</a:t>
            </a:r>
            <a:endParaRPr lang="en-US" dirty="0"/>
          </a:p>
        </p:txBody>
      </p:sp>
      <p:sp>
        <p:nvSpPr>
          <p:cNvPr id="3" name="Content Placeholder 2"/>
          <p:cNvSpPr>
            <a:spLocks noGrp="1"/>
          </p:cNvSpPr>
          <p:nvPr>
            <p:ph idx="1"/>
          </p:nvPr>
        </p:nvSpPr>
        <p:spPr>
          <a:xfrm>
            <a:off x="762000" y="1127755"/>
            <a:ext cx="11049000" cy="5730245"/>
          </a:xfrm>
        </p:spPr>
        <p:txBody>
          <a:bodyPr>
            <a:normAutofit lnSpcReduction="10000"/>
          </a:bodyPr>
          <a:lstStyle/>
          <a:p>
            <a:pPr marL="406400" indent="-282575">
              <a:lnSpc>
                <a:spcPct val="90000"/>
              </a:lnSpc>
              <a:spcBef>
                <a:spcPts val="600"/>
              </a:spcBef>
              <a:buClr>
                <a:schemeClr val="accent1">
                  <a:lumMod val="50000"/>
                </a:schemeClr>
              </a:buClr>
              <a:buSzPct val="90000"/>
              <a:buFont typeface="+mj-lt"/>
              <a:buAutoNum type="arabicPeriod"/>
            </a:pPr>
            <a:r>
              <a:rPr lang="en-US" sz="2800" dirty="0">
                <a:latin typeface="Arial Narrow" panose="020B0606020202030204" pitchFamily="34" charset="0"/>
              </a:rPr>
              <a:t>compassionate or kindly forbearance </a:t>
            </a:r>
            <a:r>
              <a:rPr lang="en-US" sz="2800" u="sng" dirty="0">
                <a:latin typeface="Arial Narrow" panose="020B0606020202030204" pitchFamily="34" charset="0"/>
              </a:rPr>
              <a:t>shown</a:t>
            </a:r>
            <a:r>
              <a:rPr lang="en-US" sz="2800" dirty="0">
                <a:latin typeface="Arial Narrow" panose="020B0606020202030204" pitchFamily="34" charset="0"/>
              </a:rPr>
              <a:t> toward an offender, an enemy, or other person in one's power; </a:t>
            </a:r>
            <a:r>
              <a:rPr lang="en-US" sz="2800" b="0" dirty="0">
                <a:latin typeface="Arial Narrow" panose="020B0606020202030204" pitchFamily="34" charset="0"/>
              </a:rPr>
              <a:t>compassion, pity, or benevolence: </a:t>
            </a:r>
          </a:p>
          <a:p>
            <a:pPr marL="866775" lvl="1" indent="-342900">
              <a:lnSpc>
                <a:spcPct val="90000"/>
              </a:lnSpc>
              <a:spcBef>
                <a:spcPts val="600"/>
              </a:spcBef>
              <a:buClr>
                <a:schemeClr val="accent1">
                  <a:lumMod val="50000"/>
                </a:schemeClr>
              </a:buClr>
              <a:buSzPct val="90000"/>
            </a:pPr>
            <a:r>
              <a:rPr lang="en-US" sz="2400" b="1" i="1" dirty="0">
                <a:latin typeface="Arial Narrow" panose="020B0606020202030204" pitchFamily="34" charset="0"/>
              </a:rPr>
              <a:t>Have mercy </a:t>
            </a:r>
            <a:r>
              <a:rPr lang="en-US" sz="2400" i="1" dirty="0">
                <a:latin typeface="Arial Narrow" panose="020B0606020202030204" pitchFamily="34" charset="0"/>
              </a:rPr>
              <a:t>on the poor sinner.</a:t>
            </a:r>
          </a:p>
          <a:p>
            <a:pPr marL="866775" lvl="1" indent="-342900">
              <a:lnSpc>
                <a:spcPct val="90000"/>
              </a:lnSpc>
              <a:spcBef>
                <a:spcPts val="600"/>
              </a:spcBef>
              <a:buClr>
                <a:schemeClr val="accent1">
                  <a:lumMod val="50000"/>
                </a:schemeClr>
              </a:buClr>
              <a:buSzPct val="90000"/>
            </a:pPr>
            <a:r>
              <a:rPr lang="en-US" sz="2400" b="1" dirty="0">
                <a:latin typeface="Arial Narrow" panose="020B0606020202030204" pitchFamily="34" charset="0"/>
              </a:rPr>
              <a:t>Synonyms: </a:t>
            </a:r>
            <a:r>
              <a:rPr lang="en-US" sz="2400" dirty="0">
                <a:latin typeface="Arial Narrow" panose="020B0606020202030204" pitchFamily="34" charset="0"/>
              </a:rPr>
              <a:t>tenderness, mildness, lenity, leniency, clemency, indulgence, forgiveness</a:t>
            </a:r>
          </a:p>
          <a:p>
            <a:pPr marL="406400" indent="-282575">
              <a:lnSpc>
                <a:spcPct val="90000"/>
              </a:lnSpc>
              <a:spcBef>
                <a:spcPts val="600"/>
              </a:spcBef>
              <a:buClr>
                <a:schemeClr val="accent1">
                  <a:lumMod val="50000"/>
                </a:schemeClr>
              </a:buClr>
              <a:buSzPct val="90000"/>
              <a:buFont typeface="+mj-lt"/>
              <a:buAutoNum type="arabicPeriod"/>
            </a:pPr>
            <a:r>
              <a:rPr lang="en-US" sz="2800" b="0" dirty="0">
                <a:latin typeface="Arial Narrow" panose="020B0606020202030204" pitchFamily="34" charset="0"/>
              </a:rPr>
              <a:t>the </a:t>
            </a:r>
            <a:r>
              <a:rPr lang="en-US" sz="2800" b="0" u="sng" dirty="0">
                <a:latin typeface="Arial Narrow" panose="020B0606020202030204" pitchFamily="34" charset="0"/>
              </a:rPr>
              <a:t>disposition</a:t>
            </a:r>
            <a:r>
              <a:rPr lang="en-US" sz="2800" b="0" dirty="0">
                <a:latin typeface="Arial Narrow" panose="020B0606020202030204" pitchFamily="34" charset="0"/>
              </a:rPr>
              <a:t> to be compassionate or forbearing: </a:t>
            </a:r>
          </a:p>
          <a:p>
            <a:pPr marL="866775" lvl="1" indent="-342900">
              <a:lnSpc>
                <a:spcPct val="90000"/>
              </a:lnSpc>
              <a:spcBef>
                <a:spcPts val="600"/>
              </a:spcBef>
              <a:buClr>
                <a:schemeClr val="accent1">
                  <a:lumMod val="50000"/>
                </a:schemeClr>
              </a:buClr>
              <a:buSzPct val="90000"/>
            </a:pPr>
            <a:r>
              <a:rPr lang="en-US" sz="2400" i="1" dirty="0">
                <a:latin typeface="Arial Narrow" panose="020B0606020202030204" pitchFamily="34" charset="0"/>
              </a:rPr>
              <a:t>An adversary wholly </a:t>
            </a:r>
            <a:r>
              <a:rPr lang="en-US" sz="2400" b="1" i="1" dirty="0">
                <a:latin typeface="Arial Narrow" panose="020B0606020202030204" pitchFamily="34" charset="0"/>
              </a:rPr>
              <a:t>without mercy</a:t>
            </a:r>
            <a:r>
              <a:rPr lang="en-US" sz="2400" i="1" dirty="0">
                <a:latin typeface="Arial Narrow" panose="020B0606020202030204" pitchFamily="34" charset="0"/>
              </a:rPr>
              <a:t>.</a:t>
            </a:r>
          </a:p>
          <a:p>
            <a:pPr marL="406400" indent="-282575">
              <a:lnSpc>
                <a:spcPct val="90000"/>
              </a:lnSpc>
              <a:spcBef>
                <a:spcPts val="600"/>
              </a:spcBef>
              <a:buClr>
                <a:schemeClr val="accent1">
                  <a:lumMod val="50000"/>
                </a:schemeClr>
              </a:buClr>
              <a:buSzPct val="90000"/>
              <a:buFont typeface="+mj-lt"/>
              <a:buAutoNum type="arabicPeriod"/>
            </a:pPr>
            <a:r>
              <a:rPr lang="en-US" sz="2800" b="0" dirty="0">
                <a:latin typeface="Arial Narrow" panose="020B0606020202030204" pitchFamily="34" charset="0"/>
              </a:rPr>
              <a:t>the discretionary </a:t>
            </a:r>
            <a:r>
              <a:rPr lang="en-US" sz="2800" b="0" u="sng" dirty="0">
                <a:latin typeface="Arial Narrow" panose="020B0606020202030204" pitchFamily="34" charset="0"/>
              </a:rPr>
              <a:t>power</a:t>
            </a:r>
            <a:r>
              <a:rPr lang="en-US" sz="2800" b="0" dirty="0">
                <a:latin typeface="Arial Narrow" panose="020B0606020202030204" pitchFamily="34" charset="0"/>
              </a:rPr>
              <a:t> of a judge to pardon someone or to mitigate punishment, esp. to send to prison rather than invoke the death penalty. </a:t>
            </a:r>
          </a:p>
          <a:p>
            <a:pPr marL="406400" indent="-282575">
              <a:lnSpc>
                <a:spcPct val="90000"/>
              </a:lnSpc>
              <a:spcBef>
                <a:spcPts val="600"/>
              </a:spcBef>
              <a:buClr>
                <a:schemeClr val="accent1">
                  <a:lumMod val="50000"/>
                </a:schemeClr>
              </a:buClr>
              <a:buSzPct val="90000"/>
              <a:buFont typeface="+mj-lt"/>
              <a:buAutoNum type="arabicPeriod"/>
            </a:pPr>
            <a:r>
              <a:rPr lang="en-US" sz="2800" b="0" dirty="0">
                <a:latin typeface="Arial Narrow" panose="020B0606020202030204" pitchFamily="34" charset="0"/>
              </a:rPr>
              <a:t>an </a:t>
            </a:r>
            <a:r>
              <a:rPr lang="en-US" sz="2800" b="0" u="sng" dirty="0">
                <a:latin typeface="Arial Narrow" panose="020B0606020202030204" pitchFamily="34" charset="0"/>
              </a:rPr>
              <a:t>act</a:t>
            </a:r>
            <a:r>
              <a:rPr lang="en-US" sz="2800" b="0" dirty="0">
                <a:latin typeface="Arial Narrow" panose="020B0606020202030204" pitchFamily="34" charset="0"/>
              </a:rPr>
              <a:t> of kindness, compassion, or favor: </a:t>
            </a:r>
          </a:p>
          <a:p>
            <a:pPr marL="866775" lvl="1" indent="-342900">
              <a:lnSpc>
                <a:spcPct val="90000"/>
              </a:lnSpc>
              <a:spcBef>
                <a:spcPts val="600"/>
              </a:spcBef>
              <a:buClr>
                <a:schemeClr val="accent1">
                  <a:lumMod val="50000"/>
                </a:schemeClr>
              </a:buClr>
              <a:buSzPct val="90000"/>
            </a:pPr>
            <a:r>
              <a:rPr lang="en-US" sz="2400" i="1" dirty="0">
                <a:latin typeface="Arial Narrow" panose="020B0606020202030204" pitchFamily="34" charset="0"/>
              </a:rPr>
              <a:t>She has performed countless </a:t>
            </a:r>
            <a:r>
              <a:rPr lang="en-US" sz="2400" b="1" i="1" dirty="0">
                <a:latin typeface="Arial Narrow" panose="020B0606020202030204" pitchFamily="34" charset="0"/>
              </a:rPr>
              <a:t>small mercies </a:t>
            </a:r>
            <a:r>
              <a:rPr lang="en-US" sz="2400" i="1" dirty="0">
                <a:latin typeface="Arial Narrow" panose="020B0606020202030204" pitchFamily="34" charset="0"/>
              </a:rPr>
              <a:t>for her friends &amp; neighbors.</a:t>
            </a:r>
          </a:p>
          <a:p>
            <a:pPr marL="406400" indent="-282575">
              <a:lnSpc>
                <a:spcPct val="90000"/>
              </a:lnSpc>
              <a:spcBef>
                <a:spcPts val="600"/>
              </a:spcBef>
              <a:buClr>
                <a:schemeClr val="accent1">
                  <a:lumMod val="50000"/>
                </a:schemeClr>
              </a:buClr>
              <a:buSzPct val="90000"/>
              <a:buFont typeface="+mj-lt"/>
              <a:buAutoNum type="arabicPeriod"/>
            </a:pPr>
            <a:r>
              <a:rPr lang="en-US" sz="2800" b="0" dirty="0">
                <a:latin typeface="Arial Narrow" panose="020B0606020202030204" pitchFamily="34" charset="0"/>
              </a:rPr>
              <a:t>something that gives </a:t>
            </a:r>
            <a:r>
              <a:rPr lang="en-US" sz="2800" b="0" u="sng" dirty="0">
                <a:latin typeface="Arial Narrow" panose="020B0606020202030204" pitchFamily="34" charset="0"/>
              </a:rPr>
              <a:t>evidence</a:t>
            </a:r>
            <a:r>
              <a:rPr lang="en-US" sz="2800" b="0" dirty="0">
                <a:latin typeface="Arial Narrow" panose="020B0606020202030204" pitchFamily="34" charset="0"/>
              </a:rPr>
              <a:t> of divine favor; blessing: </a:t>
            </a:r>
          </a:p>
          <a:p>
            <a:pPr marL="866775" lvl="1" indent="-342900">
              <a:lnSpc>
                <a:spcPct val="90000"/>
              </a:lnSpc>
              <a:spcBef>
                <a:spcPts val="600"/>
              </a:spcBef>
              <a:buClr>
                <a:schemeClr val="accent1">
                  <a:lumMod val="50000"/>
                </a:schemeClr>
              </a:buClr>
              <a:buSzPct val="90000"/>
            </a:pPr>
            <a:r>
              <a:rPr lang="en-US" sz="2400" i="1" dirty="0">
                <a:latin typeface="Arial Narrow" panose="020B0606020202030204" pitchFamily="34" charset="0"/>
              </a:rPr>
              <a:t>It was just </a:t>
            </a:r>
            <a:r>
              <a:rPr lang="en-US" sz="2400" b="1" i="1" dirty="0">
                <a:latin typeface="Arial Narrow" panose="020B0606020202030204" pitchFamily="34" charset="0"/>
              </a:rPr>
              <a:t>a mercy </a:t>
            </a:r>
            <a:r>
              <a:rPr lang="en-US" sz="2400" i="1" dirty="0">
                <a:latin typeface="Arial Narrow" panose="020B0606020202030204" pitchFamily="34" charset="0"/>
              </a:rPr>
              <a:t>we had our seat belts on when it happened.</a:t>
            </a:r>
          </a:p>
          <a:p>
            <a:pPr marL="406400" indent="-282575">
              <a:lnSpc>
                <a:spcPct val="90000"/>
              </a:lnSpc>
              <a:spcBef>
                <a:spcPts val="600"/>
              </a:spcBef>
              <a:buClr>
                <a:schemeClr val="accent1">
                  <a:lumMod val="50000"/>
                </a:schemeClr>
              </a:buClr>
              <a:buSzPct val="90000"/>
              <a:buFont typeface="+mj-lt"/>
              <a:buAutoNum type="arabicPeriod"/>
            </a:pPr>
            <a:r>
              <a:rPr lang="en-US" sz="2800" i="1" dirty="0">
                <a:latin typeface="Arial Narrow" panose="020B0606020202030204" pitchFamily="34" charset="0"/>
              </a:rPr>
              <a:t>Idiom: </a:t>
            </a:r>
            <a:r>
              <a:rPr lang="en-US" sz="2800" b="0" i="1" dirty="0">
                <a:latin typeface="Arial Narrow" panose="020B0606020202030204" pitchFamily="34" charset="0"/>
              </a:rPr>
              <a:t>at the mercy of</a:t>
            </a:r>
            <a:r>
              <a:rPr lang="en-US" sz="2800" b="0" dirty="0">
                <a:latin typeface="Arial Narrow" panose="020B0606020202030204" pitchFamily="34" charset="0"/>
              </a:rPr>
              <a:t>, entirely in the power of; subject to: </a:t>
            </a:r>
          </a:p>
          <a:p>
            <a:pPr marL="866775" lvl="1" indent="-342900">
              <a:lnSpc>
                <a:spcPct val="90000"/>
              </a:lnSpc>
              <a:spcBef>
                <a:spcPts val="600"/>
              </a:spcBef>
              <a:buClr>
                <a:schemeClr val="accent1">
                  <a:lumMod val="50000"/>
                </a:schemeClr>
              </a:buClr>
              <a:buSzPct val="90000"/>
            </a:pPr>
            <a:r>
              <a:rPr lang="en-US" sz="2400" i="1" dirty="0">
                <a:latin typeface="Arial Narrow" panose="020B0606020202030204" pitchFamily="34" charset="0"/>
              </a:rPr>
              <a:t>They were </a:t>
            </a:r>
            <a:r>
              <a:rPr lang="en-US" sz="2400" b="1" i="1" dirty="0">
                <a:latin typeface="Arial Narrow" panose="020B0606020202030204" pitchFamily="34" charset="0"/>
              </a:rPr>
              <a:t>at the mercy of</a:t>
            </a:r>
            <a:r>
              <a:rPr lang="en-US" sz="2400" i="1" dirty="0">
                <a:latin typeface="Arial Narrow" panose="020B0606020202030204" pitchFamily="34" charset="0"/>
              </a:rPr>
              <a:t> their captors.</a:t>
            </a:r>
          </a:p>
        </p:txBody>
      </p:sp>
      <p:sp>
        <p:nvSpPr>
          <p:cNvPr id="4" name="Straight Connector 3"/>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388598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1" dur="500"/>
                                        <p:tgtEl>
                                          <p:spTgt spid="3">
                                            <p:txEl>
                                              <p:pRg st="1" end="1"/>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0" dur="500"/>
                                        <p:tgtEl>
                                          <p:spTgt spid="3">
                                            <p:txEl>
                                              <p:pRg st="3" end="3"/>
                                            </p:txEl>
                                          </p:spTgt>
                                        </p:tgtEl>
                                      </p:cBhvr>
                                    </p:animEffect>
                                  </p:childTnLst>
                                </p:cTn>
                              </p:par>
                            </p:childTnLst>
                          </p:cTn>
                        </p:par>
                        <p:par>
                          <p:cTn id="21" fill="hold">
                            <p:stCondLst>
                              <p:cond delay="500"/>
                            </p:stCondLst>
                            <p:childTnLst>
                              <p:par>
                                <p:cTn id="22" presetID="14" presetClass="entr" presetSubtype="10" fill="hold"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4" dur="500"/>
                                        <p:tgtEl>
                                          <p:spTgt spid="3">
                                            <p:txEl>
                                              <p:pRg st="4" end="4"/>
                                            </p:txEl>
                                          </p:spTgt>
                                        </p:tgtEl>
                                      </p:cBhvr>
                                    </p:animEffect>
                                  </p:childTnLst>
                                </p:cTn>
                              </p:par>
                            </p:childTnLst>
                          </p:cTn>
                        </p:par>
                        <p:par>
                          <p:cTn id="25" fill="hold">
                            <p:stCondLst>
                              <p:cond delay="1000"/>
                            </p:stCondLst>
                            <p:childTnLst>
                              <p:par>
                                <p:cTn id="26" presetID="14" presetClass="entr" presetSubtype="10" fill="hold" nodeType="after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8" dur="500"/>
                                        <p:tgtEl>
                                          <p:spTgt spid="3">
                                            <p:txEl>
                                              <p:pRg st="5" end="5"/>
                                            </p:txEl>
                                          </p:spTgt>
                                        </p:tgtEl>
                                      </p:cBhvr>
                                    </p:animEffect>
                                  </p:childTnLst>
                                </p:cTn>
                              </p:par>
                            </p:childTnLst>
                          </p:cTn>
                        </p:par>
                        <p:par>
                          <p:cTn id="29" fill="hold">
                            <p:stCondLst>
                              <p:cond delay="1500"/>
                            </p:stCondLst>
                            <p:childTnLst>
                              <p:par>
                                <p:cTn id="30" presetID="14" presetClass="entr" presetSubtype="10" fill="hold" nodeType="after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2" dur="500"/>
                                        <p:tgtEl>
                                          <p:spTgt spid="3">
                                            <p:txEl>
                                              <p:pRg st="6" end="6"/>
                                            </p:txEl>
                                          </p:spTgt>
                                        </p:tgtEl>
                                      </p:cBhvr>
                                    </p:animEffect>
                                  </p:childTnLst>
                                </p:cTn>
                              </p:par>
                            </p:childTnLst>
                          </p:cTn>
                        </p:par>
                        <p:par>
                          <p:cTn id="33" fill="hold">
                            <p:stCondLst>
                              <p:cond delay="2000"/>
                            </p:stCondLst>
                            <p:childTnLst>
                              <p:par>
                                <p:cTn id="34" presetID="14" presetClass="entr" presetSubtype="10" fill="hold" nodeType="after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6" dur="500"/>
                                        <p:tgtEl>
                                          <p:spTgt spid="3">
                                            <p:txEl>
                                              <p:pRg st="7" end="7"/>
                                            </p:txEl>
                                          </p:spTgt>
                                        </p:tgtEl>
                                      </p:cBhvr>
                                    </p:animEffect>
                                  </p:childTnLst>
                                </p:cTn>
                              </p:par>
                            </p:childTnLst>
                          </p:cTn>
                        </p:par>
                        <p:par>
                          <p:cTn id="37" fill="hold">
                            <p:stCondLst>
                              <p:cond delay="2500"/>
                            </p:stCondLst>
                            <p:childTnLst>
                              <p:par>
                                <p:cTn id="38" presetID="14" presetClass="entr" presetSubtype="10" fill="hold" nodeType="after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randombar(horizontal)">
                                      <p:cBhvr>
                                        <p:cTn id="40" dur="500"/>
                                        <p:tgtEl>
                                          <p:spTgt spid="3">
                                            <p:txEl>
                                              <p:pRg st="8" end="8"/>
                                            </p:txEl>
                                          </p:spTgt>
                                        </p:tgtEl>
                                      </p:cBhvr>
                                    </p:animEffect>
                                  </p:childTnLst>
                                </p:cTn>
                              </p:par>
                            </p:childTnLst>
                          </p:cTn>
                        </p:par>
                        <p:par>
                          <p:cTn id="41" fill="hold">
                            <p:stCondLst>
                              <p:cond delay="3000"/>
                            </p:stCondLst>
                            <p:childTnLst>
                              <p:par>
                                <p:cTn id="42" presetID="14" presetClass="entr" presetSubtype="10" fill="hold" nodeType="after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animEffect transition="in" filter="randombar(horizontal)">
                                      <p:cBhvr>
                                        <p:cTn id="44" dur="500"/>
                                        <p:tgtEl>
                                          <p:spTgt spid="3">
                                            <p:txEl>
                                              <p:pRg st="9" end="9"/>
                                            </p:txEl>
                                          </p:spTgt>
                                        </p:tgtEl>
                                      </p:cBhvr>
                                    </p:animEffect>
                                  </p:childTnLst>
                                </p:cTn>
                              </p:par>
                            </p:childTnLst>
                          </p:cTn>
                        </p:par>
                        <p:par>
                          <p:cTn id="45" fill="hold">
                            <p:stCondLst>
                              <p:cond delay="3500"/>
                            </p:stCondLst>
                            <p:childTnLst>
                              <p:par>
                                <p:cTn id="46" presetID="14" presetClass="entr" presetSubtype="10" fill="hold" nodeType="afterEffect">
                                  <p:stCondLst>
                                    <p:cond delay="0"/>
                                  </p:stCondLst>
                                  <p:childTnLst>
                                    <p:set>
                                      <p:cBhvr>
                                        <p:cTn id="47"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48" dur="500"/>
                                        <p:tgtEl>
                                          <p:spTgt spid="3">
                                            <p:txEl>
                                              <p:pRg st="10" end="10"/>
                                            </p:txEl>
                                          </p:spTgt>
                                        </p:tgtEl>
                                      </p:cBhvr>
                                    </p:animEffect>
                                  </p:childTnLst>
                                </p:cTn>
                              </p:par>
                            </p:childTnLst>
                          </p:cTn>
                        </p:par>
                        <p:par>
                          <p:cTn id="49" fill="hold">
                            <p:stCondLst>
                              <p:cond delay="4000"/>
                            </p:stCondLst>
                            <p:childTnLst>
                              <p:par>
                                <p:cTn id="50" presetID="14" presetClass="entr" presetSubtype="10" fill="hold" nodeType="after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randombar(horizontal)">
                                      <p:cBhvr>
                                        <p:cTn id="5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6BDD6-EAC1-8F29-E7E9-879B6EDA53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43063B-8C0A-484F-14E5-416B9FD31B86}"/>
              </a:ext>
            </a:extLst>
          </p:cNvPr>
          <p:cNvSpPr>
            <a:spLocks noGrp="1"/>
          </p:cNvSpPr>
          <p:nvPr>
            <p:ph type="title"/>
          </p:nvPr>
        </p:nvSpPr>
        <p:spPr/>
        <p:txBody>
          <a:bodyPr/>
          <a:lstStyle/>
          <a:p>
            <a:r>
              <a:rPr lang="en-US" dirty="0"/>
              <a:t>What’s in a Word?</a:t>
            </a:r>
          </a:p>
        </p:txBody>
      </p:sp>
      <p:graphicFrame>
        <p:nvGraphicFramePr>
          <p:cNvPr id="5" name="Table 4">
            <a:extLst>
              <a:ext uri="{FF2B5EF4-FFF2-40B4-BE49-F238E27FC236}">
                <a16:creationId xmlns:a16="http://schemas.microsoft.com/office/drawing/2014/main" id="{A5E23155-5051-BC79-DBA9-369F1CDB849B}"/>
              </a:ext>
            </a:extLst>
          </p:cNvPr>
          <p:cNvGraphicFramePr>
            <a:graphicFrameLocks noGrp="1"/>
          </p:cNvGraphicFramePr>
          <p:nvPr>
            <p:extLst>
              <p:ext uri="{D42A27DB-BD31-4B8C-83A1-F6EECF244321}">
                <p14:modId xmlns:p14="http://schemas.microsoft.com/office/powerpoint/2010/main" val="2343537691"/>
              </p:ext>
            </p:extLst>
          </p:nvPr>
        </p:nvGraphicFramePr>
        <p:xfrm>
          <a:off x="914400" y="1295400"/>
          <a:ext cx="10188449" cy="5573874"/>
        </p:xfrm>
        <a:graphic>
          <a:graphicData uri="http://schemas.openxmlformats.org/drawingml/2006/table">
            <a:tbl>
              <a:tblPr firstRow="1" bandRow="1">
                <a:tableStyleId>{073A0DAA-6AF3-43AB-8588-CEC1D06C72B9}</a:tableStyleId>
              </a:tblPr>
              <a:tblGrid>
                <a:gridCol w="2978468">
                  <a:extLst>
                    <a:ext uri="{9D8B030D-6E8A-4147-A177-3AD203B41FA5}">
                      <a16:colId xmlns:a16="http://schemas.microsoft.com/office/drawing/2014/main" val="517382728"/>
                    </a:ext>
                  </a:extLst>
                </a:gridCol>
                <a:gridCol w="3578543">
                  <a:extLst>
                    <a:ext uri="{9D8B030D-6E8A-4147-A177-3AD203B41FA5}">
                      <a16:colId xmlns:a16="http://schemas.microsoft.com/office/drawing/2014/main" val="319136302"/>
                    </a:ext>
                  </a:extLst>
                </a:gridCol>
                <a:gridCol w="3631438">
                  <a:extLst>
                    <a:ext uri="{9D8B030D-6E8A-4147-A177-3AD203B41FA5}">
                      <a16:colId xmlns:a16="http://schemas.microsoft.com/office/drawing/2014/main" val="3679817284"/>
                    </a:ext>
                  </a:extLst>
                </a:gridCol>
              </a:tblGrid>
              <a:tr h="614019">
                <a:tc>
                  <a:txBody>
                    <a:bodyPr/>
                    <a:lstStyle/>
                    <a:p>
                      <a:r>
                        <a:rPr lang="en-US" sz="2800" dirty="0"/>
                        <a:t>NOUNS</a:t>
                      </a:r>
                    </a:p>
                  </a:txBody>
                  <a:tcPr/>
                </a:tc>
                <a:tc>
                  <a:txBody>
                    <a:bodyPr/>
                    <a:lstStyle/>
                    <a:p>
                      <a:r>
                        <a:rPr lang="en-US" sz="2800" dirty="0"/>
                        <a:t>Adjectives</a:t>
                      </a:r>
                    </a:p>
                  </a:txBody>
                  <a:tcPr/>
                </a:tc>
                <a:tc>
                  <a:txBody>
                    <a:bodyPr/>
                    <a:lstStyle/>
                    <a:p>
                      <a:r>
                        <a:rPr lang="en-US" sz="2800" dirty="0"/>
                        <a:t>Verbs</a:t>
                      </a:r>
                    </a:p>
                  </a:txBody>
                  <a:tcPr/>
                </a:tc>
                <a:extLst>
                  <a:ext uri="{0D108BD9-81ED-4DB2-BD59-A6C34878D82A}">
                    <a16:rowId xmlns:a16="http://schemas.microsoft.com/office/drawing/2014/main" val="2541333100"/>
                  </a:ext>
                </a:extLst>
              </a:tr>
              <a:tr h="614019">
                <a:tc>
                  <a:txBody>
                    <a:bodyPr/>
                    <a:lstStyle/>
                    <a:p>
                      <a:r>
                        <a:rPr lang="en-US" sz="2800" b="1" dirty="0"/>
                        <a:t>Compassion</a:t>
                      </a:r>
                    </a:p>
                  </a:txBody>
                  <a:tcPr/>
                </a:tc>
                <a:tc>
                  <a:txBody>
                    <a:bodyPr/>
                    <a:lstStyle/>
                    <a:p>
                      <a:r>
                        <a:rPr lang="en-US" sz="2800" dirty="0"/>
                        <a:t>Compassionate</a:t>
                      </a:r>
                    </a:p>
                  </a:txBody>
                  <a:tcPr/>
                </a:tc>
                <a:tc>
                  <a:txBody>
                    <a:bodyPr/>
                    <a:lstStyle/>
                    <a:p>
                      <a:r>
                        <a:rPr lang="en-US" sz="2800" dirty="0"/>
                        <a:t>To </a:t>
                      </a:r>
                      <a:r>
                        <a:rPr lang="en-US" sz="2800" b="1" dirty="0"/>
                        <a:t>Have </a:t>
                      </a:r>
                      <a:r>
                        <a:rPr lang="en-US" sz="2800" dirty="0"/>
                        <a:t>Compassion</a:t>
                      </a:r>
                    </a:p>
                  </a:txBody>
                  <a:tcPr/>
                </a:tc>
                <a:extLst>
                  <a:ext uri="{0D108BD9-81ED-4DB2-BD59-A6C34878D82A}">
                    <a16:rowId xmlns:a16="http://schemas.microsoft.com/office/drawing/2014/main" val="1473094720"/>
                  </a:ext>
                </a:extLst>
              </a:tr>
              <a:tr h="614019">
                <a:tc>
                  <a:txBody>
                    <a:bodyPr/>
                    <a:lstStyle/>
                    <a:p>
                      <a:r>
                        <a:rPr lang="en-US" sz="2400" dirty="0"/>
                        <a:t>Empathy/Sympathy</a:t>
                      </a:r>
                    </a:p>
                  </a:txBody>
                  <a:tcPr/>
                </a:tc>
                <a:tc>
                  <a:txBody>
                    <a:bodyPr/>
                    <a:lstStyle/>
                    <a:p>
                      <a:r>
                        <a:rPr lang="en-US" sz="2400" dirty="0"/>
                        <a:t>Empathetic/Sympathetic</a:t>
                      </a:r>
                    </a:p>
                  </a:txBody>
                  <a:tcPr/>
                </a:tc>
                <a:tc>
                  <a:txBody>
                    <a:bodyPr/>
                    <a:lstStyle/>
                    <a:p>
                      <a:r>
                        <a:rPr lang="en-US" sz="2400" dirty="0"/>
                        <a:t>To </a:t>
                      </a:r>
                      <a:r>
                        <a:rPr lang="en-US" sz="2400" b="1" dirty="0"/>
                        <a:t>Feel</a:t>
                      </a:r>
                      <a:r>
                        <a:rPr lang="en-US" sz="2400" dirty="0"/>
                        <a:t> Em-/Sympathy</a:t>
                      </a:r>
                    </a:p>
                  </a:txBody>
                  <a:tcPr/>
                </a:tc>
                <a:extLst>
                  <a:ext uri="{0D108BD9-81ED-4DB2-BD59-A6C34878D82A}">
                    <a16:rowId xmlns:a16="http://schemas.microsoft.com/office/drawing/2014/main" val="435126017"/>
                  </a:ext>
                </a:extLst>
              </a:tr>
              <a:tr h="614019">
                <a:tc>
                  <a:txBody>
                    <a:bodyPr/>
                    <a:lstStyle/>
                    <a:p>
                      <a:r>
                        <a:rPr lang="en-US" sz="2800" dirty="0"/>
                        <a:t>Kindness</a:t>
                      </a:r>
                    </a:p>
                  </a:txBody>
                  <a:tcPr/>
                </a:tc>
                <a:tc>
                  <a:txBody>
                    <a:bodyPr/>
                    <a:lstStyle/>
                    <a:p>
                      <a:r>
                        <a:rPr lang="en-US" sz="2800" dirty="0"/>
                        <a:t>Kind</a:t>
                      </a:r>
                    </a:p>
                  </a:txBody>
                  <a:tcPr/>
                </a:tc>
                <a:tc>
                  <a:txBody>
                    <a:bodyPr/>
                    <a:lstStyle/>
                    <a:p>
                      <a:r>
                        <a:rPr lang="en-US" sz="2800" dirty="0"/>
                        <a:t>To </a:t>
                      </a:r>
                      <a:r>
                        <a:rPr lang="en-US" sz="2800" b="1" dirty="0"/>
                        <a:t>Be </a:t>
                      </a:r>
                      <a:r>
                        <a:rPr lang="en-US" sz="2800" dirty="0"/>
                        <a:t>Kind</a:t>
                      </a:r>
                    </a:p>
                  </a:txBody>
                  <a:tcPr/>
                </a:tc>
                <a:extLst>
                  <a:ext uri="{0D108BD9-81ED-4DB2-BD59-A6C34878D82A}">
                    <a16:rowId xmlns:a16="http://schemas.microsoft.com/office/drawing/2014/main" val="154761918"/>
                  </a:ext>
                </a:extLst>
              </a:tr>
              <a:tr h="939242">
                <a:tc>
                  <a:txBody>
                    <a:bodyPr/>
                    <a:lstStyle/>
                    <a:p>
                      <a:r>
                        <a:rPr lang="en-US" sz="3200" dirty="0"/>
                        <a:t>Mercy</a:t>
                      </a:r>
                    </a:p>
                  </a:txBody>
                  <a:tcPr/>
                </a:tc>
                <a:tc>
                  <a:txBody>
                    <a:bodyPr/>
                    <a:lstStyle/>
                    <a:p>
                      <a:r>
                        <a:rPr lang="en-US" sz="3200" dirty="0"/>
                        <a:t>Merciful</a:t>
                      </a:r>
                    </a:p>
                  </a:txBody>
                  <a:tcPr/>
                </a:tc>
                <a:tc>
                  <a:txBody>
                    <a:bodyPr/>
                    <a:lstStyle/>
                    <a:p>
                      <a:r>
                        <a:rPr lang="en-US" sz="2800" dirty="0"/>
                        <a:t>To </a:t>
                      </a:r>
                      <a:r>
                        <a:rPr lang="en-US" sz="2800" b="1" dirty="0"/>
                        <a:t>Have </a:t>
                      </a:r>
                      <a:r>
                        <a:rPr lang="en-US" sz="2800" dirty="0"/>
                        <a:t>Mercy</a:t>
                      </a:r>
                      <a:br>
                        <a:rPr lang="en-US" sz="2800" dirty="0"/>
                      </a:br>
                      <a:r>
                        <a:rPr lang="en-US" sz="2800" dirty="0"/>
                        <a:t>To </a:t>
                      </a:r>
                      <a:r>
                        <a:rPr lang="en-US" sz="2800" b="1" dirty="0"/>
                        <a:t>Be </a:t>
                      </a:r>
                      <a:r>
                        <a:rPr lang="en-US" sz="2800" dirty="0"/>
                        <a:t>Merciful</a:t>
                      </a:r>
                    </a:p>
                  </a:txBody>
                  <a:tcPr/>
                </a:tc>
                <a:extLst>
                  <a:ext uri="{0D108BD9-81ED-4DB2-BD59-A6C34878D82A}">
                    <a16:rowId xmlns:a16="http://schemas.microsoft.com/office/drawing/2014/main" val="1396887749"/>
                  </a:ext>
                </a:extLst>
              </a:tr>
              <a:tr h="614019">
                <a:tc>
                  <a:txBody>
                    <a:bodyPr/>
                    <a:lstStyle/>
                    <a:p>
                      <a:r>
                        <a:rPr lang="en-US" sz="2800" dirty="0"/>
                        <a:t>Forgiveness</a:t>
                      </a:r>
                    </a:p>
                  </a:txBody>
                  <a:tcPr/>
                </a:tc>
                <a:tc>
                  <a:txBody>
                    <a:bodyPr/>
                    <a:lstStyle/>
                    <a:p>
                      <a:r>
                        <a:rPr lang="en-US" sz="2800" dirty="0"/>
                        <a:t>Forgiving</a:t>
                      </a:r>
                    </a:p>
                  </a:txBody>
                  <a:tcPr/>
                </a:tc>
                <a:tc>
                  <a:txBody>
                    <a:bodyPr/>
                    <a:lstStyle/>
                    <a:p>
                      <a:r>
                        <a:rPr lang="en-US" sz="2800" dirty="0"/>
                        <a:t>To </a:t>
                      </a:r>
                      <a:r>
                        <a:rPr lang="en-US" sz="2800" b="1" dirty="0"/>
                        <a:t>Forgive</a:t>
                      </a:r>
                    </a:p>
                  </a:txBody>
                  <a:tcPr/>
                </a:tc>
                <a:extLst>
                  <a:ext uri="{0D108BD9-81ED-4DB2-BD59-A6C34878D82A}">
                    <a16:rowId xmlns:a16="http://schemas.microsoft.com/office/drawing/2014/main" val="401969628"/>
                  </a:ext>
                </a:extLst>
              </a:tr>
              <a:tr h="939242">
                <a:tc>
                  <a:txBody>
                    <a:bodyPr/>
                    <a:lstStyle/>
                    <a:p>
                      <a:r>
                        <a:rPr lang="en-US" sz="2800" dirty="0"/>
                        <a:t>Charity</a:t>
                      </a:r>
                    </a:p>
                  </a:txBody>
                  <a:tcPr/>
                </a:tc>
                <a:tc>
                  <a:txBody>
                    <a:bodyPr/>
                    <a:lstStyle/>
                    <a:p>
                      <a:r>
                        <a:rPr lang="en-US" sz="2800" b="0" dirty="0"/>
                        <a:t>Charitable</a:t>
                      </a:r>
                    </a:p>
                  </a:txBody>
                  <a:tcPr/>
                </a:tc>
                <a:tc>
                  <a:txBody>
                    <a:bodyPr/>
                    <a:lstStyle/>
                    <a:p>
                      <a:r>
                        <a:rPr lang="en-US" sz="2800" dirty="0"/>
                        <a:t>To </a:t>
                      </a:r>
                      <a:r>
                        <a:rPr lang="en-US" sz="2800" b="1" dirty="0"/>
                        <a:t>Be</a:t>
                      </a:r>
                      <a:r>
                        <a:rPr lang="en-US" sz="2800" dirty="0"/>
                        <a:t> Charitable</a:t>
                      </a:r>
                    </a:p>
                    <a:p>
                      <a:r>
                        <a:rPr lang="en-US" sz="2800" dirty="0"/>
                        <a:t>To </a:t>
                      </a:r>
                      <a:r>
                        <a:rPr lang="en-US" sz="2800" b="1" dirty="0"/>
                        <a:t>Act</a:t>
                      </a:r>
                      <a:r>
                        <a:rPr lang="en-US" sz="2800" dirty="0"/>
                        <a:t> Charitably</a:t>
                      </a:r>
                    </a:p>
                  </a:txBody>
                  <a:tcPr/>
                </a:tc>
                <a:extLst>
                  <a:ext uri="{0D108BD9-81ED-4DB2-BD59-A6C34878D82A}">
                    <a16:rowId xmlns:a16="http://schemas.microsoft.com/office/drawing/2014/main" val="2511088690"/>
                  </a:ext>
                </a:extLst>
              </a:tr>
              <a:tr h="614019">
                <a:tc>
                  <a:txBody>
                    <a:bodyPr/>
                    <a:lstStyle/>
                    <a:p>
                      <a:r>
                        <a:rPr lang="en-US" sz="2800" strike="sngStrike" baseline="0" dirty="0"/>
                        <a:t>PITY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strike="sngStrike" baseline="0" dirty="0"/>
                        <a:t>Pitiful?  Pitiable?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strike="sngStrike" baseline="0" dirty="0"/>
                        <a:t>TO PITY !</a:t>
                      </a:r>
                    </a:p>
                  </a:txBody>
                  <a:tcPr/>
                </a:tc>
                <a:extLst>
                  <a:ext uri="{0D108BD9-81ED-4DB2-BD59-A6C34878D82A}">
                    <a16:rowId xmlns:a16="http://schemas.microsoft.com/office/drawing/2014/main" val="1918132593"/>
                  </a:ext>
                </a:extLst>
              </a:tr>
            </a:tbl>
          </a:graphicData>
        </a:graphic>
      </p:graphicFrame>
    </p:spTree>
    <p:extLst>
      <p:ext uri="{BB962C8B-B14F-4D97-AF65-F5344CB8AC3E}">
        <p14:creationId xmlns:p14="http://schemas.microsoft.com/office/powerpoint/2010/main" val="1436383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0"/>
            <a:ext cx="7391400" cy="990600"/>
          </a:xfrm>
        </p:spPr>
        <p:txBody>
          <a:bodyPr/>
          <a:lstStyle/>
          <a:p>
            <a:r>
              <a:rPr lang="en-US" sz="4400" dirty="0"/>
              <a:t>Pope Francis: Year of Mercy</a:t>
            </a:r>
          </a:p>
        </p:txBody>
      </p:sp>
      <p:sp>
        <p:nvSpPr>
          <p:cNvPr id="3" name="Content Placeholder 2"/>
          <p:cNvSpPr>
            <a:spLocks noGrp="1"/>
          </p:cNvSpPr>
          <p:nvPr>
            <p:ph idx="1"/>
          </p:nvPr>
        </p:nvSpPr>
        <p:spPr>
          <a:xfrm>
            <a:off x="609600" y="1219200"/>
            <a:ext cx="10744200" cy="5562600"/>
          </a:xfrm>
        </p:spPr>
        <p:txBody>
          <a:bodyPr>
            <a:normAutofit/>
          </a:bodyPr>
          <a:lstStyle/>
          <a:p>
            <a:pPr>
              <a:spcBef>
                <a:spcPts val="1200"/>
              </a:spcBef>
            </a:pPr>
            <a:r>
              <a:rPr lang="en-US" sz="2800" dirty="0"/>
              <a:t>“Jubilee Year of Mercy” </a:t>
            </a:r>
            <a:r>
              <a:rPr lang="en-US" sz="2800" b="0" dirty="0"/>
              <a:t>was Dec. 8, 2015 – Nov. 20, 2016</a:t>
            </a:r>
          </a:p>
          <a:p>
            <a:pPr>
              <a:spcBef>
                <a:spcPts val="1200"/>
              </a:spcBef>
            </a:pPr>
            <a:r>
              <a:rPr lang="en-US" sz="2800" b="0" dirty="0"/>
              <a:t>Theme of 2016 RE Congress: </a:t>
            </a:r>
            <a:r>
              <a:rPr lang="en-US" sz="2800" dirty="0"/>
              <a:t>“Boundless Mercy”</a:t>
            </a:r>
          </a:p>
          <a:p>
            <a:pPr>
              <a:spcBef>
                <a:spcPts val="600"/>
              </a:spcBef>
            </a:pPr>
            <a:r>
              <a:rPr lang="en-US" sz="2800" b="0" dirty="0"/>
              <a:t>“</a:t>
            </a:r>
            <a:r>
              <a:rPr lang="en-US" sz="2800" i="1" dirty="0"/>
              <a:t>Jesus Christ is the face of the Father’s mercy</a:t>
            </a:r>
            <a:r>
              <a:rPr lang="en-US" sz="2800" b="0" dirty="0"/>
              <a:t>. </a:t>
            </a:r>
            <a:br>
              <a:rPr lang="en-US" sz="2800" b="0" dirty="0"/>
            </a:br>
            <a:r>
              <a:rPr lang="en-US" sz="2800" b="0" dirty="0"/>
              <a:t>These words might well sum up the mystery of the Christian faith. </a:t>
            </a:r>
            <a:br>
              <a:rPr lang="en-US" sz="2800" b="0" dirty="0"/>
            </a:br>
            <a:r>
              <a:rPr lang="en-US" sz="2800" b="0" dirty="0"/>
              <a:t>Mercy has become living and visible in Jesus of Nazareth, reaching its culmination in him. The Father, “</a:t>
            </a:r>
            <a:r>
              <a:rPr lang="en-US" sz="2800" b="0" i="1" dirty="0"/>
              <a:t>rich in mercy</a:t>
            </a:r>
            <a:r>
              <a:rPr lang="en-US" sz="2800" b="0" dirty="0"/>
              <a:t>” (Eph 2:4), after having revealed his name to Moses as “</a:t>
            </a:r>
            <a:r>
              <a:rPr lang="en-US" sz="2800" i="1" dirty="0"/>
              <a:t>a God merciful and gracious, slow to anger, and abounding in steadfast love and faithfulness</a:t>
            </a:r>
            <a:r>
              <a:rPr lang="en-US" sz="2800" b="0" dirty="0"/>
              <a:t>” (</a:t>
            </a:r>
            <a:r>
              <a:rPr lang="en-US" sz="2800" b="0" dirty="0" err="1"/>
              <a:t>Exod</a:t>
            </a:r>
            <a:r>
              <a:rPr lang="en-US" sz="2800" b="0" dirty="0"/>
              <a:t> 34:6), has never ceased to show, in various ways throughout history, his divine nature…. </a:t>
            </a:r>
            <a:r>
              <a:rPr lang="en-US" sz="2800" dirty="0"/>
              <a:t>Jesus of Nazareth</a:t>
            </a:r>
            <a:r>
              <a:rPr lang="en-US" sz="2800" b="0" dirty="0"/>
              <a:t>, by his </a:t>
            </a:r>
            <a:r>
              <a:rPr lang="en-US" sz="2800" i="1" dirty="0"/>
              <a:t>words</a:t>
            </a:r>
            <a:r>
              <a:rPr lang="en-US" sz="2800" b="0" dirty="0"/>
              <a:t>, his </a:t>
            </a:r>
            <a:r>
              <a:rPr lang="en-US" sz="2800" i="1" dirty="0"/>
              <a:t>actions</a:t>
            </a:r>
            <a:r>
              <a:rPr lang="en-US" sz="2800" b="0" dirty="0"/>
              <a:t>, and his </a:t>
            </a:r>
            <a:r>
              <a:rPr lang="en-US" sz="2800" i="1" dirty="0"/>
              <a:t>entire person</a:t>
            </a:r>
            <a:r>
              <a:rPr lang="en-US" sz="2800" b="0" dirty="0"/>
              <a:t> </a:t>
            </a:r>
            <a:r>
              <a:rPr lang="en-US" sz="2800" dirty="0"/>
              <a:t>reveals the mercy of God</a:t>
            </a:r>
            <a:r>
              <a:rPr lang="en-US" sz="2800" b="0" dirty="0"/>
              <a:t>.”</a:t>
            </a:r>
            <a:r>
              <a:rPr lang="en-US" sz="2400" b="0" dirty="0"/>
              <a:t> (</a:t>
            </a:r>
            <a:r>
              <a:rPr lang="en-US" sz="2400" b="0" i="1" dirty="0"/>
              <a:t>Misericordiae </a:t>
            </a:r>
            <a:r>
              <a:rPr lang="en-US" sz="2400" b="0" i="1" dirty="0" err="1"/>
              <a:t>Vultus</a:t>
            </a:r>
            <a:r>
              <a:rPr lang="en-US" sz="2400" b="0" dirty="0"/>
              <a:t>, §1; April 11, 2015)</a:t>
            </a:r>
            <a:endParaRPr lang="en-US" sz="2800" b="0" dirty="0"/>
          </a:p>
        </p:txBody>
      </p:sp>
      <p:pic>
        <p:nvPicPr>
          <p:cNvPr id="6" name="Picture 2" descr="inglese">
            <a:extLst>
              <a:ext uri="{FF2B5EF4-FFF2-40B4-BE49-F238E27FC236}">
                <a16:creationId xmlns:a16="http://schemas.microsoft.com/office/drawing/2014/main" id="{B44A0A2B-A8AA-D130-57A9-6C582EC05114}"/>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0134600" y="0"/>
            <a:ext cx="2057400" cy="3414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2428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2000"/>
                                        <p:tgtEl>
                                          <p:spTgt spid="3">
                                            <p:txEl>
                                              <p:pRg st="0" end="0"/>
                                            </p:txEl>
                                          </p:spTgt>
                                        </p:tgtEl>
                                      </p:cBhvr>
                                    </p:animEffect>
                                  </p:childTnLst>
                                </p:cTn>
                              </p:par>
                            </p:childTnLst>
                          </p:cTn>
                        </p:par>
                        <p:par>
                          <p:cTn id="8" fill="hold">
                            <p:stCondLst>
                              <p:cond delay="2000"/>
                            </p:stCondLst>
                            <p:childTnLst>
                              <p:par>
                                <p:cTn id="9" presetID="22" presetClass="entr" presetSubtype="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up)">
                                      <p:cBhvr>
                                        <p:cTn id="11" dur="20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up)">
                                      <p:cBhvr>
                                        <p:cTn id="16"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Catholic Definition of “Mercy”</a:t>
            </a:r>
          </a:p>
        </p:txBody>
      </p:sp>
      <p:sp>
        <p:nvSpPr>
          <p:cNvPr id="3" name="Content Placeholder 2"/>
          <p:cNvSpPr>
            <a:spLocks noGrp="1"/>
          </p:cNvSpPr>
          <p:nvPr>
            <p:ph idx="1"/>
          </p:nvPr>
        </p:nvSpPr>
        <p:spPr>
          <a:xfrm>
            <a:off x="685800" y="1219200"/>
            <a:ext cx="10972800" cy="5638800"/>
          </a:xfrm>
        </p:spPr>
        <p:txBody>
          <a:bodyPr>
            <a:noAutofit/>
          </a:bodyPr>
          <a:lstStyle/>
          <a:p>
            <a:pPr>
              <a:spcBef>
                <a:spcPts val="1800"/>
              </a:spcBef>
            </a:pPr>
            <a:r>
              <a:rPr lang="en-US" sz="3600" i="1" dirty="0"/>
              <a:t>CCC </a:t>
            </a:r>
            <a:r>
              <a:rPr lang="en-US" sz="3600" dirty="0"/>
              <a:t>Glossary:</a:t>
            </a:r>
          </a:p>
          <a:p>
            <a:pPr lvl="1">
              <a:spcBef>
                <a:spcPts val="1800"/>
              </a:spcBef>
            </a:pPr>
            <a:r>
              <a:rPr lang="en-US" sz="3000" b="1" dirty="0"/>
              <a:t>MERCY: </a:t>
            </a:r>
            <a:r>
              <a:rPr lang="en-US" sz="3000" dirty="0"/>
              <a:t>The loving kindness, compassion, </a:t>
            </a:r>
            <a:br>
              <a:rPr lang="en-US" sz="3000" dirty="0"/>
            </a:br>
            <a:r>
              <a:rPr lang="en-US" sz="3000" dirty="0"/>
              <a:t>or forbearance shown to one who offends </a:t>
            </a:r>
            <a:br>
              <a:rPr lang="en-US" sz="3000" dirty="0"/>
            </a:br>
            <a:r>
              <a:rPr lang="en-US" sz="3000" dirty="0"/>
              <a:t>(e.g., the mercy of God to us sinners; 1422, 1829).</a:t>
            </a:r>
          </a:p>
          <a:p>
            <a:pPr lvl="1">
              <a:spcBef>
                <a:spcPts val="1800"/>
              </a:spcBef>
            </a:pPr>
            <a:r>
              <a:rPr lang="en-US" sz="3000" b="1" dirty="0"/>
              <a:t>WORKS OF MERCY: </a:t>
            </a:r>
            <a:r>
              <a:rPr lang="en-US" sz="3000" dirty="0"/>
              <a:t>Charitable actions </a:t>
            </a:r>
            <a:br>
              <a:rPr lang="en-US" sz="3000" dirty="0"/>
            </a:br>
            <a:r>
              <a:rPr lang="en-US" sz="3000" dirty="0"/>
              <a:t>by which we come to the aid of our neighbors </a:t>
            </a:r>
            <a:br>
              <a:rPr lang="en-US" sz="3000" dirty="0"/>
            </a:br>
            <a:r>
              <a:rPr lang="en-US" sz="3000" dirty="0"/>
              <a:t>in their bodily and spiritual needs (2447).</a:t>
            </a:r>
          </a:p>
          <a:p>
            <a:pPr>
              <a:spcBef>
                <a:spcPts val="1800"/>
              </a:spcBef>
            </a:pPr>
            <a:r>
              <a:rPr lang="en-US" sz="3000" dirty="0"/>
              <a:t>Note:</a:t>
            </a:r>
            <a:r>
              <a:rPr lang="en-US" sz="3000" b="0" dirty="0"/>
              <a:t> </a:t>
            </a:r>
            <a:r>
              <a:rPr lang="en-US" sz="3000" b="0" i="1" dirty="0"/>
              <a:t>The CCC glossary has </a:t>
            </a:r>
            <a:r>
              <a:rPr lang="en-US" sz="3000" i="1" dirty="0"/>
              <a:t>no </a:t>
            </a:r>
            <a:r>
              <a:rPr lang="en-US" sz="3000" b="0" i="1" dirty="0"/>
              <a:t>entries for “compassion” or “pity.”</a:t>
            </a:r>
            <a:br>
              <a:rPr lang="en-US" sz="3000" b="0" i="1" dirty="0"/>
            </a:br>
            <a:r>
              <a:rPr lang="en-US" sz="2800" b="0" dirty="0"/>
              <a:t>The CCC text has </a:t>
            </a:r>
            <a:r>
              <a:rPr lang="en-US" sz="2800" dirty="0"/>
              <a:t>mercy </a:t>
            </a:r>
            <a:r>
              <a:rPr lang="en-US" sz="2800" b="0" dirty="0"/>
              <a:t>(81x), merciful (27x), mercies (6x), merciless (1x), </a:t>
            </a:r>
            <a:r>
              <a:rPr lang="en-US" sz="2800" dirty="0"/>
              <a:t>compassion </a:t>
            </a:r>
            <a:r>
              <a:rPr lang="en-US" sz="2800" b="0" dirty="0"/>
              <a:t>(13x), compassionate (1x), </a:t>
            </a:r>
            <a:r>
              <a:rPr lang="en-US" sz="2800" dirty="0"/>
              <a:t>pity </a:t>
            </a:r>
            <a:r>
              <a:rPr lang="en-US" sz="2800" b="0" dirty="0"/>
              <a:t>(0x).</a:t>
            </a:r>
          </a:p>
        </p:txBody>
      </p:sp>
      <p:sp>
        <p:nvSpPr>
          <p:cNvPr id="4" name="Straight Connector 3"/>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pic>
        <p:nvPicPr>
          <p:cNvPr id="6" name="Picture 5" descr="A blue book with white text&#10;&#10;AI-generated content may be incorrect.">
            <a:extLst>
              <a:ext uri="{FF2B5EF4-FFF2-40B4-BE49-F238E27FC236}">
                <a16:creationId xmlns:a16="http://schemas.microsoft.com/office/drawing/2014/main" id="{B14F2634-156A-FF00-4FBA-F54E30C2FF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0" y="1288968"/>
            <a:ext cx="2387600" cy="3660236"/>
          </a:xfrm>
          <a:prstGeom prst="rect">
            <a:avLst/>
          </a:prstGeom>
        </p:spPr>
      </p:pic>
    </p:spTree>
    <p:extLst>
      <p:ext uri="{BB962C8B-B14F-4D97-AF65-F5344CB8AC3E}">
        <p14:creationId xmlns:p14="http://schemas.microsoft.com/office/powerpoint/2010/main" val="2905388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5" dur="1000"/>
                                        <p:tgtEl>
                                          <p:spTgt spid="3">
                                            <p:txEl>
                                              <p:pRg st="1" end="1"/>
                                            </p:txEl>
                                          </p:spTgt>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1" dur="1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p:cTn id="26"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7" dur="1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8"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Catholic Practice of “Mercy”</a:t>
            </a:r>
          </a:p>
        </p:txBody>
      </p:sp>
      <p:sp>
        <p:nvSpPr>
          <p:cNvPr id="3" name="Content Placeholder 2"/>
          <p:cNvSpPr>
            <a:spLocks noGrp="1"/>
          </p:cNvSpPr>
          <p:nvPr>
            <p:ph idx="1"/>
          </p:nvPr>
        </p:nvSpPr>
        <p:spPr>
          <a:xfrm>
            <a:off x="838200" y="1219200"/>
            <a:ext cx="9829800" cy="5638800"/>
          </a:xfrm>
        </p:spPr>
        <p:txBody>
          <a:bodyPr>
            <a:normAutofit/>
          </a:bodyPr>
          <a:lstStyle/>
          <a:p>
            <a:pPr>
              <a:spcBef>
                <a:spcPts val="900"/>
              </a:spcBef>
            </a:pPr>
            <a:r>
              <a:rPr lang="en-US" sz="4000" dirty="0">
                <a:latin typeface="+mj-lt"/>
              </a:rPr>
              <a:t>Two Main Aspects:</a:t>
            </a:r>
          </a:p>
          <a:p>
            <a:pPr marL="800100" lvl="1" indent="-342900">
              <a:spcBef>
                <a:spcPts val="900"/>
              </a:spcBef>
            </a:pPr>
            <a:r>
              <a:rPr lang="en-US" sz="3600" b="1" dirty="0"/>
              <a:t>Forgive</a:t>
            </a:r>
            <a:r>
              <a:rPr lang="en-US" sz="3600" dirty="0"/>
              <a:t> those who have done wrong</a:t>
            </a:r>
          </a:p>
          <a:p>
            <a:pPr marL="1257300" lvl="2" indent="-342900">
              <a:spcBef>
                <a:spcPts val="900"/>
              </a:spcBef>
            </a:pPr>
            <a:r>
              <a:rPr lang="en-US" sz="3200" i="1" dirty="0"/>
              <a:t>Instead of punishment, retribution, revenge</a:t>
            </a:r>
          </a:p>
          <a:p>
            <a:pPr marL="800100" lvl="1" indent="-342900">
              <a:spcBef>
                <a:spcPts val="900"/>
              </a:spcBef>
            </a:pPr>
            <a:r>
              <a:rPr lang="en-US" sz="3600" b="1" dirty="0"/>
              <a:t>Help</a:t>
            </a:r>
            <a:r>
              <a:rPr lang="en-US" sz="3600" dirty="0"/>
              <a:t> those in need </a:t>
            </a:r>
            <a:r>
              <a:rPr lang="en-US" sz="3200" dirty="0"/>
              <a:t>(out of “com-passion”)</a:t>
            </a:r>
            <a:endParaRPr lang="en-US" sz="3600" dirty="0"/>
          </a:p>
          <a:p>
            <a:pPr marL="1257300" lvl="2" indent="-342900">
              <a:spcBef>
                <a:spcPts val="900"/>
              </a:spcBef>
            </a:pPr>
            <a:r>
              <a:rPr lang="en-US" sz="3200" i="1" dirty="0"/>
              <a:t>Golden Rule</a:t>
            </a:r>
            <a:r>
              <a:rPr lang="en-US" sz="3200" dirty="0"/>
              <a:t>:  </a:t>
            </a:r>
            <a:r>
              <a:rPr lang="en-US" sz="3200" i="1" dirty="0"/>
              <a:t>“Do unto others </a:t>
            </a:r>
            <a:br>
              <a:rPr lang="en-US" sz="3200" i="1" dirty="0"/>
            </a:br>
            <a:r>
              <a:rPr lang="en-US" sz="3200" i="1" dirty="0"/>
              <a:t>as you would have them do unto you.”</a:t>
            </a:r>
          </a:p>
          <a:p>
            <a:pPr>
              <a:spcBef>
                <a:spcPts val="2400"/>
              </a:spcBef>
            </a:pPr>
            <a:r>
              <a:rPr lang="en-US" sz="4000" dirty="0">
                <a:latin typeface="+mj-lt"/>
              </a:rPr>
              <a:t>Two Main Directions:</a:t>
            </a:r>
          </a:p>
          <a:p>
            <a:pPr marL="800100" lvl="1" indent="-342900">
              <a:spcBef>
                <a:spcPts val="900"/>
              </a:spcBef>
            </a:pPr>
            <a:r>
              <a:rPr lang="en-US" sz="3600" b="1" dirty="0"/>
              <a:t>RECEIVING</a:t>
            </a:r>
            <a:r>
              <a:rPr lang="en-US" sz="3600" dirty="0"/>
              <a:t>   and  </a:t>
            </a:r>
            <a:r>
              <a:rPr lang="en-US" sz="3600" b="1" dirty="0"/>
              <a:t>GIVING</a:t>
            </a:r>
          </a:p>
        </p:txBody>
      </p:sp>
      <p:sp>
        <p:nvSpPr>
          <p:cNvPr id="4" name="Straight Connector 3"/>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2516481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up)">
                                      <p:cBhvr>
                                        <p:cTn id="11" dur="500"/>
                                        <p:tgtEl>
                                          <p:spTgt spid="3">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up)">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ipe(up)">
                                      <p:cBhvr>
                                        <p:cTn id="20" dur="500"/>
                                        <p:tgtEl>
                                          <p:spTgt spid="3">
                                            <p:txEl>
                                              <p:pRg st="2" end="2"/>
                                            </p:txEl>
                                          </p:spTgt>
                                        </p:tgtEl>
                                      </p:cBhvr>
                                    </p:animEffect>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up)">
                                      <p:cBhvr>
                                        <p:cTn id="24" dur="5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wipe(up)">
                                      <p:cBhvr>
                                        <p:cTn id="29" dur="500"/>
                                        <p:tgtEl>
                                          <p:spTgt spid="3">
                                            <p:txEl>
                                              <p:pRg st="5" end="5"/>
                                            </p:txEl>
                                          </p:spTgt>
                                        </p:tgtEl>
                                      </p:cBhvr>
                                    </p:animEffect>
                                  </p:childTnLst>
                                </p:cTn>
                              </p:par>
                            </p:childTnLst>
                          </p:cTn>
                        </p:par>
                        <p:par>
                          <p:cTn id="30" fill="hold">
                            <p:stCondLst>
                              <p:cond delay="500"/>
                            </p:stCondLst>
                            <p:childTnLst>
                              <p:par>
                                <p:cTn id="31" presetID="22" presetClass="entr" presetSubtype="1" fill="hold" grpId="0" nodeType="after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wipe(up)">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EFFA3-2835-374B-151E-7E12F54BD92B}"/>
              </a:ext>
            </a:extLst>
          </p:cNvPr>
          <p:cNvSpPr>
            <a:spLocks noGrp="1"/>
          </p:cNvSpPr>
          <p:nvPr>
            <p:ph type="title"/>
          </p:nvPr>
        </p:nvSpPr>
        <p:spPr/>
        <p:txBody>
          <a:bodyPr/>
          <a:lstStyle/>
          <a:p>
            <a:r>
              <a:rPr lang="en-US" dirty="0"/>
              <a:t>Mass: “Penitential Rite”</a:t>
            </a:r>
          </a:p>
        </p:txBody>
      </p:sp>
      <p:sp>
        <p:nvSpPr>
          <p:cNvPr id="3" name="Content Placeholder 2">
            <a:extLst>
              <a:ext uri="{FF2B5EF4-FFF2-40B4-BE49-F238E27FC236}">
                <a16:creationId xmlns:a16="http://schemas.microsoft.com/office/drawing/2014/main" id="{65C1976D-0438-1966-D3EF-05525536D125}"/>
              </a:ext>
            </a:extLst>
          </p:cNvPr>
          <p:cNvSpPr>
            <a:spLocks noGrp="1"/>
          </p:cNvSpPr>
          <p:nvPr>
            <p:ph sz="half" idx="2"/>
          </p:nvPr>
        </p:nvSpPr>
        <p:spPr>
          <a:xfrm>
            <a:off x="6197600" y="1219201"/>
            <a:ext cx="5384800" cy="5257800"/>
          </a:xfrm>
        </p:spPr>
        <p:txBody>
          <a:bodyPr>
            <a:normAutofit/>
          </a:bodyPr>
          <a:lstStyle/>
          <a:p>
            <a:r>
              <a:rPr lang="en-US" sz="2800" dirty="0"/>
              <a:t>Kyrie, </a:t>
            </a:r>
            <a:r>
              <a:rPr lang="en-US" sz="2800" i="1" dirty="0"/>
              <a:t>eleison</a:t>
            </a:r>
            <a:r>
              <a:rPr lang="en-US" sz="2800" dirty="0"/>
              <a:t>.</a:t>
            </a:r>
          </a:p>
          <a:p>
            <a:r>
              <a:rPr lang="en-US" sz="2800" dirty="0"/>
              <a:t>Christe, </a:t>
            </a:r>
            <a:r>
              <a:rPr lang="en-US" sz="2800" i="1" dirty="0"/>
              <a:t>eleison</a:t>
            </a:r>
            <a:r>
              <a:rPr lang="en-US" sz="2800" dirty="0"/>
              <a:t>.</a:t>
            </a:r>
          </a:p>
          <a:p>
            <a:r>
              <a:rPr lang="en-US" sz="2800" dirty="0"/>
              <a:t>Kyrie, </a:t>
            </a:r>
            <a:r>
              <a:rPr lang="en-US" sz="2800" i="1" dirty="0"/>
              <a:t>eleison</a:t>
            </a:r>
            <a:r>
              <a:rPr lang="en-US" sz="2800" dirty="0"/>
              <a:t>.</a:t>
            </a:r>
          </a:p>
          <a:p>
            <a:endParaRPr lang="en-US" sz="2800" dirty="0"/>
          </a:p>
          <a:p>
            <a:r>
              <a:rPr lang="it-IT" b="0" dirty="0"/>
              <a:t>Signore, </a:t>
            </a:r>
            <a:r>
              <a:rPr lang="it-IT" i="1" dirty="0"/>
              <a:t>pietà</a:t>
            </a:r>
            <a:r>
              <a:rPr lang="it-IT" b="0" dirty="0"/>
              <a:t>.</a:t>
            </a:r>
          </a:p>
          <a:p>
            <a:r>
              <a:rPr lang="it-IT" b="0" dirty="0"/>
              <a:t>Cristo, </a:t>
            </a:r>
            <a:r>
              <a:rPr lang="it-IT" i="1" dirty="0"/>
              <a:t>pietà</a:t>
            </a:r>
            <a:r>
              <a:rPr lang="it-IT" b="0" dirty="0"/>
              <a:t>.</a:t>
            </a:r>
          </a:p>
          <a:p>
            <a:r>
              <a:rPr lang="it-IT" b="0" dirty="0"/>
              <a:t>Signore, </a:t>
            </a:r>
            <a:r>
              <a:rPr lang="it-IT" i="1" dirty="0"/>
              <a:t>pietà</a:t>
            </a:r>
            <a:r>
              <a:rPr lang="it-IT" b="0" dirty="0"/>
              <a:t>.</a:t>
            </a:r>
          </a:p>
          <a:p>
            <a:endParaRPr lang="en-US" b="0" dirty="0"/>
          </a:p>
          <a:p>
            <a:r>
              <a:rPr lang="en-US" b="0" dirty="0"/>
              <a:t>Herr, </a:t>
            </a:r>
            <a:r>
              <a:rPr lang="en-US" i="1" dirty="0" err="1"/>
              <a:t>erbarme</a:t>
            </a:r>
            <a:r>
              <a:rPr lang="en-US" b="0" dirty="0"/>
              <a:t> dich!</a:t>
            </a:r>
          </a:p>
          <a:p>
            <a:r>
              <a:rPr lang="en-US" b="0" dirty="0"/>
              <a:t>Christus, </a:t>
            </a:r>
            <a:r>
              <a:rPr lang="en-US" i="1" dirty="0" err="1"/>
              <a:t>erbarme</a:t>
            </a:r>
            <a:r>
              <a:rPr lang="en-US" b="0" dirty="0"/>
              <a:t> dich!</a:t>
            </a:r>
          </a:p>
          <a:p>
            <a:r>
              <a:rPr lang="en-US" b="0" dirty="0"/>
              <a:t>Herr, </a:t>
            </a:r>
            <a:r>
              <a:rPr lang="en-US" i="1" dirty="0" err="1"/>
              <a:t>erbarme</a:t>
            </a:r>
            <a:r>
              <a:rPr lang="en-US" b="0" dirty="0"/>
              <a:t> dich!</a:t>
            </a:r>
          </a:p>
        </p:txBody>
      </p:sp>
      <p:sp>
        <p:nvSpPr>
          <p:cNvPr id="4" name="Content Placeholder 3">
            <a:extLst>
              <a:ext uri="{FF2B5EF4-FFF2-40B4-BE49-F238E27FC236}">
                <a16:creationId xmlns:a16="http://schemas.microsoft.com/office/drawing/2014/main" id="{361F7CB6-7091-655A-11B5-28AAB63F9BA0}"/>
              </a:ext>
            </a:extLst>
          </p:cNvPr>
          <p:cNvSpPr>
            <a:spLocks noGrp="1"/>
          </p:cNvSpPr>
          <p:nvPr>
            <p:ph sz="quarter" idx="13"/>
          </p:nvPr>
        </p:nvSpPr>
        <p:spPr>
          <a:xfrm>
            <a:off x="1143000" y="1219200"/>
            <a:ext cx="4733544" cy="5257800"/>
          </a:xfrm>
        </p:spPr>
        <p:txBody>
          <a:bodyPr>
            <a:normAutofit/>
          </a:bodyPr>
          <a:lstStyle/>
          <a:p>
            <a:r>
              <a:rPr lang="en-US" dirty="0"/>
              <a:t>Lord, have </a:t>
            </a:r>
            <a:r>
              <a:rPr lang="en-US" i="1" dirty="0"/>
              <a:t>mercy</a:t>
            </a:r>
            <a:r>
              <a:rPr lang="en-US" dirty="0"/>
              <a:t>.</a:t>
            </a:r>
          </a:p>
          <a:p>
            <a:r>
              <a:rPr lang="en-US" dirty="0"/>
              <a:t>Christ, have </a:t>
            </a:r>
            <a:r>
              <a:rPr lang="en-US" i="1" dirty="0"/>
              <a:t>mercy</a:t>
            </a:r>
            <a:r>
              <a:rPr lang="en-US" dirty="0"/>
              <a:t>.</a:t>
            </a:r>
          </a:p>
          <a:p>
            <a:r>
              <a:rPr lang="en-US" dirty="0"/>
              <a:t>Lord, have </a:t>
            </a:r>
            <a:r>
              <a:rPr lang="en-US" i="1" dirty="0"/>
              <a:t>mercy</a:t>
            </a:r>
            <a:r>
              <a:rPr lang="en-US" dirty="0"/>
              <a:t>.</a:t>
            </a:r>
          </a:p>
          <a:p>
            <a:endParaRPr lang="en-US" dirty="0"/>
          </a:p>
          <a:p>
            <a:r>
              <a:rPr lang="es-MX" sz="2400" b="0" noProof="0" dirty="0"/>
              <a:t>Señor, ten </a:t>
            </a:r>
            <a:r>
              <a:rPr lang="es-MX" sz="2400" i="1" noProof="0" dirty="0"/>
              <a:t>piedad</a:t>
            </a:r>
            <a:r>
              <a:rPr lang="es-MX" sz="2400" b="0" i="1" dirty="0"/>
              <a:t>.</a:t>
            </a:r>
            <a:endParaRPr lang="es-MX" sz="2400" b="0" noProof="0" dirty="0"/>
          </a:p>
          <a:p>
            <a:r>
              <a:rPr lang="es-MX" sz="2400" b="0" noProof="0" dirty="0"/>
              <a:t>Cristo, ten </a:t>
            </a:r>
            <a:r>
              <a:rPr lang="es-MX" sz="2400" i="1" noProof="0" dirty="0"/>
              <a:t>piedad</a:t>
            </a:r>
            <a:r>
              <a:rPr lang="es-MX" sz="2400" b="0" i="1" dirty="0"/>
              <a:t>.</a:t>
            </a:r>
            <a:endParaRPr lang="es-MX" sz="2400" b="0" noProof="0" dirty="0"/>
          </a:p>
          <a:p>
            <a:r>
              <a:rPr lang="es-MX" sz="2400" b="0" noProof="0" dirty="0"/>
              <a:t>Señor, ten </a:t>
            </a:r>
            <a:r>
              <a:rPr lang="es-MX" sz="2400" i="1" noProof="0" dirty="0"/>
              <a:t>piedad</a:t>
            </a:r>
            <a:r>
              <a:rPr lang="es-MX" sz="2400" b="0" i="1" dirty="0"/>
              <a:t>.</a:t>
            </a:r>
            <a:endParaRPr lang="es-MX" sz="2400" b="0" noProof="0" dirty="0"/>
          </a:p>
          <a:p>
            <a:endParaRPr lang="en-US" sz="2400" b="0" dirty="0"/>
          </a:p>
          <a:p>
            <a:r>
              <a:rPr lang="fr-FR" sz="2400" b="0" dirty="0"/>
              <a:t>Seigneur, prends </a:t>
            </a:r>
            <a:r>
              <a:rPr lang="fr-FR" sz="2400" i="1" dirty="0"/>
              <a:t>pitié</a:t>
            </a:r>
            <a:r>
              <a:rPr lang="fr-FR" sz="2400" b="0" dirty="0"/>
              <a:t>.</a:t>
            </a:r>
          </a:p>
          <a:p>
            <a:r>
              <a:rPr lang="fr-FR" sz="2400" b="0" dirty="0"/>
              <a:t>O Christ, prends </a:t>
            </a:r>
            <a:r>
              <a:rPr lang="fr-FR" sz="2400" i="1" dirty="0"/>
              <a:t>pitié</a:t>
            </a:r>
            <a:r>
              <a:rPr lang="fr-FR" sz="2400" b="0" dirty="0"/>
              <a:t>.</a:t>
            </a:r>
          </a:p>
          <a:p>
            <a:r>
              <a:rPr lang="fr-FR" sz="2400" b="0" dirty="0"/>
              <a:t>Seigneur, prends </a:t>
            </a:r>
            <a:r>
              <a:rPr lang="fr-FR" sz="2400" i="1" dirty="0"/>
              <a:t>pitié</a:t>
            </a:r>
            <a:r>
              <a:rPr lang="fr-FR" sz="2400" b="0" dirty="0"/>
              <a:t>.</a:t>
            </a:r>
            <a:endParaRPr lang="en-US" sz="2400" b="0" dirty="0"/>
          </a:p>
        </p:txBody>
      </p:sp>
    </p:spTree>
    <p:extLst>
      <p:ext uri="{BB962C8B-B14F-4D97-AF65-F5344CB8AC3E}">
        <p14:creationId xmlns:p14="http://schemas.microsoft.com/office/powerpoint/2010/main" val="385769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4EBBA-FB13-9878-9D99-AF36C5399A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92FB46-BC81-944F-7D88-5EC22EFF54EE}"/>
              </a:ext>
            </a:extLst>
          </p:cNvPr>
          <p:cNvSpPr>
            <a:spLocks noGrp="1"/>
          </p:cNvSpPr>
          <p:nvPr>
            <p:ph type="title"/>
          </p:nvPr>
        </p:nvSpPr>
        <p:spPr/>
        <p:txBody>
          <a:bodyPr/>
          <a:lstStyle/>
          <a:p>
            <a:r>
              <a:rPr lang="en-US" dirty="0"/>
              <a:t>Mass: “Fraction Rite”</a:t>
            </a:r>
          </a:p>
        </p:txBody>
      </p:sp>
      <p:sp>
        <p:nvSpPr>
          <p:cNvPr id="4" name="Content Placeholder 3">
            <a:extLst>
              <a:ext uri="{FF2B5EF4-FFF2-40B4-BE49-F238E27FC236}">
                <a16:creationId xmlns:a16="http://schemas.microsoft.com/office/drawing/2014/main" id="{EECDDC4A-A44B-53D1-230A-E255A02D7B1E}"/>
              </a:ext>
            </a:extLst>
          </p:cNvPr>
          <p:cNvSpPr>
            <a:spLocks noGrp="1"/>
          </p:cNvSpPr>
          <p:nvPr>
            <p:ph idx="1"/>
          </p:nvPr>
        </p:nvSpPr>
        <p:spPr/>
        <p:txBody>
          <a:bodyPr>
            <a:normAutofit/>
          </a:bodyPr>
          <a:lstStyle/>
          <a:p>
            <a:r>
              <a:rPr lang="en-US" b="0" dirty="0"/>
              <a:t>Lamb of God, you take away </a:t>
            </a:r>
            <a:r>
              <a:rPr lang="en-US" dirty="0"/>
              <a:t>the sins </a:t>
            </a:r>
            <a:r>
              <a:rPr lang="en-US" b="0" dirty="0"/>
              <a:t>of the world: </a:t>
            </a:r>
            <a:br>
              <a:rPr lang="en-US" b="0" dirty="0"/>
            </a:br>
            <a:r>
              <a:rPr lang="en-US" i="1" dirty="0"/>
              <a:t>have mercy </a:t>
            </a:r>
            <a:r>
              <a:rPr lang="en-US" b="0" dirty="0"/>
              <a:t>on us.</a:t>
            </a:r>
          </a:p>
          <a:p>
            <a:pPr lvl="1"/>
            <a:r>
              <a:rPr lang="en-US" dirty="0"/>
              <a:t>John 1:29 – “Behold, the Lamb of God, </a:t>
            </a:r>
            <a:br>
              <a:rPr lang="en-US" dirty="0"/>
            </a:br>
            <a:r>
              <a:rPr lang="en-US" dirty="0"/>
              <a:t>who takes away </a:t>
            </a:r>
            <a:r>
              <a:rPr lang="en-US" b="1" dirty="0"/>
              <a:t>the sin</a:t>
            </a:r>
            <a:r>
              <a:rPr lang="en-US" dirty="0"/>
              <a:t> of the world.”</a:t>
            </a:r>
          </a:p>
          <a:p>
            <a:pPr lvl="2"/>
            <a:endParaRPr lang="en-US" sz="2000" b="0" dirty="0"/>
          </a:p>
          <a:p>
            <a:r>
              <a:rPr lang="en-US" b="0" dirty="0"/>
              <a:t>Cordero de Dios, que </a:t>
            </a:r>
            <a:r>
              <a:rPr lang="en-US" b="0" dirty="0" err="1"/>
              <a:t>quitas</a:t>
            </a:r>
            <a:r>
              <a:rPr lang="en-US" b="0" dirty="0"/>
              <a:t> </a:t>
            </a:r>
            <a:r>
              <a:rPr lang="en-US" dirty="0" err="1"/>
              <a:t>el</a:t>
            </a:r>
            <a:r>
              <a:rPr lang="en-US" dirty="0"/>
              <a:t> </a:t>
            </a:r>
            <a:r>
              <a:rPr lang="en-US" dirty="0" err="1"/>
              <a:t>pecado</a:t>
            </a:r>
            <a:r>
              <a:rPr lang="en-US" b="0" dirty="0"/>
              <a:t> del </a:t>
            </a:r>
            <a:r>
              <a:rPr lang="en-US" b="0" dirty="0" err="1"/>
              <a:t>mundo</a:t>
            </a:r>
            <a:r>
              <a:rPr lang="en-US" b="0" dirty="0"/>
              <a:t>, </a:t>
            </a:r>
            <a:br>
              <a:rPr lang="en-US" b="0" dirty="0"/>
            </a:br>
            <a:r>
              <a:rPr lang="es-ES" i="1" dirty="0"/>
              <a:t>ten piedad </a:t>
            </a:r>
            <a:r>
              <a:rPr lang="es-ES" b="0" dirty="0"/>
              <a:t>de nosotros. 	</a:t>
            </a:r>
          </a:p>
          <a:p>
            <a:pPr lvl="2"/>
            <a:endParaRPr lang="en-US" sz="2000" b="0" dirty="0"/>
          </a:p>
          <a:p>
            <a:r>
              <a:rPr lang="en-US" b="0" dirty="0"/>
              <a:t>Agnus Dei, qui </a:t>
            </a:r>
            <a:r>
              <a:rPr lang="en-US" b="0" dirty="0" err="1"/>
              <a:t>tollis</a:t>
            </a:r>
            <a:r>
              <a:rPr lang="en-US" b="0" dirty="0"/>
              <a:t> </a:t>
            </a:r>
            <a:r>
              <a:rPr lang="en-US" dirty="0" err="1"/>
              <a:t>pecata</a:t>
            </a:r>
            <a:r>
              <a:rPr lang="en-US" dirty="0"/>
              <a:t> </a:t>
            </a:r>
            <a:r>
              <a:rPr lang="en-US" b="0" dirty="0"/>
              <a:t>mundi, </a:t>
            </a:r>
            <a:br>
              <a:rPr lang="en-US" b="0" dirty="0"/>
            </a:br>
            <a:r>
              <a:rPr lang="en-US" i="1" dirty="0"/>
              <a:t>miserere </a:t>
            </a:r>
            <a:r>
              <a:rPr lang="en-US" b="0" dirty="0"/>
              <a:t>nobis.</a:t>
            </a:r>
          </a:p>
        </p:txBody>
      </p:sp>
      <p:pic>
        <p:nvPicPr>
          <p:cNvPr id="6" name="Picture 5" descr="A drawing of a sheep with a cross&#10;&#10;AI-generated content may be incorrect.">
            <a:extLst>
              <a:ext uri="{FF2B5EF4-FFF2-40B4-BE49-F238E27FC236}">
                <a16:creationId xmlns:a16="http://schemas.microsoft.com/office/drawing/2014/main" id="{D0966737-27C4-23BF-D78B-117A32850A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4399" y="2956802"/>
            <a:ext cx="3667125" cy="3901197"/>
          </a:xfrm>
          <a:prstGeom prst="rect">
            <a:avLst/>
          </a:prstGeom>
        </p:spPr>
      </p:pic>
    </p:spTree>
    <p:extLst>
      <p:ext uri="{BB962C8B-B14F-4D97-AF65-F5344CB8AC3E}">
        <p14:creationId xmlns:p14="http://schemas.microsoft.com/office/powerpoint/2010/main" val="1754664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CB13B-5200-D7B6-9C3B-043DC56B61C1}"/>
              </a:ext>
            </a:extLst>
          </p:cNvPr>
          <p:cNvSpPr>
            <a:spLocks noGrp="1"/>
          </p:cNvSpPr>
          <p:nvPr>
            <p:ph type="title"/>
          </p:nvPr>
        </p:nvSpPr>
        <p:spPr>
          <a:xfrm>
            <a:off x="406400" y="0"/>
            <a:ext cx="11379200" cy="381000"/>
          </a:xfrm>
        </p:spPr>
        <p:txBody>
          <a:bodyPr/>
          <a:lstStyle/>
          <a:p>
            <a:r>
              <a:rPr lang="en-US" sz="1800" dirty="0">
                <a:latin typeface="Arial Narrow" panose="020B0606020202030204" pitchFamily="34" charset="0"/>
              </a:rPr>
              <a:t>https://catholic-link.org/images/infographic-the-works-of-mercy/</a:t>
            </a:r>
          </a:p>
        </p:txBody>
      </p:sp>
      <p:pic>
        <p:nvPicPr>
          <p:cNvPr id="5" name="Content Placeholder 4" descr="A chart of a religious beliefs&#10;&#10;AI-generated content may be incorrect.">
            <a:extLst>
              <a:ext uri="{FF2B5EF4-FFF2-40B4-BE49-F238E27FC236}">
                <a16:creationId xmlns:a16="http://schemas.microsoft.com/office/drawing/2014/main" id="{3E7749F2-5C34-7AC8-F7BA-5A4489CB8441}"/>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872331" y="457200"/>
            <a:ext cx="10447337" cy="6400800"/>
          </a:xfrm>
        </p:spPr>
      </p:pic>
    </p:spTree>
    <p:extLst>
      <p:ext uri="{BB962C8B-B14F-4D97-AF65-F5344CB8AC3E}">
        <p14:creationId xmlns:p14="http://schemas.microsoft.com/office/powerpoint/2010/main" val="7773864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Biblical Vocabulary:  OT Hebrew</a:t>
            </a:r>
          </a:p>
        </p:txBody>
      </p:sp>
      <p:sp>
        <p:nvSpPr>
          <p:cNvPr id="3" name="Content Placeholder 2"/>
          <p:cNvSpPr>
            <a:spLocks noGrp="1"/>
          </p:cNvSpPr>
          <p:nvPr>
            <p:ph idx="1"/>
          </p:nvPr>
        </p:nvSpPr>
        <p:spPr>
          <a:xfrm>
            <a:off x="914400" y="1219200"/>
            <a:ext cx="10287000" cy="5638800"/>
          </a:xfrm>
        </p:spPr>
        <p:txBody>
          <a:bodyPr>
            <a:noAutofit/>
          </a:bodyPr>
          <a:lstStyle/>
          <a:p>
            <a:pPr>
              <a:spcBef>
                <a:spcPts val="600"/>
              </a:spcBef>
            </a:pPr>
            <a:r>
              <a:rPr lang="en-US" sz="3600" i="1" dirty="0">
                <a:latin typeface="+mj-lt"/>
              </a:rPr>
              <a:t>HESED</a:t>
            </a:r>
            <a:endParaRPr lang="en-US" sz="4000" i="1" dirty="0">
              <a:latin typeface="+mj-lt"/>
            </a:endParaRPr>
          </a:p>
          <a:p>
            <a:pPr lvl="1">
              <a:spcBef>
                <a:spcPts val="600"/>
              </a:spcBef>
            </a:pPr>
            <a:r>
              <a:rPr lang="en-US" sz="2600" dirty="0"/>
              <a:t>Used 255 times in 245 verses</a:t>
            </a:r>
            <a:r>
              <a:rPr lang="en-US" sz="2400" dirty="0"/>
              <a:t>  (</a:t>
            </a:r>
            <a:r>
              <a:rPr lang="en-US" sz="2400" i="1" dirty="0"/>
              <a:t>half in the </a:t>
            </a:r>
            <a:r>
              <a:rPr lang="en-US" sz="2400" b="1" i="1" dirty="0"/>
              <a:t>Psalms</a:t>
            </a:r>
            <a:r>
              <a:rPr lang="en-US" sz="2400" i="1" dirty="0"/>
              <a:t>!</a:t>
            </a:r>
            <a:r>
              <a:rPr lang="en-US" sz="2400" dirty="0"/>
              <a:t>)</a:t>
            </a:r>
            <a:endParaRPr lang="en-US" sz="2600" dirty="0"/>
          </a:p>
          <a:p>
            <a:pPr lvl="1">
              <a:spcBef>
                <a:spcPts val="600"/>
              </a:spcBef>
            </a:pPr>
            <a:r>
              <a:rPr lang="en-US" dirty="0"/>
              <a:t>Variously translated as  </a:t>
            </a:r>
            <a:r>
              <a:rPr lang="en-US" i="1" dirty="0"/>
              <a:t>goodness, </a:t>
            </a:r>
            <a:r>
              <a:rPr lang="en-US" b="1" i="1" dirty="0"/>
              <a:t>kindness</a:t>
            </a:r>
            <a:r>
              <a:rPr lang="en-US" i="1" dirty="0"/>
              <a:t>, mercy, tender mercy, compassion, love, loving kindness, graciousness, </a:t>
            </a:r>
            <a:r>
              <a:rPr lang="en-US" dirty="0"/>
              <a:t>…</a:t>
            </a:r>
          </a:p>
          <a:p>
            <a:pPr lvl="1">
              <a:spcBef>
                <a:spcPts val="600"/>
              </a:spcBef>
            </a:pPr>
            <a:r>
              <a:rPr lang="en-US" dirty="0"/>
              <a:t>Usually refers to GOD;  often grouped with other divine attributes: </a:t>
            </a:r>
            <a:br>
              <a:rPr lang="en-US" dirty="0"/>
            </a:br>
            <a:r>
              <a:rPr lang="en-US" dirty="0"/>
              <a:t>esp. </a:t>
            </a:r>
            <a:r>
              <a:rPr lang="en-US" b="1" i="1" dirty="0"/>
              <a:t>hesed  </a:t>
            </a:r>
            <a:r>
              <a:rPr lang="en-US" b="1" i="1" dirty="0" err="1"/>
              <a:t>ve-emet</a:t>
            </a:r>
            <a:r>
              <a:rPr lang="en-US" dirty="0"/>
              <a:t>  = “kindness and fidelity”</a:t>
            </a:r>
          </a:p>
          <a:p>
            <a:pPr>
              <a:spcBef>
                <a:spcPts val="2400"/>
              </a:spcBef>
            </a:pPr>
            <a:r>
              <a:rPr lang="en-US" sz="3600" i="1" dirty="0">
                <a:latin typeface="+mj-lt"/>
              </a:rPr>
              <a:t>RECHEM / RACHAM</a:t>
            </a:r>
            <a:endParaRPr lang="en-US" sz="4000" i="1" dirty="0">
              <a:latin typeface="+mj-lt"/>
            </a:endParaRPr>
          </a:p>
          <a:p>
            <a:pPr lvl="1">
              <a:spcBef>
                <a:spcPts val="600"/>
              </a:spcBef>
            </a:pPr>
            <a:r>
              <a:rPr lang="en-US" sz="2600" dirty="0"/>
              <a:t>Used 85 times in 75 verses</a:t>
            </a:r>
            <a:r>
              <a:rPr lang="en-US" sz="2400" dirty="0"/>
              <a:t> (</a:t>
            </a:r>
            <a:r>
              <a:rPr lang="en-US" sz="2400" i="1" dirty="0"/>
              <a:t>esp. in the </a:t>
            </a:r>
            <a:r>
              <a:rPr lang="en-US" sz="2400" b="1" i="1" dirty="0"/>
              <a:t>Prophets</a:t>
            </a:r>
            <a:r>
              <a:rPr lang="en-US" sz="2400" dirty="0"/>
              <a:t>)</a:t>
            </a:r>
            <a:endParaRPr lang="en-US" sz="2600" dirty="0"/>
          </a:p>
          <a:p>
            <a:pPr lvl="1">
              <a:spcBef>
                <a:spcPts val="600"/>
              </a:spcBef>
            </a:pPr>
            <a:r>
              <a:rPr lang="en-US" b="1" i="1" dirty="0"/>
              <a:t>Literally</a:t>
            </a:r>
            <a:r>
              <a:rPr lang="en-US" b="1" dirty="0"/>
              <a:t>:  </a:t>
            </a:r>
            <a:r>
              <a:rPr lang="en-US" dirty="0"/>
              <a:t>inner organs, esp. a woman’s </a:t>
            </a:r>
            <a:r>
              <a:rPr lang="en-US" b="1" dirty="0"/>
              <a:t>womb</a:t>
            </a:r>
          </a:p>
          <a:p>
            <a:pPr lvl="1">
              <a:spcBef>
                <a:spcPts val="600"/>
              </a:spcBef>
            </a:pPr>
            <a:r>
              <a:rPr lang="en-US" b="1" i="1" dirty="0"/>
              <a:t>Figuratively</a:t>
            </a:r>
            <a:r>
              <a:rPr lang="en-US" b="1" dirty="0"/>
              <a:t>:  </a:t>
            </a:r>
            <a:r>
              <a:rPr lang="en-US" dirty="0"/>
              <a:t>love; compassion</a:t>
            </a:r>
          </a:p>
        </p:txBody>
      </p:sp>
      <p:sp>
        <p:nvSpPr>
          <p:cNvPr id="4" name="Straight Connector 3"/>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368362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Effect transition="in" filter="wipe(left)">
                                      <p:cBhvr>
                                        <p:cTn id="11" dur="500"/>
                                        <p:tgtEl>
                                          <p:spTgt spid="3">
                                            <p:txEl>
                                              <p:pRg st="4" end="4"/>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left)">
                                      <p:cBhvr>
                                        <p:cTn id="16" dur="500"/>
                                        <p:tgtEl>
                                          <p:spTgt spid="3">
                                            <p:txEl>
                                              <p:pRg st="1" end="1"/>
                                            </p:txEl>
                                          </p:spTgt>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ipe(left)">
                                      <p:cBhvr>
                                        <p:cTn id="20" dur="500"/>
                                        <p:tgtEl>
                                          <p:spTgt spid="3">
                                            <p:txEl>
                                              <p:pRg st="2" end="2"/>
                                            </p:txEl>
                                          </p:spTgt>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wipe(left)">
                                      <p:cBhvr>
                                        <p:cTn id="24" dur="500"/>
                                        <p:tgtEl>
                                          <p:spTgt spid="3">
                                            <p:txEl>
                                              <p:pRg st="3" end="3"/>
                                            </p:txEl>
                                          </p:spTgt>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left)">
                                      <p:cBhvr>
                                        <p:cTn id="28" dur="500"/>
                                        <p:tgtEl>
                                          <p:spTgt spid="3">
                                            <p:txEl>
                                              <p:pRg st="5" end="5"/>
                                            </p:txEl>
                                          </p:spTgt>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left)">
                                      <p:cBhvr>
                                        <p:cTn id="32" dur="500"/>
                                        <p:tgtEl>
                                          <p:spTgt spid="3">
                                            <p:txEl>
                                              <p:pRg st="6" end="6"/>
                                            </p:txEl>
                                          </p:spTgt>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wipe(left)">
                                      <p:cBhvr>
                                        <p:cTn id="3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Biblical Vocabulary:  NT Greek</a:t>
            </a:r>
          </a:p>
        </p:txBody>
      </p:sp>
      <p:sp>
        <p:nvSpPr>
          <p:cNvPr id="3" name="Content Placeholder 2"/>
          <p:cNvSpPr>
            <a:spLocks noGrp="1"/>
          </p:cNvSpPr>
          <p:nvPr>
            <p:ph idx="1"/>
          </p:nvPr>
        </p:nvSpPr>
        <p:spPr>
          <a:xfrm>
            <a:off x="838200" y="1127755"/>
            <a:ext cx="10591800" cy="5730245"/>
          </a:xfrm>
        </p:spPr>
        <p:txBody>
          <a:bodyPr>
            <a:normAutofit/>
          </a:bodyPr>
          <a:lstStyle/>
          <a:p>
            <a:pPr>
              <a:spcBef>
                <a:spcPts val="600"/>
              </a:spcBef>
            </a:pPr>
            <a:r>
              <a:rPr lang="en-US" dirty="0"/>
              <a:t>Main Word Group:</a:t>
            </a:r>
          </a:p>
          <a:p>
            <a:pPr marL="685800" lvl="1" indent="-400050">
              <a:spcBef>
                <a:spcPts val="600"/>
              </a:spcBef>
            </a:pPr>
            <a:r>
              <a:rPr lang="en-US" sz="3200" dirty="0">
                <a:highlight>
                  <a:srgbClr val="00FF00"/>
                </a:highlight>
              </a:rPr>
              <a:t>verb </a:t>
            </a:r>
            <a:r>
              <a:rPr lang="en-US" sz="3200" b="1" i="1" dirty="0" err="1">
                <a:highlight>
                  <a:srgbClr val="00FF00"/>
                </a:highlight>
              </a:rPr>
              <a:t>ele-ein</a:t>
            </a:r>
            <a:r>
              <a:rPr lang="en-US" sz="3200" dirty="0">
                <a:highlight>
                  <a:srgbClr val="00FF00"/>
                </a:highlight>
              </a:rPr>
              <a:t> </a:t>
            </a:r>
            <a:r>
              <a:rPr lang="en-US" sz="3200" dirty="0"/>
              <a:t>= “</a:t>
            </a:r>
            <a:r>
              <a:rPr lang="en-US" sz="3200" dirty="0">
                <a:highlight>
                  <a:srgbClr val="00FF00"/>
                </a:highlight>
              </a:rPr>
              <a:t>to have mercy, be merciful</a:t>
            </a:r>
            <a:r>
              <a:rPr lang="en-US" sz="3200" dirty="0"/>
              <a:t>”</a:t>
            </a:r>
            <a:r>
              <a:rPr lang="en-US" sz="2400" dirty="0"/>
              <a:t>  (</a:t>
            </a:r>
            <a:r>
              <a:rPr lang="en-US" sz="2400" b="1" dirty="0"/>
              <a:t>15x </a:t>
            </a:r>
            <a:r>
              <a:rPr lang="en-US" sz="2400" b="1" dirty="0" err="1"/>
              <a:t>Gosp</a:t>
            </a:r>
            <a:r>
              <a:rPr lang="en-US" sz="2400" dirty="0"/>
              <a:t>; 29x NT)</a:t>
            </a:r>
            <a:endParaRPr lang="en-US" sz="3200" dirty="0"/>
          </a:p>
          <a:p>
            <a:pPr marL="685800" lvl="1" indent="-400050">
              <a:spcBef>
                <a:spcPts val="600"/>
              </a:spcBef>
            </a:pPr>
            <a:r>
              <a:rPr lang="en-US" dirty="0">
                <a:highlight>
                  <a:srgbClr val="00FFFF"/>
                </a:highlight>
              </a:rPr>
              <a:t>noun </a:t>
            </a:r>
            <a:r>
              <a:rPr lang="en-US" b="1" i="1" dirty="0" err="1">
                <a:highlight>
                  <a:srgbClr val="00FFFF"/>
                </a:highlight>
              </a:rPr>
              <a:t>ele-os</a:t>
            </a:r>
            <a:r>
              <a:rPr lang="en-US" dirty="0">
                <a:highlight>
                  <a:srgbClr val="00FFFF"/>
                </a:highlight>
              </a:rPr>
              <a:t> </a:t>
            </a:r>
            <a:r>
              <a:rPr lang="en-US" dirty="0"/>
              <a:t>= “</a:t>
            </a:r>
            <a:r>
              <a:rPr lang="en-US" dirty="0">
                <a:highlight>
                  <a:srgbClr val="00FFFF"/>
                </a:highlight>
              </a:rPr>
              <a:t>mercy, compassion</a:t>
            </a:r>
            <a:r>
              <a:rPr lang="en-US" dirty="0"/>
              <a:t>”</a:t>
            </a:r>
            <a:r>
              <a:rPr lang="en-US" sz="2400" dirty="0"/>
              <a:t>  (</a:t>
            </a:r>
            <a:r>
              <a:rPr lang="en-US" sz="2400" b="1" dirty="0"/>
              <a:t>9x </a:t>
            </a:r>
            <a:r>
              <a:rPr lang="en-US" sz="2400" b="1" dirty="0" err="1"/>
              <a:t>Gosp</a:t>
            </a:r>
            <a:r>
              <a:rPr lang="en-US" sz="2400" dirty="0"/>
              <a:t>; 27x NT)</a:t>
            </a:r>
            <a:endParaRPr lang="en-US" dirty="0"/>
          </a:p>
          <a:p>
            <a:pPr marL="685800" lvl="1" indent="-400050">
              <a:spcBef>
                <a:spcPts val="600"/>
              </a:spcBef>
            </a:pPr>
            <a:r>
              <a:rPr lang="en-US" dirty="0"/>
              <a:t>noun </a:t>
            </a:r>
            <a:r>
              <a:rPr lang="en-US" b="1" i="1" dirty="0" err="1"/>
              <a:t>ele-ēmosynē</a:t>
            </a:r>
            <a:r>
              <a:rPr lang="en-US" dirty="0"/>
              <a:t> = “alms”</a:t>
            </a:r>
            <a:r>
              <a:rPr lang="en-US" sz="2400" dirty="0"/>
              <a:t>  (</a:t>
            </a:r>
            <a:r>
              <a:rPr lang="en-US" sz="2400" b="1" dirty="0"/>
              <a:t>5x </a:t>
            </a:r>
            <a:r>
              <a:rPr lang="en-US" sz="2400" b="1" dirty="0" err="1"/>
              <a:t>Gosp</a:t>
            </a:r>
            <a:r>
              <a:rPr lang="en-US" sz="2400" dirty="0"/>
              <a:t>; 13x NT)</a:t>
            </a:r>
            <a:endParaRPr lang="en-US" dirty="0"/>
          </a:p>
          <a:p>
            <a:pPr marL="685800" lvl="1" indent="-400050">
              <a:spcBef>
                <a:spcPts val="600"/>
              </a:spcBef>
            </a:pPr>
            <a:r>
              <a:rPr lang="en-US" dirty="0"/>
              <a:t>adj. </a:t>
            </a:r>
            <a:r>
              <a:rPr lang="en-US" b="1" i="1" dirty="0" err="1"/>
              <a:t>ele-ēmon</a:t>
            </a:r>
            <a:r>
              <a:rPr lang="en-US" dirty="0"/>
              <a:t> = “merciful, compassionate”</a:t>
            </a:r>
            <a:r>
              <a:rPr lang="en-US" sz="2400" dirty="0"/>
              <a:t>  (2x: </a:t>
            </a:r>
            <a:r>
              <a:rPr lang="en-US" sz="2400" b="1" dirty="0"/>
              <a:t>Matt 5:7</a:t>
            </a:r>
            <a:r>
              <a:rPr lang="en-US" sz="2400" dirty="0"/>
              <a:t>; Heb 2:17)</a:t>
            </a:r>
          </a:p>
          <a:p>
            <a:pPr marL="685800" lvl="1" indent="-400050">
              <a:spcBef>
                <a:spcPts val="600"/>
              </a:spcBef>
            </a:pPr>
            <a:r>
              <a:rPr lang="en-US" sz="2200" dirty="0"/>
              <a:t>adj. </a:t>
            </a:r>
            <a:r>
              <a:rPr lang="en-US" sz="2200" b="1" i="1" dirty="0" err="1"/>
              <a:t>ele-einos</a:t>
            </a:r>
            <a:r>
              <a:rPr lang="en-US" sz="2200" dirty="0"/>
              <a:t> = “pitiable, miserable”</a:t>
            </a:r>
            <a:r>
              <a:rPr lang="en-US" sz="2000" dirty="0"/>
              <a:t>  (2x: 1 Cor 15:19; Rev 3:17)</a:t>
            </a:r>
            <a:endParaRPr lang="en-US" sz="2200" dirty="0"/>
          </a:p>
          <a:p>
            <a:pPr marL="685800" lvl="1" indent="-400050">
              <a:spcBef>
                <a:spcPts val="600"/>
              </a:spcBef>
            </a:pPr>
            <a:r>
              <a:rPr lang="en-US" sz="2200" dirty="0"/>
              <a:t>adj. </a:t>
            </a:r>
            <a:r>
              <a:rPr lang="en-US" sz="2200" b="1" i="1" dirty="0"/>
              <a:t>anele-</a:t>
            </a:r>
            <a:r>
              <a:rPr lang="en-US" sz="2200" b="1" i="1" dirty="0" err="1"/>
              <a:t>os</a:t>
            </a:r>
            <a:r>
              <a:rPr lang="en-US" sz="2200" dirty="0"/>
              <a:t> = “merciless, unmerciful”</a:t>
            </a:r>
            <a:r>
              <a:rPr lang="en-US" sz="2000" dirty="0"/>
              <a:t>  (1x: James 2:13)</a:t>
            </a:r>
            <a:endParaRPr lang="en-US" sz="2200" dirty="0"/>
          </a:p>
          <a:p>
            <a:pPr marL="685800" lvl="1" indent="-400050">
              <a:spcBef>
                <a:spcPts val="600"/>
              </a:spcBef>
            </a:pPr>
            <a:r>
              <a:rPr lang="en-US" sz="2200" dirty="0"/>
              <a:t>adj. </a:t>
            </a:r>
            <a:r>
              <a:rPr lang="en-US" sz="2200" b="1" i="1" dirty="0"/>
              <a:t>anele-</a:t>
            </a:r>
            <a:r>
              <a:rPr lang="en-US" sz="2200" b="1" i="1" dirty="0" err="1"/>
              <a:t>ēmōn</a:t>
            </a:r>
            <a:r>
              <a:rPr lang="en-US" sz="2200" dirty="0"/>
              <a:t> = “unmerciful”</a:t>
            </a:r>
            <a:r>
              <a:rPr lang="en-US" sz="2000" dirty="0"/>
              <a:t>  (1x: Rom 1:31)</a:t>
            </a:r>
            <a:endParaRPr lang="en-US" sz="2200" dirty="0"/>
          </a:p>
          <a:p>
            <a:pPr>
              <a:spcBef>
                <a:spcPts val="1800"/>
              </a:spcBef>
            </a:pPr>
            <a:r>
              <a:rPr lang="en-US" dirty="0"/>
              <a:t>Derived Words:</a:t>
            </a:r>
          </a:p>
          <a:p>
            <a:pPr lvl="1">
              <a:spcBef>
                <a:spcPts val="400"/>
              </a:spcBef>
            </a:pPr>
            <a:r>
              <a:rPr lang="en-US" dirty="0"/>
              <a:t>verb </a:t>
            </a:r>
            <a:r>
              <a:rPr lang="en-US" b="1" i="1" dirty="0" err="1">
                <a:highlight>
                  <a:srgbClr val="FFFF00"/>
                </a:highlight>
              </a:rPr>
              <a:t>hilaskomai</a:t>
            </a:r>
            <a:r>
              <a:rPr lang="en-US" i="1" dirty="0"/>
              <a:t> =</a:t>
            </a:r>
            <a:r>
              <a:rPr lang="en-US" dirty="0"/>
              <a:t> “</a:t>
            </a:r>
            <a:r>
              <a:rPr lang="en-US" dirty="0">
                <a:highlight>
                  <a:srgbClr val="FFFF00"/>
                </a:highlight>
              </a:rPr>
              <a:t>to show kindness; appease</a:t>
            </a:r>
            <a:r>
              <a:rPr lang="en-US" dirty="0"/>
              <a:t>” </a:t>
            </a:r>
            <a:r>
              <a:rPr lang="en-US" sz="2400" dirty="0"/>
              <a:t>(2x: </a:t>
            </a:r>
            <a:r>
              <a:rPr lang="en-US" sz="2400" b="1" dirty="0"/>
              <a:t>Luke 18:13</a:t>
            </a:r>
            <a:r>
              <a:rPr lang="en-US" sz="2400" dirty="0"/>
              <a:t>; Heb 2:17)</a:t>
            </a:r>
          </a:p>
          <a:p>
            <a:pPr lvl="1">
              <a:spcBef>
                <a:spcPts val="400"/>
              </a:spcBef>
            </a:pPr>
            <a:r>
              <a:rPr lang="en-US" dirty="0"/>
              <a:t>adj. </a:t>
            </a:r>
            <a:r>
              <a:rPr lang="en-US" b="1" i="1" dirty="0" err="1"/>
              <a:t>hileōs</a:t>
            </a:r>
            <a:r>
              <a:rPr lang="en-US" b="1" dirty="0"/>
              <a:t> </a:t>
            </a:r>
            <a:r>
              <a:rPr lang="en-US" dirty="0"/>
              <a:t>= “gracious, merciful” </a:t>
            </a:r>
            <a:r>
              <a:rPr lang="en-US" sz="2400" dirty="0"/>
              <a:t>(2x: </a:t>
            </a:r>
            <a:r>
              <a:rPr lang="en-US" sz="2400" b="1" dirty="0"/>
              <a:t>Matt 16:22</a:t>
            </a:r>
            <a:r>
              <a:rPr lang="en-US" sz="2400" dirty="0"/>
              <a:t>, in idiom “God forbid”;  Heb 8:12)</a:t>
            </a:r>
            <a:endParaRPr lang="en-US" dirty="0"/>
          </a:p>
        </p:txBody>
      </p:sp>
      <p:sp>
        <p:nvSpPr>
          <p:cNvPr id="4" name="Straight Connector 3"/>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492804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1000"/>
                                        <p:tgtEl>
                                          <p:spTgt spid="3">
                                            <p:txEl>
                                              <p:pRg st="1" end="1"/>
                                            </p:txEl>
                                          </p:spTgt>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1000"/>
                                        <p:tgtEl>
                                          <p:spTgt spid="3">
                                            <p:txEl>
                                              <p:pRg st="2" end="2"/>
                                            </p:txEl>
                                          </p:spTgt>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1000"/>
                                        <p:tgtEl>
                                          <p:spTgt spid="3">
                                            <p:txEl>
                                              <p:pRg st="3" end="3"/>
                                            </p:txEl>
                                          </p:spTgt>
                                        </p:tgtEl>
                                      </p:cBhvr>
                                    </p:animEffect>
                                  </p:childTnLst>
                                </p:cTn>
                              </p:par>
                            </p:childTnLst>
                          </p:cTn>
                        </p:par>
                        <p:par>
                          <p:cTn id="20" fill="hold">
                            <p:stCondLst>
                              <p:cond delay="4000"/>
                            </p:stCondLst>
                            <p:childTnLst>
                              <p:par>
                                <p:cTn id="21" presetID="22" presetClass="entr" presetSubtype="8"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10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left)">
                                      <p:cBhvr>
                                        <p:cTn id="28" dur="1000"/>
                                        <p:tgtEl>
                                          <p:spTgt spid="3">
                                            <p:txEl>
                                              <p:pRg st="5" end="5"/>
                                            </p:txEl>
                                          </p:spTgt>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left)">
                                      <p:cBhvr>
                                        <p:cTn id="32" dur="1000"/>
                                        <p:tgtEl>
                                          <p:spTgt spid="3">
                                            <p:txEl>
                                              <p:pRg st="6" end="6"/>
                                            </p:txEl>
                                          </p:spTgt>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wipe(left)">
                                      <p:cBhvr>
                                        <p:cTn id="36" dur="1000"/>
                                        <p:tgtEl>
                                          <p:spTgt spid="3">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wipe(left)">
                                      <p:cBhvr>
                                        <p:cTn id="41" dur="1000"/>
                                        <p:tgtEl>
                                          <p:spTgt spid="3">
                                            <p:txEl>
                                              <p:pRg st="8" end="8"/>
                                            </p:txEl>
                                          </p:spTgt>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wipe(left)">
                                      <p:cBhvr>
                                        <p:cTn id="45" dur="1000"/>
                                        <p:tgtEl>
                                          <p:spTgt spid="3">
                                            <p:txEl>
                                              <p:pRg st="9" end="9"/>
                                            </p:txEl>
                                          </p:spTgt>
                                        </p:tgtEl>
                                      </p:cBhvr>
                                    </p:animEffect>
                                  </p:childTnLst>
                                </p:cTn>
                              </p:par>
                            </p:childTnLst>
                          </p:cTn>
                        </p:par>
                        <p:par>
                          <p:cTn id="46" fill="hold">
                            <p:stCondLst>
                              <p:cond delay="2000"/>
                            </p:stCondLst>
                            <p:childTnLst>
                              <p:par>
                                <p:cTn id="47" presetID="22" presetClass="entr" presetSubtype="8" fill="hold" grpId="0" nodeType="after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wipe(left)">
                                      <p:cBhvr>
                                        <p:cTn id="49"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EE81878-C720-F2C1-F7F5-8E008E2E8A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7DA03D-79ED-8BCD-1F3B-3A588D40D388}"/>
              </a:ext>
            </a:extLst>
          </p:cNvPr>
          <p:cNvSpPr>
            <a:spLocks noGrp="1"/>
          </p:cNvSpPr>
          <p:nvPr>
            <p:ph type="title"/>
          </p:nvPr>
        </p:nvSpPr>
        <p:spPr/>
        <p:txBody>
          <a:bodyPr/>
          <a:lstStyle/>
          <a:p>
            <a:r>
              <a:rPr lang="en-US" dirty="0"/>
              <a:t>More Biblical Vocabulary:  NT Greek</a:t>
            </a:r>
          </a:p>
        </p:txBody>
      </p:sp>
      <p:sp>
        <p:nvSpPr>
          <p:cNvPr id="3" name="Content Placeholder 2">
            <a:extLst>
              <a:ext uri="{FF2B5EF4-FFF2-40B4-BE49-F238E27FC236}">
                <a16:creationId xmlns:a16="http://schemas.microsoft.com/office/drawing/2014/main" id="{103182DC-A7FB-6FD8-980F-24C1E2E7812E}"/>
              </a:ext>
            </a:extLst>
          </p:cNvPr>
          <p:cNvSpPr>
            <a:spLocks noGrp="1"/>
          </p:cNvSpPr>
          <p:nvPr>
            <p:ph idx="1"/>
          </p:nvPr>
        </p:nvSpPr>
        <p:spPr>
          <a:xfrm>
            <a:off x="838200" y="1219200"/>
            <a:ext cx="10947400" cy="5638800"/>
          </a:xfrm>
        </p:spPr>
        <p:txBody>
          <a:bodyPr>
            <a:normAutofit/>
          </a:bodyPr>
          <a:lstStyle/>
          <a:p>
            <a:pPr>
              <a:lnSpc>
                <a:spcPct val="110000"/>
              </a:lnSpc>
              <a:spcBef>
                <a:spcPts val="0"/>
              </a:spcBef>
            </a:pPr>
            <a:r>
              <a:rPr lang="en-US" sz="3400" b="1" i="1" dirty="0" err="1">
                <a:highlight>
                  <a:srgbClr val="FF00FF"/>
                </a:highlight>
              </a:rPr>
              <a:t>splanchnizomai</a:t>
            </a:r>
            <a:r>
              <a:rPr lang="en-US" sz="3400" b="0" dirty="0"/>
              <a:t> = “to be inwardly moved, </a:t>
            </a:r>
            <a:r>
              <a:rPr lang="en-US" sz="3400" b="0" dirty="0">
                <a:highlight>
                  <a:srgbClr val="FF00FF"/>
                </a:highlight>
              </a:rPr>
              <a:t>have compassion</a:t>
            </a:r>
            <a:r>
              <a:rPr lang="en-US" sz="3400" b="0" dirty="0"/>
              <a:t>”</a:t>
            </a:r>
            <a:br>
              <a:rPr lang="en-US" b="0" dirty="0"/>
            </a:br>
            <a:r>
              <a:rPr lang="en-US" sz="2800" b="0" dirty="0"/>
              <a:t>(</a:t>
            </a:r>
            <a:r>
              <a:rPr lang="en-US" sz="2800" dirty="0"/>
              <a:t>12x </a:t>
            </a:r>
            <a:r>
              <a:rPr lang="en-US" sz="2800" dirty="0" err="1"/>
              <a:t>Gosp</a:t>
            </a:r>
            <a:r>
              <a:rPr lang="en-US" sz="2800" b="0" dirty="0"/>
              <a:t> = 12x NT)</a:t>
            </a:r>
          </a:p>
          <a:p>
            <a:pPr marL="742950" lvl="1">
              <a:lnSpc>
                <a:spcPct val="110000"/>
              </a:lnSpc>
              <a:spcBef>
                <a:spcPts val="600"/>
              </a:spcBef>
            </a:pPr>
            <a:r>
              <a:rPr lang="en-US" i="1" dirty="0"/>
              <a:t>Noun: </a:t>
            </a:r>
            <a:r>
              <a:rPr lang="en-US" b="1" i="1" dirty="0" err="1"/>
              <a:t>splanchnon</a:t>
            </a:r>
            <a:r>
              <a:rPr lang="en-US" dirty="0"/>
              <a:t> </a:t>
            </a:r>
            <a:r>
              <a:rPr lang="en-US" sz="2400" dirty="0"/>
              <a:t>(11x) </a:t>
            </a:r>
            <a:r>
              <a:rPr lang="en-US" dirty="0"/>
              <a:t>= “guts, bowels, inner organs”  (</a:t>
            </a:r>
            <a:r>
              <a:rPr lang="en-US" b="1" dirty="0"/>
              <a:t>Luke 1:78</a:t>
            </a:r>
            <a:r>
              <a:rPr lang="en-US" dirty="0"/>
              <a:t>)</a:t>
            </a:r>
            <a:endParaRPr lang="en-US" i="1" dirty="0"/>
          </a:p>
          <a:p>
            <a:pPr marL="742950" lvl="1">
              <a:lnSpc>
                <a:spcPct val="110000"/>
              </a:lnSpc>
              <a:spcBef>
                <a:spcPts val="600"/>
              </a:spcBef>
            </a:pPr>
            <a:r>
              <a:rPr lang="en-US" sz="2500" dirty="0"/>
              <a:t>Adj: </a:t>
            </a:r>
            <a:r>
              <a:rPr lang="en-US" sz="2500" i="1" dirty="0"/>
              <a:t>poly-</a:t>
            </a:r>
            <a:r>
              <a:rPr lang="en-US" sz="2500" i="1" dirty="0" err="1"/>
              <a:t>splanchnos</a:t>
            </a:r>
            <a:r>
              <a:rPr lang="en-US" sz="2500" i="1" dirty="0"/>
              <a:t> </a:t>
            </a:r>
            <a:r>
              <a:rPr lang="en-US" sz="2400" dirty="0"/>
              <a:t>(1x)</a:t>
            </a:r>
            <a:r>
              <a:rPr lang="en-US" sz="2500" dirty="0"/>
              <a:t> = “very merciful; full of pity” (James 5:11)</a:t>
            </a:r>
          </a:p>
          <a:p>
            <a:pPr>
              <a:lnSpc>
                <a:spcPct val="110000"/>
              </a:lnSpc>
              <a:spcBef>
                <a:spcPts val="1800"/>
              </a:spcBef>
            </a:pPr>
            <a:r>
              <a:rPr lang="en-US" sz="3000" b="1" i="1" dirty="0" err="1"/>
              <a:t>oiktirō</a:t>
            </a:r>
            <a:r>
              <a:rPr lang="en-US" sz="3000" b="0" dirty="0"/>
              <a:t> = “to pity, show mercy”</a:t>
            </a:r>
            <a:r>
              <a:rPr lang="en-US" sz="2400" b="0" dirty="0"/>
              <a:t> (2x: Rom 9:15)</a:t>
            </a:r>
            <a:endParaRPr lang="en-US" sz="3000" b="0" dirty="0"/>
          </a:p>
          <a:p>
            <a:pPr marL="742950" lvl="1">
              <a:lnSpc>
                <a:spcPct val="110000"/>
              </a:lnSpc>
              <a:spcBef>
                <a:spcPts val="0"/>
              </a:spcBef>
            </a:pPr>
            <a:r>
              <a:rPr lang="en-US" dirty="0"/>
              <a:t>Noun: </a:t>
            </a:r>
            <a:r>
              <a:rPr lang="en-US" i="1" dirty="0" err="1"/>
              <a:t>oiktirmos</a:t>
            </a:r>
            <a:r>
              <a:rPr lang="en-US" dirty="0"/>
              <a:t> </a:t>
            </a:r>
            <a:r>
              <a:rPr lang="en-US" sz="2400" dirty="0"/>
              <a:t>(5x)</a:t>
            </a:r>
            <a:r>
              <a:rPr lang="en-US" dirty="0"/>
              <a:t> = “sympathy, mercy”</a:t>
            </a:r>
            <a:r>
              <a:rPr lang="en-US" sz="2400" dirty="0"/>
              <a:t> (4x Paul; + Heb 10:28)</a:t>
            </a:r>
            <a:endParaRPr lang="en-US" sz="3200" dirty="0"/>
          </a:p>
          <a:p>
            <a:pPr marL="742950" lvl="1">
              <a:lnSpc>
                <a:spcPct val="110000"/>
              </a:lnSpc>
              <a:spcBef>
                <a:spcPts val="0"/>
              </a:spcBef>
            </a:pPr>
            <a:r>
              <a:rPr lang="en-US" b="1" dirty="0"/>
              <a:t>Adj: </a:t>
            </a:r>
            <a:r>
              <a:rPr lang="en-US" b="1" i="1" dirty="0" err="1">
                <a:highlight>
                  <a:srgbClr val="C0C0C0"/>
                </a:highlight>
              </a:rPr>
              <a:t>oiktírmōn</a:t>
            </a:r>
            <a:r>
              <a:rPr lang="en-US" dirty="0"/>
              <a:t> </a:t>
            </a:r>
            <a:r>
              <a:rPr lang="en-US" sz="2400" dirty="0"/>
              <a:t>(3x)</a:t>
            </a:r>
            <a:r>
              <a:rPr lang="en-US" dirty="0"/>
              <a:t> – “</a:t>
            </a:r>
            <a:r>
              <a:rPr lang="en-US" b="1" dirty="0">
                <a:highlight>
                  <a:srgbClr val="C0C0C0"/>
                </a:highlight>
              </a:rPr>
              <a:t>merciful</a:t>
            </a:r>
            <a:r>
              <a:rPr lang="en-US" dirty="0"/>
              <a:t>”</a:t>
            </a:r>
            <a:r>
              <a:rPr lang="en-US" sz="2400" dirty="0"/>
              <a:t> (</a:t>
            </a:r>
            <a:r>
              <a:rPr lang="en-US" sz="2400" b="1" dirty="0"/>
              <a:t>Luke 6:36 </a:t>
            </a:r>
            <a:r>
              <a:rPr lang="en-US" sz="2400" dirty="0"/>
              <a:t>bis; James 5:11)</a:t>
            </a:r>
            <a:endParaRPr lang="en-US" sz="3200" dirty="0"/>
          </a:p>
          <a:p>
            <a:pPr>
              <a:lnSpc>
                <a:spcPct val="110000"/>
              </a:lnSpc>
              <a:spcBef>
                <a:spcPts val="1800"/>
              </a:spcBef>
            </a:pPr>
            <a:r>
              <a:rPr lang="en-US" sz="2800" b="1" i="1" dirty="0" err="1"/>
              <a:t>sym-patheō</a:t>
            </a:r>
            <a:r>
              <a:rPr lang="en-US" sz="2400" b="0" dirty="0"/>
              <a:t> (2x) </a:t>
            </a:r>
            <a:r>
              <a:rPr lang="en-US" sz="2800" b="0" dirty="0"/>
              <a:t>– “to sympathize, feel sympathy for”</a:t>
            </a:r>
            <a:r>
              <a:rPr lang="en-US" sz="2400" b="0" dirty="0"/>
              <a:t> (Heb 4:15; 10:34)</a:t>
            </a:r>
            <a:endParaRPr lang="en-US" sz="2800" b="0" dirty="0"/>
          </a:p>
          <a:p>
            <a:pPr marL="457200" lvl="1" indent="0">
              <a:lnSpc>
                <a:spcPct val="110000"/>
              </a:lnSpc>
              <a:spcBef>
                <a:spcPts val="0"/>
              </a:spcBef>
              <a:buNone/>
            </a:pPr>
            <a:r>
              <a:rPr lang="en-US" dirty="0"/>
              <a:t>literally “</a:t>
            </a:r>
            <a:r>
              <a:rPr lang="en-US" b="1" i="1" dirty="0"/>
              <a:t>to feel/suffer with</a:t>
            </a:r>
            <a:r>
              <a:rPr lang="en-US" dirty="0"/>
              <a:t>” (just like </a:t>
            </a:r>
            <a:r>
              <a:rPr lang="en-US" b="1" dirty="0"/>
              <a:t>Latin </a:t>
            </a:r>
            <a:r>
              <a:rPr lang="en-US" b="1" i="1" dirty="0"/>
              <a:t>com-</a:t>
            </a:r>
            <a:r>
              <a:rPr lang="en-US" b="1" i="1" dirty="0" err="1"/>
              <a:t>passio</a:t>
            </a:r>
            <a:r>
              <a:rPr lang="en-US" dirty="0"/>
              <a:t>)</a:t>
            </a:r>
          </a:p>
          <a:p>
            <a:pPr marL="742950" lvl="1">
              <a:lnSpc>
                <a:spcPct val="110000"/>
              </a:lnSpc>
              <a:spcBef>
                <a:spcPts val="0"/>
              </a:spcBef>
            </a:pPr>
            <a:r>
              <a:rPr lang="en-US" dirty="0"/>
              <a:t>Adj: </a:t>
            </a:r>
            <a:r>
              <a:rPr lang="en-US" i="1" dirty="0" err="1"/>
              <a:t>sympathēs</a:t>
            </a:r>
            <a:r>
              <a:rPr lang="en-US" sz="2400" dirty="0"/>
              <a:t> (1x)</a:t>
            </a:r>
            <a:r>
              <a:rPr lang="en-US" dirty="0"/>
              <a:t> – “sympathetic”</a:t>
            </a:r>
            <a:r>
              <a:rPr lang="en-US" sz="2400" dirty="0"/>
              <a:t> (1 Pet 3:8)</a:t>
            </a:r>
            <a:endParaRPr lang="en-US" sz="3200" dirty="0"/>
          </a:p>
        </p:txBody>
      </p:sp>
      <p:sp>
        <p:nvSpPr>
          <p:cNvPr id="4" name="Straight Connector 3">
            <a:extLst>
              <a:ext uri="{FF2B5EF4-FFF2-40B4-BE49-F238E27FC236}">
                <a16:creationId xmlns:a16="http://schemas.microsoft.com/office/drawing/2014/main" id="{D3511D24-244E-25A5-4CC2-AA98265B079F}"/>
              </a:ext>
            </a:extLst>
          </p:cNvPr>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1413939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1" dur="500"/>
                                        <p:tgtEl>
                                          <p:spTgt spid="3">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0" dur="500"/>
                                        <p:tgtEl>
                                          <p:spTgt spid="3">
                                            <p:txEl>
                                              <p:pRg st="3" end="3"/>
                                            </p:txEl>
                                          </p:spTgt>
                                        </p:tgtEl>
                                      </p:cBhvr>
                                    </p:animEffect>
                                  </p:childTnLst>
                                </p:cTn>
                              </p:par>
                            </p:childTnLst>
                          </p:cTn>
                        </p:par>
                        <p:par>
                          <p:cTn id="21" fill="hold">
                            <p:stCondLst>
                              <p:cond delay="500"/>
                            </p:stCondLst>
                            <p:childTnLst>
                              <p:par>
                                <p:cTn id="22" presetID="14" presetClass="entr" presetSubtype="10" fill="hold" grpId="0"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4" dur="500"/>
                                        <p:tgtEl>
                                          <p:spTgt spid="3">
                                            <p:txEl>
                                              <p:pRg st="4" end="4"/>
                                            </p:txEl>
                                          </p:spTgt>
                                        </p:tgtEl>
                                      </p:cBhvr>
                                    </p:animEffect>
                                  </p:childTnLst>
                                </p:cTn>
                              </p:par>
                            </p:childTnLst>
                          </p:cTn>
                        </p:par>
                        <p:par>
                          <p:cTn id="25" fill="hold">
                            <p:stCondLst>
                              <p:cond delay="1000"/>
                            </p:stCondLst>
                            <p:childTnLst>
                              <p:par>
                                <p:cTn id="26" presetID="14" presetClass="entr" presetSubtype="10" fill="hold" grpId="0" nodeType="after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3" dur="500"/>
                                        <p:tgtEl>
                                          <p:spTgt spid="3">
                                            <p:txEl>
                                              <p:pRg st="6" end="6"/>
                                            </p:txEl>
                                          </p:spTgt>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6" dur="500"/>
                                        <p:tgtEl>
                                          <p:spTgt spid="3">
                                            <p:txEl>
                                              <p:pRg st="7" end="7"/>
                                            </p:txEl>
                                          </p:spTgt>
                                        </p:tgtEl>
                                      </p:cBhvr>
                                    </p:animEffect>
                                  </p:childTnLst>
                                </p:cTn>
                              </p:par>
                            </p:childTnLst>
                          </p:cTn>
                        </p:par>
                        <p:par>
                          <p:cTn id="37" fill="hold">
                            <p:stCondLst>
                              <p:cond delay="500"/>
                            </p:stCondLst>
                            <p:childTnLst>
                              <p:par>
                                <p:cTn id="38" presetID="14" presetClass="entr" presetSubtype="10" fill="hold" grpId="0" nodeType="after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randombar(horizontal)">
                                      <p:cBhvr>
                                        <p:cTn id="4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76200"/>
            <a:ext cx="8839200" cy="914400"/>
          </a:xfrm>
        </p:spPr>
        <p:txBody>
          <a:bodyPr/>
          <a:lstStyle/>
          <a:p>
            <a:r>
              <a:rPr lang="en-US" dirty="0"/>
              <a:t>Other Languages</a:t>
            </a:r>
          </a:p>
        </p:txBody>
      </p:sp>
      <p:sp>
        <p:nvSpPr>
          <p:cNvPr id="3" name="Content Placeholder 2"/>
          <p:cNvSpPr>
            <a:spLocks noGrp="1"/>
          </p:cNvSpPr>
          <p:nvPr>
            <p:ph idx="1"/>
          </p:nvPr>
        </p:nvSpPr>
        <p:spPr>
          <a:xfrm>
            <a:off x="914400" y="1219200"/>
            <a:ext cx="10363200" cy="5638800"/>
          </a:xfrm>
        </p:spPr>
        <p:txBody>
          <a:bodyPr>
            <a:normAutofit/>
          </a:bodyPr>
          <a:lstStyle/>
          <a:p>
            <a:pPr>
              <a:spcBef>
                <a:spcPts val="0"/>
              </a:spcBef>
            </a:pPr>
            <a:r>
              <a:rPr lang="en-US" sz="3600" dirty="0"/>
              <a:t>Latin:</a:t>
            </a:r>
          </a:p>
          <a:p>
            <a:pPr lvl="1">
              <a:spcBef>
                <a:spcPts val="0"/>
              </a:spcBef>
            </a:pPr>
            <a:r>
              <a:rPr lang="en-US" sz="3200" i="1" dirty="0" err="1"/>
              <a:t>miseri-cordia</a:t>
            </a:r>
            <a:r>
              <a:rPr lang="en-US" sz="3200" dirty="0"/>
              <a:t> = “suffering” &amp; “heart”</a:t>
            </a:r>
          </a:p>
          <a:p>
            <a:pPr>
              <a:spcBef>
                <a:spcPts val="1200"/>
              </a:spcBef>
            </a:pPr>
            <a:r>
              <a:rPr lang="en-US" sz="3600" dirty="0"/>
              <a:t>Spanish:</a:t>
            </a:r>
          </a:p>
          <a:p>
            <a:pPr lvl="1">
              <a:spcBef>
                <a:spcPts val="0"/>
              </a:spcBef>
            </a:pPr>
            <a:r>
              <a:rPr lang="en-US" sz="3200" dirty="0" err="1"/>
              <a:t>misericordia</a:t>
            </a:r>
            <a:r>
              <a:rPr lang="en-US" sz="3200" dirty="0"/>
              <a:t>; </a:t>
            </a:r>
            <a:r>
              <a:rPr lang="en-US" sz="3200" dirty="0" err="1"/>
              <a:t>compasión</a:t>
            </a:r>
            <a:r>
              <a:rPr lang="en-US" sz="3200" dirty="0"/>
              <a:t> </a:t>
            </a:r>
          </a:p>
          <a:p>
            <a:pPr>
              <a:spcBef>
                <a:spcPts val="1200"/>
              </a:spcBef>
            </a:pPr>
            <a:r>
              <a:rPr lang="en-US" sz="3600" dirty="0"/>
              <a:t>German:</a:t>
            </a:r>
          </a:p>
          <a:p>
            <a:pPr lvl="1">
              <a:spcBef>
                <a:spcPts val="0"/>
              </a:spcBef>
            </a:pPr>
            <a:r>
              <a:rPr lang="en-US" sz="3200" dirty="0" err="1"/>
              <a:t>Mitgefühl</a:t>
            </a:r>
            <a:r>
              <a:rPr lang="en-US" sz="3200" dirty="0"/>
              <a:t> = “feeling together with”</a:t>
            </a:r>
          </a:p>
          <a:p>
            <a:pPr lvl="1">
              <a:spcBef>
                <a:spcPts val="0"/>
              </a:spcBef>
            </a:pPr>
            <a:r>
              <a:rPr lang="en-US" sz="3200" dirty="0" err="1"/>
              <a:t>Barmherzigkeit</a:t>
            </a:r>
            <a:r>
              <a:rPr lang="en-US" sz="3200" dirty="0"/>
              <a:t> = “tender-heartedness”</a:t>
            </a:r>
          </a:p>
          <a:p>
            <a:pPr>
              <a:spcBef>
                <a:spcPts val="1200"/>
              </a:spcBef>
            </a:pPr>
            <a:r>
              <a:rPr lang="en-US" sz="3600" dirty="0"/>
              <a:t>YOUR Language?</a:t>
            </a:r>
          </a:p>
          <a:p>
            <a:pPr lvl="1">
              <a:spcBef>
                <a:spcPts val="0"/>
              </a:spcBef>
            </a:pPr>
            <a:r>
              <a:rPr lang="en-US" sz="3200" dirty="0"/>
              <a:t>What words are used for “</a:t>
            </a:r>
            <a:r>
              <a:rPr lang="en-US" sz="3200" b="1" dirty="0"/>
              <a:t>mercy</a:t>
            </a:r>
            <a:r>
              <a:rPr lang="en-US" sz="3200" dirty="0"/>
              <a:t>” and/or “</a:t>
            </a:r>
            <a:r>
              <a:rPr lang="en-US" sz="3200" b="1" dirty="0"/>
              <a:t>compassion</a:t>
            </a:r>
            <a:r>
              <a:rPr lang="en-US" sz="3200" dirty="0"/>
              <a:t>”?</a:t>
            </a:r>
          </a:p>
        </p:txBody>
      </p:sp>
      <p:sp>
        <p:nvSpPr>
          <p:cNvPr id="4" name="Straight Connector 3"/>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pic>
        <p:nvPicPr>
          <p:cNvPr id="6" name="Picture 5" descr="A close-up of words&#10;&#10;AI-generated content may be incorrect.">
            <a:extLst>
              <a:ext uri="{FF2B5EF4-FFF2-40B4-BE49-F238E27FC236}">
                <a16:creationId xmlns:a16="http://schemas.microsoft.com/office/drawing/2014/main" id="{8861A6E1-5120-9466-F093-F433E649B5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1366" y="1447800"/>
            <a:ext cx="5050634" cy="3276599"/>
          </a:xfrm>
          <a:prstGeom prst="rect">
            <a:avLst/>
          </a:prstGeom>
        </p:spPr>
      </p:pic>
    </p:spTree>
    <p:extLst>
      <p:ext uri="{BB962C8B-B14F-4D97-AF65-F5344CB8AC3E}">
        <p14:creationId xmlns:p14="http://schemas.microsoft.com/office/powerpoint/2010/main" val="3724335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42" presetClass="entr" presetSubtype="0" fill="hold" grpId="0" nodeType="after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45" fill="hold">
                            <p:stCondLst>
                              <p:cond delay="6000"/>
                            </p:stCondLst>
                            <p:childTnLst>
                              <p:par>
                                <p:cTn id="46" presetID="42" presetClass="entr" presetSubtype="0" fill="hold" grpId="0" nodeType="after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fade">
                                      <p:cBhvr>
                                        <p:cTn id="48" dur="1000"/>
                                        <p:tgtEl>
                                          <p:spTgt spid="3">
                                            <p:txEl>
                                              <p:pRg st="7" end="7"/>
                                            </p:txEl>
                                          </p:spTgt>
                                        </p:tgtEl>
                                      </p:cBhvr>
                                    </p:animEffect>
                                    <p:anim calcmode="lin" valueType="num">
                                      <p:cBhvr>
                                        <p:cTn id="4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51" fill="hold">
                            <p:stCondLst>
                              <p:cond delay="7000"/>
                            </p:stCondLst>
                            <p:childTnLst>
                              <p:par>
                                <p:cTn id="52" presetID="42" presetClass="entr" presetSubtype="0" fill="hold" grpId="0" nodeType="after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Effect transition="in" filter="fade">
                                      <p:cBhvr>
                                        <p:cTn id="54" dur="1000"/>
                                        <p:tgtEl>
                                          <p:spTgt spid="3">
                                            <p:txEl>
                                              <p:pRg st="8" end="8"/>
                                            </p:txEl>
                                          </p:spTgt>
                                        </p:tgtEl>
                                      </p:cBhvr>
                                    </p:animEffect>
                                    <p:anim calcmode="lin" valueType="num">
                                      <p:cBhvr>
                                        <p:cTn id="5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10591800" cy="990600"/>
          </a:xfrm>
        </p:spPr>
        <p:txBody>
          <a:bodyPr/>
          <a:lstStyle/>
          <a:p>
            <a:r>
              <a:rPr lang="en-US" dirty="0"/>
              <a:t>Biblical Core: “Be Just Like God!” </a:t>
            </a:r>
          </a:p>
        </p:txBody>
      </p:sp>
      <p:sp>
        <p:nvSpPr>
          <p:cNvPr id="3" name="Content Placeholder 2"/>
          <p:cNvSpPr>
            <a:spLocks noGrp="1"/>
          </p:cNvSpPr>
          <p:nvPr>
            <p:ph idx="1"/>
          </p:nvPr>
        </p:nvSpPr>
        <p:spPr>
          <a:xfrm>
            <a:off x="304800" y="1219200"/>
            <a:ext cx="11506200" cy="5486400"/>
          </a:xfrm>
        </p:spPr>
        <p:txBody>
          <a:bodyPr>
            <a:normAutofit/>
          </a:bodyPr>
          <a:lstStyle/>
          <a:p>
            <a:pPr marL="461963" indent="-461963" algn="ctr">
              <a:spcBef>
                <a:spcPts val="3000"/>
              </a:spcBef>
              <a:buNone/>
            </a:pPr>
            <a:r>
              <a:rPr lang="en-US" sz="3400" dirty="0">
                <a:solidFill>
                  <a:srgbClr val="C00000"/>
                </a:solidFill>
              </a:rPr>
              <a:t>Luke 6:36</a:t>
            </a:r>
            <a:r>
              <a:rPr lang="en-US" sz="3400" b="0" dirty="0"/>
              <a:t> - “</a:t>
            </a:r>
            <a:r>
              <a:rPr lang="en-US" sz="3400" b="0" i="1" dirty="0"/>
              <a:t>Be </a:t>
            </a:r>
            <a:r>
              <a:rPr lang="en-US" sz="3400" i="1" u="sng" dirty="0"/>
              <a:t>merciful</a:t>
            </a:r>
            <a:r>
              <a:rPr lang="en-US" sz="3400" b="0" dirty="0"/>
              <a:t>, just as your Father is </a:t>
            </a:r>
            <a:r>
              <a:rPr lang="en-US" sz="3400" b="0" i="1" dirty="0"/>
              <a:t>merciful”</a:t>
            </a:r>
            <a:r>
              <a:rPr lang="en-US" sz="2800" b="0" i="1" dirty="0"/>
              <a:t> </a:t>
            </a:r>
            <a:r>
              <a:rPr lang="en-US" sz="2800" b="0" dirty="0">
                <a:solidFill>
                  <a:srgbClr val="C00000"/>
                </a:solidFill>
              </a:rPr>
              <a:t>(</a:t>
            </a:r>
            <a:r>
              <a:rPr lang="en-US" sz="2800" b="0" i="1" dirty="0" err="1">
                <a:solidFill>
                  <a:srgbClr val="C00000"/>
                </a:solidFill>
              </a:rPr>
              <a:t>oiktirmon</a:t>
            </a:r>
            <a:r>
              <a:rPr lang="en-US" sz="2800" b="0" dirty="0">
                <a:solidFill>
                  <a:srgbClr val="C00000"/>
                </a:solidFill>
              </a:rPr>
              <a:t>)</a:t>
            </a:r>
            <a:r>
              <a:rPr lang="en-US" sz="3400" b="0" dirty="0"/>
              <a:t>.</a:t>
            </a:r>
          </a:p>
          <a:p>
            <a:pPr marL="461963" indent="-461963" algn="ctr">
              <a:spcBef>
                <a:spcPts val="3000"/>
              </a:spcBef>
              <a:buNone/>
            </a:pPr>
            <a:r>
              <a:rPr lang="en-US" sz="3400" dirty="0">
                <a:solidFill>
                  <a:srgbClr val="C00000"/>
                </a:solidFill>
              </a:rPr>
              <a:t>Matt 5:48</a:t>
            </a:r>
            <a:r>
              <a:rPr lang="en-US" sz="3400" b="0" dirty="0"/>
              <a:t> - “</a:t>
            </a:r>
            <a:r>
              <a:rPr lang="en-US" sz="3400" b="0" i="1" dirty="0"/>
              <a:t>Be </a:t>
            </a:r>
            <a:r>
              <a:rPr lang="en-US" sz="3400" i="1" u="sng" dirty="0"/>
              <a:t>perfect</a:t>
            </a:r>
            <a:r>
              <a:rPr lang="en-US" sz="3400" b="0" dirty="0"/>
              <a:t>, as your heavenly Father is </a:t>
            </a:r>
            <a:r>
              <a:rPr lang="en-US" sz="3400" b="0" i="1" dirty="0"/>
              <a:t>perfect”</a:t>
            </a:r>
            <a:r>
              <a:rPr lang="en-US" sz="2800" b="0" i="1" dirty="0"/>
              <a:t> </a:t>
            </a:r>
            <a:r>
              <a:rPr lang="en-US" sz="2800" b="0" dirty="0">
                <a:solidFill>
                  <a:srgbClr val="C00000"/>
                </a:solidFill>
              </a:rPr>
              <a:t>(</a:t>
            </a:r>
            <a:r>
              <a:rPr lang="en-US" sz="2800" b="0" i="1" dirty="0" err="1">
                <a:solidFill>
                  <a:srgbClr val="C00000"/>
                </a:solidFill>
              </a:rPr>
              <a:t>teleios</a:t>
            </a:r>
            <a:r>
              <a:rPr lang="en-US" sz="2800" b="0" dirty="0">
                <a:solidFill>
                  <a:srgbClr val="C00000"/>
                </a:solidFill>
              </a:rPr>
              <a:t>)</a:t>
            </a:r>
            <a:r>
              <a:rPr lang="en-US" sz="3400" b="0" dirty="0"/>
              <a:t>.</a:t>
            </a:r>
          </a:p>
          <a:p>
            <a:pPr marL="461963" indent="-461963" algn="ctr">
              <a:spcBef>
                <a:spcPts val="3000"/>
              </a:spcBef>
              <a:buNone/>
            </a:pPr>
            <a:r>
              <a:rPr lang="en-US" sz="3400" dirty="0">
                <a:solidFill>
                  <a:srgbClr val="C00000"/>
                </a:solidFill>
              </a:rPr>
              <a:t>Lev 19:2b </a:t>
            </a:r>
            <a:r>
              <a:rPr lang="en-US" sz="3400" b="0" dirty="0"/>
              <a:t>- “You shall </a:t>
            </a:r>
            <a:r>
              <a:rPr lang="en-US" sz="3400" b="0" i="1" dirty="0"/>
              <a:t>be </a:t>
            </a:r>
            <a:r>
              <a:rPr lang="en-US" sz="3400" i="1" u="sng" dirty="0"/>
              <a:t>holy</a:t>
            </a:r>
            <a:r>
              <a:rPr lang="en-US" sz="3400" b="0" dirty="0"/>
              <a:t>, for I the </a:t>
            </a:r>
            <a:r>
              <a:rPr lang="en-US" sz="3400" b="0" cap="small" dirty="0"/>
              <a:t>Lord</a:t>
            </a:r>
            <a:r>
              <a:rPr lang="en-US" sz="3400" b="0" dirty="0"/>
              <a:t> your God am </a:t>
            </a:r>
            <a:r>
              <a:rPr lang="en-US" sz="3400" b="0" i="1" dirty="0"/>
              <a:t>holy.</a:t>
            </a:r>
            <a:r>
              <a:rPr lang="en-US" sz="3400" b="0" dirty="0"/>
              <a:t>”</a:t>
            </a:r>
            <a:r>
              <a:rPr lang="en-US" sz="2800" b="0" i="1" dirty="0">
                <a:solidFill>
                  <a:srgbClr val="C00000"/>
                </a:solidFill>
              </a:rPr>
              <a:t>(</a:t>
            </a:r>
            <a:r>
              <a:rPr lang="en-US" sz="2800" b="0" i="1" dirty="0" err="1">
                <a:solidFill>
                  <a:srgbClr val="C00000"/>
                </a:solidFill>
              </a:rPr>
              <a:t>hagios</a:t>
            </a:r>
            <a:r>
              <a:rPr lang="en-US" sz="2800" b="0" i="1" dirty="0">
                <a:solidFill>
                  <a:srgbClr val="C00000"/>
                </a:solidFill>
              </a:rPr>
              <a:t>)</a:t>
            </a:r>
            <a:br>
              <a:rPr lang="en-US" sz="3400" b="0" dirty="0"/>
            </a:br>
            <a:r>
              <a:rPr lang="en-US" sz="2800" b="0" dirty="0"/>
              <a:t>(cf. Lev 11:44-45; 20:26; 21:28)</a:t>
            </a:r>
            <a:endParaRPr lang="en-US" sz="3400" b="0" dirty="0"/>
          </a:p>
          <a:p>
            <a:pPr marL="461963" indent="-461963" algn="ctr">
              <a:spcBef>
                <a:spcPts val="1200"/>
              </a:spcBef>
              <a:buNone/>
            </a:pPr>
            <a:r>
              <a:rPr lang="en-US" sz="2800" dirty="0"/>
              <a:t>1 Peter 1:16 </a:t>
            </a:r>
            <a:r>
              <a:rPr lang="en-US" sz="2800" b="0" dirty="0"/>
              <a:t>– for it is written, </a:t>
            </a:r>
            <a:r>
              <a:rPr lang="en-US" sz="2800" b="0" i="1" dirty="0"/>
              <a:t>“</a:t>
            </a:r>
            <a:r>
              <a:rPr lang="en-US" sz="2800" i="1" dirty="0"/>
              <a:t>You shall be </a:t>
            </a:r>
            <a:r>
              <a:rPr lang="en-US" sz="2800" i="1" u="sng" dirty="0"/>
              <a:t>holy</a:t>
            </a:r>
            <a:r>
              <a:rPr lang="en-US" sz="2800" i="1" dirty="0"/>
              <a:t>, for I am holy</a:t>
            </a:r>
            <a:r>
              <a:rPr lang="en-US" sz="2800" b="0" i="1" dirty="0"/>
              <a:t>.” </a:t>
            </a:r>
          </a:p>
          <a:p>
            <a:pPr marL="0" indent="0" algn="ctr">
              <a:spcBef>
                <a:spcPts val="3600"/>
              </a:spcBef>
              <a:buNone/>
            </a:pPr>
            <a:r>
              <a:rPr lang="en-US" sz="3400" dirty="0">
                <a:solidFill>
                  <a:srgbClr val="C00000"/>
                </a:solidFill>
              </a:rPr>
              <a:t>Eph 5:1-2 </a:t>
            </a:r>
            <a:r>
              <a:rPr lang="en-US" sz="3400" b="0" dirty="0"/>
              <a:t>- “So be </a:t>
            </a:r>
            <a:r>
              <a:rPr lang="en-US" sz="3400" i="1" u="sng" dirty="0"/>
              <a:t>imitators of God</a:t>
            </a:r>
            <a:r>
              <a:rPr lang="en-US" sz="3400" b="0" dirty="0"/>
              <a:t>, as beloved children,</a:t>
            </a:r>
            <a:br>
              <a:rPr lang="en-US" sz="3400" b="0" dirty="0"/>
            </a:br>
            <a:r>
              <a:rPr lang="en-US" sz="3400" b="0" baseline="30000" dirty="0"/>
              <a:t>2</a:t>
            </a:r>
            <a:r>
              <a:rPr lang="en-US" sz="3400" b="0" dirty="0"/>
              <a:t> and live in </a:t>
            </a:r>
            <a:r>
              <a:rPr lang="en-US" sz="3400" b="0" i="1" u="sng" dirty="0"/>
              <a:t>love</a:t>
            </a:r>
            <a:r>
              <a:rPr lang="en-US" sz="3400" b="0" dirty="0"/>
              <a:t>, as Christ </a:t>
            </a:r>
            <a:r>
              <a:rPr lang="en-US" sz="3400" b="0" i="1" dirty="0"/>
              <a:t>loved </a:t>
            </a:r>
            <a:r>
              <a:rPr lang="en-US" sz="3400" b="0" dirty="0"/>
              <a:t>us…”</a:t>
            </a:r>
          </a:p>
        </p:txBody>
      </p:sp>
    </p:spTree>
    <p:extLst>
      <p:ext uri="{BB962C8B-B14F-4D97-AF65-F5344CB8AC3E}">
        <p14:creationId xmlns:p14="http://schemas.microsoft.com/office/powerpoint/2010/main" val="1862864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5" dur="1000"/>
                                        <p:tgtEl>
                                          <p:spTgt spid="3">
                                            <p:txEl>
                                              <p:pRg st="1" end="1"/>
                                            </p:txEl>
                                          </p:spTgt>
                                        </p:tgtEl>
                                      </p:cBhvr>
                                    </p:animEffect>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1" dur="1000"/>
                                        <p:tgtEl>
                                          <p:spTgt spid="3">
                                            <p:txEl>
                                              <p:pRg st="2" end="2"/>
                                            </p:txEl>
                                          </p:spTgt>
                                        </p:tgtEl>
                                      </p:cBhvr>
                                    </p:animEffect>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7" dur="1000"/>
                                        <p:tgtEl>
                                          <p:spTgt spid="3">
                                            <p:txEl>
                                              <p:pRg st="3" end="3"/>
                                            </p:txEl>
                                          </p:spTgt>
                                        </p:tgtEl>
                                      </p:cBhvr>
                                    </p:animEffect>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3"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EACA5-0E69-302C-B046-50C3F1AC473A}"/>
              </a:ext>
            </a:extLst>
          </p:cNvPr>
          <p:cNvSpPr>
            <a:spLocks noGrp="1"/>
          </p:cNvSpPr>
          <p:nvPr>
            <p:ph type="title"/>
          </p:nvPr>
        </p:nvSpPr>
        <p:spPr/>
        <p:txBody>
          <a:bodyPr/>
          <a:lstStyle/>
          <a:p>
            <a:r>
              <a:rPr lang="en-US" dirty="0"/>
              <a:t>Jesus’ Practice of Compassion &amp; Mercy</a:t>
            </a:r>
          </a:p>
        </p:txBody>
      </p:sp>
      <p:sp>
        <p:nvSpPr>
          <p:cNvPr id="3" name="Content Placeholder 2">
            <a:extLst>
              <a:ext uri="{FF2B5EF4-FFF2-40B4-BE49-F238E27FC236}">
                <a16:creationId xmlns:a16="http://schemas.microsoft.com/office/drawing/2014/main" id="{646E798D-6B72-609B-A2C3-DBFB433104A3}"/>
              </a:ext>
            </a:extLst>
          </p:cNvPr>
          <p:cNvSpPr>
            <a:spLocks noGrp="1"/>
          </p:cNvSpPr>
          <p:nvPr>
            <p:ph sz="half" idx="2"/>
          </p:nvPr>
        </p:nvSpPr>
        <p:spPr/>
        <p:txBody>
          <a:bodyPr>
            <a:normAutofit/>
          </a:bodyPr>
          <a:lstStyle/>
          <a:p>
            <a:r>
              <a:rPr lang="en-US" sz="3600" dirty="0"/>
              <a:t>This PPT:</a:t>
            </a:r>
          </a:p>
          <a:p>
            <a:pPr lvl="1"/>
            <a:r>
              <a:rPr lang="en-US" sz="3200" dirty="0"/>
              <a:t>Healing the Sick</a:t>
            </a:r>
          </a:p>
          <a:p>
            <a:pPr lvl="1"/>
            <a:r>
              <a:rPr lang="en-US" sz="3200" dirty="0"/>
              <a:t>Feeding the Hungry</a:t>
            </a:r>
          </a:p>
          <a:p>
            <a:pPr lvl="1"/>
            <a:r>
              <a:rPr lang="en-US" sz="3200" dirty="0"/>
              <a:t>Forgiving Sinners</a:t>
            </a:r>
          </a:p>
          <a:p>
            <a:pPr lvl="1"/>
            <a:r>
              <a:rPr lang="en-US" sz="3200" dirty="0"/>
              <a:t>Teaching Disciples</a:t>
            </a:r>
          </a:p>
          <a:p>
            <a:pPr lvl="1"/>
            <a:r>
              <a:rPr lang="en-US" sz="3200" dirty="0"/>
              <a:t>Telling Parables</a:t>
            </a:r>
          </a:p>
        </p:txBody>
      </p:sp>
      <p:sp>
        <p:nvSpPr>
          <p:cNvPr id="4" name="Content Placeholder 3">
            <a:extLst>
              <a:ext uri="{FF2B5EF4-FFF2-40B4-BE49-F238E27FC236}">
                <a16:creationId xmlns:a16="http://schemas.microsoft.com/office/drawing/2014/main" id="{07AF16D1-27A0-BA88-B222-5BA6A75B3BE6}"/>
              </a:ext>
            </a:extLst>
          </p:cNvPr>
          <p:cNvSpPr>
            <a:spLocks noGrp="1"/>
          </p:cNvSpPr>
          <p:nvPr>
            <p:ph sz="quarter" idx="13"/>
          </p:nvPr>
        </p:nvSpPr>
        <p:spPr>
          <a:xfrm>
            <a:off x="487680" y="1600200"/>
            <a:ext cx="5384800" cy="4526280"/>
          </a:xfrm>
        </p:spPr>
        <p:txBody>
          <a:bodyPr>
            <a:normAutofit/>
          </a:bodyPr>
          <a:lstStyle/>
          <a:p>
            <a:r>
              <a:rPr lang="en-US" sz="3600" dirty="0"/>
              <a:t>Handout:</a:t>
            </a:r>
          </a:p>
          <a:p>
            <a:pPr lvl="1">
              <a:spcBef>
                <a:spcPts val="1200"/>
              </a:spcBef>
            </a:pPr>
            <a:r>
              <a:rPr lang="en-US" sz="3200" dirty="0">
                <a:hlinkClick r:id="rId2"/>
              </a:rPr>
              <a:t>https://recongress.org/</a:t>
            </a:r>
            <a:br>
              <a:rPr lang="en-US" sz="3200" dirty="0">
                <a:hlinkClick r:id="rId2"/>
              </a:rPr>
            </a:br>
            <a:r>
              <a:rPr lang="en-US" sz="3200" dirty="0">
                <a:hlinkClick r:id="rId2"/>
              </a:rPr>
              <a:t>adult-days-workshops-1</a:t>
            </a:r>
            <a:r>
              <a:rPr lang="en-US" sz="3200" dirty="0"/>
              <a:t> </a:t>
            </a:r>
          </a:p>
          <a:p>
            <a:pPr lvl="1">
              <a:spcBef>
                <a:spcPts val="1200"/>
              </a:spcBef>
            </a:pPr>
            <a:r>
              <a:rPr lang="en-US" sz="3200" dirty="0"/>
              <a:t>Biblical Greek Vocabulary</a:t>
            </a:r>
          </a:p>
          <a:p>
            <a:pPr lvl="1">
              <a:spcBef>
                <a:spcPts val="1200"/>
              </a:spcBef>
            </a:pPr>
            <a:r>
              <a:rPr lang="en-US" sz="3200" dirty="0"/>
              <a:t>Mark, Matthew, Luke</a:t>
            </a:r>
          </a:p>
          <a:p>
            <a:pPr lvl="1">
              <a:spcBef>
                <a:spcPts val="1200"/>
              </a:spcBef>
            </a:pPr>
            <a:r>
              <a:rPr lang="en-US" sz="3200" dirty="0"/>
              <a:t>Why no texts from John?</a:t>
            </a:r>
          </a:p>
        </p:txBody>
      </p:sp>
    </p:spTree>
    <p:extLst>
      <p:ext uri="{BB962C8B-B14F-4D97-AF65-F5344CB8AC3E}">
        <p14:creationId xmlns:p14="http://schemas.microsoft.com/office/powerpoint/2010/main" val="21766013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0DD6D-0E99-0496-9563-BA3353D9957C}"/>
              </a:ext>
            </a:extLst>
          </p:cNvPr>
          <p:cNvSpPr>
            <a:spLocks noGrp="1"/>
          </p:cNvSpPr>
          <p:nvPr>
            <p:ph type="title"/>
          </p:nvPr>
        </p:nvSpPr>
        <p:spPr/>
        <p:txBody>
          <a:bodyPr/>
          <a:lstStyle/>
          <a:p>
            <a:r>
              <a:rPr lang="en-US" dirty="0"/>
              <a:t>Jesus: Healing</a:t>
            </a:r>
          </a:p>
        </p:txBody>
      </p:sp>
      <p:sp>
        <p:nvSpPr>
          <p:cNvPr id="3" name="Content Placeholder 2">
            <a:extLst>
              <a:ext uri="{FF2B5EF4-FFF2-40B4-BE49-F238E27FC236}">
                <a16:creationId xmlns:a16="http://schemas.microsoft.com/office/drawing/2014/main" id="{A94B20F6-F1F7-E6AF-312E-98A5300309BE}"/>
              </a:ext>
            </a:extLst>
          </p:cNvPr>
          <p:cNvSpPr>
            <a:spLocks noGrp="1"/>
          </p:cNvSpPr>
          <p:nvPr>
            <p:ph idx="1"/>
          </p:nvPr>
        </p:nvSpPr>
        <p:spPr>
          <a:xfrm>
            <a:off x="304800" y="1066800"/>
            <a:ext cx="11480800" cy="5638800"/>
          </a:xfrm>
        </p:spPr>
        <p:txBody>
          <a:bodyPr>
            <a:normAutofit/>
          </a:bodyPr>
          <a:lstStyle/>
          <a:p>
            <a:pPr marL="182880" marR="0" indent="-182880">
              <a:spcBef>
                <a:spcPts val="1200"/>
              </a:spcBef>
            </a:pPr>
            <a:r>
              <a:rPr lang="en-US" sz="2800" b="1" dirty="0">
                <a:effectLst/>
                <a:latin typeface="Arial Narrow" panose="020B0606020202030204" pitchFamily="34" charset="0"/>
                <a:ea typeface="Times New Roman" panose="02020603050405020304" pitchFamily="18" charset="0"/>
              </a:rPr>
              <a:t> Blind Man (Bartimaeus) at Jericho</a:t>
            </a:r>
            <a:r>
              <a:rPr lang="en-US" sz="2400" b="0" dirty="0">
                <a:effectLst/>
                <a:latin typeface="Arial Narrow" panose="020B0606020202030204" pitchFamily="34" charset="0"/>
                <a:ea typeface="Times New Roman" panose="02020603050405020304" pitchFamily="18" charset="0"/>
              </a:rPr>
              <a:t> </a:t>
            </a:r>
            <a:r>
              <a:rPr lang="en-US" sz="2000" b="0" dirty="0">
                <a:effectLst/>
                <a:latin typeface="Arial Narrow" panose="020B0606020202030204" pitchFamily="34" charset="0"/>
                <a:ea typeface="Times New Roman" panose="02020603050405020304" pitchFamily="18" charset="0"/>
              </a:rPr>
              <a:t>(Mark 10:46-52; par. Matt 9:27-31; Matt 20:29-34; Luke 18:35-43)</a:t>
            </a:r>
            <a:endParaRPr lang="en-US" sz="2400" b="0" dirty="0">
              <a:effectLst/>
              <a:latin typeface="Times New Roman" panose="02020603050405020304" pitchFamily="18" charset="0"/>
              <a:ea typeface="Times New Roman" panose="02020603050405020304" pitchFamily="18" charset="0"/>
            </a:endParaRPr>
          </a:p>
          <a:p>
            <a:pPr marL="514350" lvl="1" indent="-342900">
              <a:spcBef>
                <a:spcPts val="1200"/>
              </a:spcBef>
              <a:buFont typeface="Symbol" panose="05050102010706020507" pitchFamily="18" charset="2"/>
              <a:buChar char=""/>
            </a:pPr>
            <a:r>
              <a:rPr lang="en-US" b="1" dirty="0">
                <a:effectLst/>
                <a:latin typeface="Arial Narrow" panose="020B0606020202030204" pitchFamily="34" charset="0"/>
                <a:ea typeface="Times New Roman" panose="02020603050405020304" pitchFamily="18" charset="0"/>
              </a:rPr>
              <a:t>Mark 10:47-48 </a:t>
            </a:r>
            <a:r>
              <a:rPr lang="en-US" b="0" dirty="0">
                <a:effectLst/>
                <a:latin typeface="Arial Narrow" panose="020B0606020202030204" pitchFamily="34" charset="0"/>
                <a:ea typeface="Times New Roman" panose="02020603050405020304" pitchFamily="18" charset="0"/>
              </a:rPr>
              <a:t>– When he heard that it was Jesus of Nazareth, he began to shout out and say, “</a:t>
            </a:r>
            <a:r>
              <a:rPr lang="en-US" b="1" dirty="0">
                <a:effectLst/>
                <a:latin typeface="Arial Narrow" panose="020B0606020202030204" pitchFamily="34" charset="0"/>
                <a:ea typeface="Times New Roman" panose="02020603050405020304" pitchFamily="18" charset="0"/>
              </a:rPr>
              <a:t>Jesus</a:t>
            </a:r>
            <a:r>
              <a:rPr lang="en-US" b="0" dirty="0">
                <a:effectLst/>
                <a:latin typeface="Arial Narrow" panose="020B0606020202030204" pitchFamily="34" charset="0"/>
                <a:ea typeface="Times New Roman" panose="02020603050405020304" pitchFamily="18" charset="0"/>
              </a:rPr>
              <a:t>, </a:t>
            </a:r>
            <a:r>
              <a:rPr lang="en-US" b="0" i="1" dirty="0">
                <a:effectLst/>
                <a:latin typeface="Arial Narrow" panose="020B0606020202030204" pitchFamily="34" charset="0"/>
                <a:ea typeface="Times New Roman" panose="02020603050405020304" pitchFamily="18" charset="0"/>
              </a:rPr>
              <a:t>Son of David</a:t>
            </a:r>
            <a:r>
              <a:rPr lang="en-US" b="0" dirty="0">
                <a:effectLst/>
                <a:latin typeface="Arial Narrow" panose="020B0606020202030204" pitchFamily="34" charset="0"/>
                <a:ea typeface="Times New Roman" panose="02020603050405020304" pitchFamily="18" charset="0"/>
              </a:rPr>
              <a:t>, </a:t>
            </a:r>
            <a:r>
              <a:rPr lang="en-US" dirty="0">
                <a:solidFill>
                  <a:srgbClr val="000000"/>
                </a:solidFill>
                <a:effectLst/>
                <a:highlight>
                  <a:srgbClr val="00FF00"/>
                </a:highlight>
                <a:latin typeface="Arial Narrow" panose="020B0606020202030204" pitchFamily="34" charset="0"/>
                <a:ea typeface="Times New Roman" panose="02020603050405020304" pitchFamily="18" charset="0"/>
              </a:rPr>
              <a:t>have mercy</a:t>
            </a:r>
            <a:r>
              <a:rPr lang="en-US" b="0" dirty="0">
                <a:effectLst/>
                <a:latin typeface="Arial Narrow" panose="020B0606020202030204" pitchFamily="34" charset="0"/>
                <a:ea typeface="Times New Roman" panose="02020603050405020304" pitchFamily="18" charset="0"/>
              </a:rPr>
              <a:t> on me!” / Many sternly ordered him to be quiet, but he cried out even more loudly, “</a:t>
            </a:r>
            <a:r>
              <a:rPr lang="en-US" b="0" i="1" dirty="0">
                <a:effectLst/>
                <a:latin typeface="Arial Narrow" panose="020B0606020202030204" pitchFamily="34" charset="0"/>
                <a:ea typeface="Times New Roman" panose="02020603050405020304" pitchFamily="18" charset="0"/>
              </a:rPr>
              <a:t>Son of David</a:t>
            </a:r>
            <a:r>
              <a:rPr lang="en-US" b="0" dirty="0">
                <a:effectLst/>
                <a:latin typeface="Arial Narrow" panose="020B0606020202030204" pitchFamily="34" charset="0"/>
                <a:ea typeface="Times New Roman" panose="02020603050405020304" pitchFamily="18" charset="0"/>
              </a:rPr>
              <a:t>, </a:t>
            </a:r>
            <a:r>
              <a:rPr lang="en-US" dirty="0">
                <a:solidFill>
                  <a:srgbClr val="000000"/>
                </a:solidFill>
                <a:effectLst/>
                <a:highlight>
                  <a:srgbClr val="00FF00"/>
                </a:highlight>
                <a:latin typeface="Arial Narrow" panose="020B0606020202030204" pitchFamily="34" charset="0"/>
                <a:ea typeface="Times New Roman" panose="02020603050405020304" pitchFamily="18" charset="0"/>
              </a:rPr>
              <a:t>have mercy</a:t>
            </a:r>
            <a:r>
              <a:rPr lang="en-US" dirty="0">
                <a:effectLst/>
                <a:latin typeface="Arial Narrow" panose="020B0606020202030204" pitchFamily="34" charset="0"/>
                <a:ea typeface="Times New Roman" panose="02020603050405020304" pitchFamily="18" charset="0"/>
              </a:rPr>
              <a:t> </a:t>
            </a:r>
            <a:r>
              <a:rPr lang="en-US" b="0" dirty="0">
                <a:effectLst/>
                <a:latin typeface="Arial Narrow" panose="020B0606020202030204" pitchFamily="34" charset="0"/>
                <a:ea typeface="Times New Roman" panose="02020603050405020304" pitchFamily="18" charset="0"/>
              </a:rPr>
              <a:t>on me!”</a:t>
            </a:r>
            <a:endParaRPr lang="en-US" b="0" dirty="0">
              <a:effectLst/>
              <a:latin typeface="Times New Roman" panose="02020603050405020304" pitchFamily="18" charset="0"/>
              <a:ea typeface="Times New Roman" panose="02020603050405020304" pitchFamily="18" charset="0"/>
            </a:endParaRPr>
          </a:p>
          <a:p>
            <a:pPr marL="514350" lvl="1" indent="-342900">
              <a:spcBef>
                <a:spcPts val="1200"/>
              </a:spcBef>
              <a:buFont typeface="Symbol" panose="05050102010706020507" pitchFamily="18" charset="2"/>
              <a:buChar char=""/>
            </a:pPr>
            <a:r>
              <a:rPr lang="en-US" sz="2200" b="1" dirty="0">
                <a:effectLst/>
                <a:latin typeface="Arial Narrow" panose="020B0606020202030204" pitchFamily="34" charset="0"/>
                <a:ea typeface="Times New Roman" panose="02020603050405020304" pitchFamily="18" charset="0"/>
              </a:rPr>
              <a:t>Matt 9:27 </a:t>
            </a:r>
            <a:r>
              <a:rPr lang="en-US" sz="2200" b="0" dirty="0">
                <a:effectLst/>
                <a:latin typeface="Arial Narrow" panose="020B0606020202030204" pitchFamily="34" charset="0"/>
                <a:ea typeface="Times New Roman" panose="02020603050405020304" pitchFamily="18" charset="0"/>
              </a:rPr>
              <a:t>– As Jesus went on from there, two blind men followed him, crying loudly, “</a:t>
            </a:r>
            <a:r>
              <a:rPr lang="en-US" sz="2200" dirty="0">
                <a:solidFill>
                  <a:srgbClr val="000000"/>
                </a:solidFill>
                <a:effectLst/>
                <a:highlight>
                  <a:srgbClr val="00FF00"/>
                </a:highlight>
                <a:latin typeface="Arial Narrow" panose="020B0606020202030204" pitchFamily="34" charset="0"/>
                <a:ea typeface="Times New Roman" panose="02020603050405020304" pitchFamily="18" charset="0"/>
              </a:rPr>
              <a:t>Have mercy</a:t>
            </a:r>
            <a:r>
              <a:rPr lang="en-US" sz="2200" dirty="0">
                <a:effectLst/>
                <a:latin typeface="Arial Narrow" panose="020B0606020202030204" pitchFamily="34" charset="0"/>
                <a:ea typeface="Times New Roman" panose="02020603050405020304" pitchFamily="18" charset="0"/>
              </a:rPr>
              <a:t> on us</a:t>
            </a:r>
            <a:r>
              <a:rPr lang="en-US" sz="2200" b="0" dirty="0">
                <a:effectLst/>
                <a:latin typeface="Arial Narrow" panose="020B0606020202030204" pitchFamily="34" charset="0"/>
                <a:ea typeface="Times New Roman" panose="02020603050405020304" pitchFamily="18" charset="0"/>
              </a:rPr>
              <a:t>, </a:t>
            </a:r>
            <a:r>
              <a:rPr lang="en-US" sz="2200" b="0" i="1" dirty="0">
                <a:effectLst/>
                <a:latin typeface="Arial Narrow" panose="020B0606020202030204" pitchFamily="34" charset="0"/>
                <a:ea typeface="Times New Roman" panose="02020603050405020304" pitchFamily="18" charset="0"/>
              </a:rPr>
              <a:t>Son of David</a:t>
            </a:r>
            <a:r>
              <a:rPr lang="en-US" sz="2200" b="0" dirty="0">
                <a:effectLst/>
                <a:latin typeface="Arial Narrow" panose="020B0606020202030204" pitchFamily="34" charset="0"/>
                <a:ea typeface="Times New Roman" panose="02020603050405020304" pitchFamily="18" charset="0"/>
              </a:rPr>
              <a:t>!”</a:t>
            </a:r>
            <a:endParaRPr lang="en-US" sz="2200" b="0" dirty="0">
              <a:effectLst/>
              <a:latin typeface="Times New Roman" panose="02020603050405020304" pitchFamily="18" charset="0"/>
              <a:ea typeface="Times New Roman" panose="02020603050405020304" pitchFamily="18" charset="0"/>
            </a:endParaRPr>
          </a:p>
          <a:p>
            <a:pPr marL="514350" lvl="1" indent="-342900">
              <a:spcBef>
                <a:spcPts val="1200"/>
              </a:spcBef>
              <a:buFont typeface="Symbol" panose="05050102010706020507" pitchFamily="18" charset="2"/>
              <a:buChar char=""/>
            </a:pPr>
            <a:r>
              <a:rPr lang="en-US" sz="2200" b="1" dirty="0">
                <a:effectLst/>
                <a:latin typeface="Arial Narrow" panose="020B0606020202030204" pitchFamily="34" charset="0"/>
                <a:ea typeface="Times New Roman" panose="02020603050405020304" pitchFamily="18" charset="0"/>
              </a:rPr>
              <a:t>Matt 20:30-31, 34 </a:t>
            </a:r>
            <a:r>
              <a:rPr lang="en-US" sz="2200" b="0" dirty="0">
                <a:effectLst/>
                <a:latin typeface="Arial Narrow" panose="020B0606020202030204" pitchFamily="34" charset="0"/>
                <a:ea typeface="Times New Roman" panose="02020603050405020304" pitchFamily="18" charset="0"/>
              </a:rPr>
              <a:t>– There were two blind men sitting by the roadside. When they heard that Jesus was passing by, they shouted, “</a:t>
            </a:r>
            <a:r>
              <a:rPr lang="en-US" sz="2200" b="1" dirty="0">
                <a:effectLst/>
                <a:latin typeface="Arial Narrow" panose="020B0606020202030204" pitchFamily="34" charset="0"/>
                <a:ea typeface="Times New Roman" panose="02020603050405020304" pitchFamily="18" charset="0"/>
              </a:rPr>
              <a:t>Lord</a:t>
            </a:r>
            <a:r>
              <a:rPr lang="en-US" sz="2200" dirty="0">
                <a:effectLst/>
                <a:latin typeface="Arial Narrow" panose="020B0606020202030204" pitchFamily="34" charset="0"/>
                <a:ea typeface="Times New Roman" panose="02020603050405020304" pitchFamily="18" charset="0"/>
              </a:rPr>
              <a:t>, </a:t>
            </a:r>
            <a:r>
              <a:rPr lang="en-US" sz="2200" dirty="0">
                <a:solidFill>
                  <a:srgbClr val="000000"/>
                </a:solidFill>
                <a:effectLst/>
                <a:highlight>
                  <a:srgbClr val="00FF00"/>
                </a:highlight>
                <a:latin typeface="Arial Narrow" panose="020B0606020202030204" pitchFamily="34" charset="0"/>
                <a:ea typeface="Times New Roman" panose="02020603050405020304" pitchFamily="18" charset="0"/>
              </a:rPr>
              <a:t>have mercy</a:t>
            </a:r>
            <a:r>
              <a:rPr lang="en-US" sz="2200" dirty="0">
                <a:effectLst/>
                <a:latin typeface="Arial Narrow" panose="020B0606020202030204" pitchFamily="34" charset="0"/>
                <a:ea typeface="Times New Roman" panose="02020603050405020304" pitchFamily="18" charset="0"/>
              </a:rPr>
              <a:t> on us</a:t>
            </a:r>
            <a:r>
              <a:rPr lang="en-US" sz="2200" b="0" dirty="0">
                <a:effectLst/>
                <a:latin typeface="Arial Narrow" panose="020B0606020202030204" pitchFamily="34" charset="0"/>
                <a:ea typeface="Times New Roman" panose="02020603050405020304" pitchFamily="18" charset="0"/>
              </a:rPr>
              <a:t>, </a:t>
            </a:r>
            <a:r>
              <a:rPr lang="en-US" sz="2200" b="0" i="1" dirty="0">
                <a:effectLst/>
                <a:latin typeface="Arial Narrow" panose="020B0606020202030204" pitchFamily="34" charset="0"/>
                <a:ea typeface="Times New Roman" panose="02020603050405020304" pitchFamily="18" charset="0"/>
              </a:rPr>
              <a:t>Son of David</a:t>
            </a:r>
            <a:r>
              <a:rPr lang="en-US" sz="2200" b="0" dirty="0">
                <a:effectLst/>
                <a:latin typeface="Arial Narrow" panose="020B0606020202030204" pitchFamily="34" charset="0"/>
                <a:ea typeface="Times New Roman" panose="02020603050405020304" pitchFamily="18" charset="0"/>
              </a:rPr>
              <a:t>!” / The crowd sternly ordered them to be quiet; but they shouted even more loudly, “</a:t>
            </a:r>
            <a:r>
              <a:rPr lang="en-US" sz="2200" b="0" dirty="0">
                <a:solidFill>
                  <a:srgbClr val="000000"/>
                </a:solidFill>
                <a:effectLst/>
                <a:highlight>
                  <a:srgbClr val="00FF00"/>
                </a:highlight>
                <a:latin typeface="Arial Narrow" panose="020B0606020202030204" pitchFamily="34" charset="0"/>
                <a:ea typeface="Times New Roman" panose="02020603050405020304" pitchFamily="18" charset="0"/>
              </a:rPr>
              <a:t>Have </a:t>
            </a:r>
            <a:r>
              <a:rPr lang="en-US" sz="2200" dirty="0">
                <a:solidFill>
                  <a:srgbClr val="000000"/>
                </a:solidFill>
                <a:effectLst/>
                <a:highlight>
                  <a:srgbClr val="00FF00"/>
                </a:highlight>
                <a:latin typeface="Arial Narrow" panose="020B0606020202030204" pitchFamily="34" charset="0"/>
                <a:ea typeface="Times New Roman" panose="02020603050405020304" pitchFamily="18" charset="0"/>
              </a:rPr>
              <a:t>mercy</a:t>
            </a:r>
            <a:r>
              <a:rPr lang="en-US" sz="2200" dirty="0">
                <a:effectLst/>
                <a:latin typeface="Arial Narrow" panose="020B0606020202030204" pitchFamily="34" charset="0"/>
                <a:ea typeface="Times New Roman" panose="02020603050405020304" pitchFamily="18" charset="0"/>
              </a:rPr>
              <a:t> on us, </a:t>
            </a:r>
            <a:r>
              <a:rPr lang="en-US" sz="2200" b="1" dirty="0">
                <a:effectLst/>
                <a:latin typeface="Arial Narrow" panose="020B0606020202030204" pitchFamily="34" charset="0"/>
                <a:ea typeface="Times New Roman" panose="02020603050405020304" pitchFamily="18" charset="0"/>
              </a:rPr>
              <a:t>Lord</a:t>
            </a:r>
            <a:r>
              <a:rPr lang="en-US" sz="2200" b="0" dirty="0">
                <a:effectLst/>
                <a:latin typeface="Arial Narrow" panose="020B0606020202030204" pitchFamily="34" charset="0"/>
                <a:ea typeface="Times New Roman" panose="02020603050405020304" pitchFamily="18" charset="0"/>
              </a:rPr>
              <a:t>, </a:t>
            </a:r>
            <a:r>
              <a:rPr lang="en-US" sz="2200" b="0" i="1" dirty="0">
                <a:effectLst/>
                <a:latin typeface="Arial Narrow" panose="020B0606020202030204" pitchFamily="34" charset="0"/>
                <a:ea typeface="Times New Roman" panose="02020603050405020304" pitchFamily="18" charset="0"/>
              </a:rPr>
              <a:t>Son of David</a:t>
            </a:r>
            <a:r>
              <a:rPr lang="en-US" sz="2200" b="0" dirty="0">
                <a:effectLst/>
                <a:latin typeface="Arial Narrow" panose="020B0606020202030204" pitchFamily="34" charset="0"/>
                <a:ea typeface="Times New Roman" panose="02020603050405020304" pitchFamily="18" charset="0"/>
              </a:rPr>
              <a:t>!” /…/ </a:t>
            </a:r>
            <a:r>
              <a:rPr lang="en-US" sz="2200" b="0" dirty="0">
                <a:solidFill>
                  <a:srgbClr val="000000"/>
                </a:solidFill>
                <a:effectLst/>
                <a:highlight>
                  <a:srgbClr val="FF00FF"/>
                </a:highlight>
                <a:latin typeface="Arial Narrow" panose="020B0606020202030204" pitchFamily="34" charset="0"/>
                <a:ea typeface="Times New Roman" panose="02020603050405020304" pitchFamily="18" charset="0"/>
              </a:rPr>
              <a:t>Moved with compassion</a:t>
            </a:r>
            <a:r>
              <a:rPr lang="en-US" sz="2200" b="0" dirty="0">
                <a:effectLst/>
                <a:latin typeface="Arial Narrow" panose="020B0606020202030204" pitchFamily="34" charset="0"/>
                <a:ea typeface="Times New Roman" panose="02020603050405020304" pitchFamily="18" charset="0"/>
              </a:rPr>
              <a:t>, Jesus touched their eyes. Immediately they regained their sight and followed him.</a:t>
            </a:r>
            <a:endParaRPr lang="en-US" sz="2200" b="0" dirty="0">
              <a:effectLst/>
              <a:latin typeface="Times New Roman" panose="02020603050405020304" pitchFamily="18" charset="0"/>
              <a:ea typeface="Times New Roman" panose="02020603050405020304" pitchFamily="18" charset="0"/>
            </a:endParaRPr>
          </a:p>
          <a:p>
            <a:pPr marL="514350" lvl="1" indent="-342900">
              <a:spcBef>
                <a:spcPts val="1200"/>
              </a:spcBef>
              <a:buFont typeface="Symbol" panose="05050102010706020507" pitchFamily="18" charset="2"/>
              <a:buChar char=""/>
            </a:pPr>
            <a:r>
              <a:rPr lang="en-US" sz="2200" b="1" dirty="0">
                <a:effectLst/>
                <a:latin typeface="Arial Narrow" panose="020B0606020202030204" pitchFamily="34" charset="0"/>
                <a:ea typeface="Times New Roman" panose="02020603050405020304" pitchFamily="18" charset="0"/>
              </a:rPr>
              <a:t>Luke 18:38-39 </a:t>
            </a:r>
            <a:r>
              <a:rPr lang="en-US" sz="2200" b="0" dirty="0">
                <a:effectLst/>
                <a:latin typeface="Arial Narrow" panose="020B0606020202030204" pitchFamily="34" charset="0"/>
                <a:ea typeface="Times New Roman" panose="02020603050405020304" pitchFamily="18" charset="0"/>
              </a:rPr>
              <a:t>– Then he shouted, “</a:t>
            </a:r>
            <a:r>
              <a:rPr lang="en-US" sz="2200" b="1" dirty="0">
                <a:effectLst/>
                <a:latin typeface="Arial Narrow" panose="020B0606020202030204" pitchFamily="34" charset="0"/>
                <a:ea typeface="Times New Roman" panose="02020603050405020304" pitchFamily="18" charset="0"/>
              </a:rPr>
              <a:t>Jesus</a:t>
            </a:r>
            <a:r>
              <a:rPr lang="en-US" sz="2200" b="0" dirty="0">
                <a:effectLst/>
                <a:latin typeface="Arial Narrow" panose="020B0606020202030204" pitchFamily="34" charset="0"/>
                <a:ea typeface="Times New Roman" panose="02020603050405020304" pitchFamily="18" charset="0"/>
              </a:rPr>
              <a:t>, </a:t>
            </a:r>
            <a:r>
              <a:rPr lang="en-US" sz="2200" b="0" i="1" dirty="0">
                <a:effectLst/>
                <a:latin typeface="Arial Narrow" panose="020B0606020202030204" pitchFamily="34" charset="0"/>
                <a:ea typeface="Times New Roman" panose="02020603050405020304" pitchFamily="18" charset="0"/>
              </a:rPr>
              <a:t>Son of David</a:t>
            </a:r>
            <a:r>
              <a:rPr lang="en-US" sz="2200" b="0" dirty="0">
                <a:effectLst/>
                <a:latin typeface="Arial Narrow" panose="020B0606020202030204" pitchFamily="34" charset="0"/>
                <a:ea typeface="Times New Roman" panose="02020603050405020304" pitchFamily="18" charset="0"/>
              </a:rPr>
              <a:t>, </a:t>
            </a:r>
            <a:r>
              <a:rPr lang="en-US" sz="2200" dirty="0">
                <a:solidFill>
                  <a:srgbClr val="000000"/>
                </a:solidFill>
                <a:effectLst/>
                <a:highlight>
                  <a:srgbClr val="00FF00"/>
                </a:highlight>
                <a:latin typeface="Arial Narrow" panose="020B0606020202030204" pitchFamily="34" charset="0"/>
                <a:ea typeface="Times New Roman" panose="02020603050405020304" pitchFamily="18" charset="0"/>
              </a:rPr>
              <a:t>have mercy</a:t>
            </a:r>
            <a:r>
              <a:rPr lang="en-US" sz="2200" dirty="0">
                <a:effectLst/>
                <a:latin typeface="Arial Narrow" panose="020B0606020202030204" pitchFamily="34" charset="0"/>
                <a:ea typeface="Times New Roman" panose="02020603050405020304" pitchFamily="18" charset="0"/>
              </a:rPr>
              <a:t> on me</a:t>
            </a:r>
            <a:r>
              <a:rPr lang="en-US" sz="2200" b="0" dirty="0">
                <a:effectLst/>
                <a:latin typeface="Arial Narrow" panose="020B0606020202030204" pitchFamily="34" charset="0"/>
                <a:ea typeface="Times New Roman" panose="02020603050405020304" pitchFamily="18" charset="0"/>
              </a:rPr>
              <a:t>!” / Those who were in front sternly ordered him to be quiet; but he shouted even more loudly, “</a:t>
            </a:r>
            <a:r>
              <a:rPr lang="en-US" sz="2200" b="0" i="1" dirty="0">
                <a:effectLst/>
                <a:latin typeface="Arial Narrow" panose="020B0606020202030204" pitchFamily="34" charset="0"/>
                <a:ea typeface="Times New Roman" panose="02020603050405020304" pitchFamily="18" charset="0"/>
              </a:rPr>
              <a:t>Son of David</a:t>
            </a:r>
            <a:r>
              <a:rPr lang="en-US" sz="2200" b="0" dirty="0">
                <a:effectLst/>
                <a:latin typeface="Arial Narrow" panose="020B0606020202030204" pitchFamily="34" charset="0"/>
                <a:ea typeface="Times New Roman" panose="02020603050405020304" pitchFamily="18" charset="0"/>
              </a:rPr>
              <a:t>, </a:t>
            </a:r>
            <a:r>
              <a:rPr lang="en-US" sz="2200" dirty="0">
                <a:solidFill>
                  <a:srgbClr val="000000"/>
                </a:solidFill>
                <a:effectLst/>
                <a:highlight>
                  <a:srgbClr val="00FF00"/>
                </a:highlight>
                <a:latin typeface="Arial Narrow" panose="020B0606020202030204" pitchFamily="34" charset="0"/>
                <a:ea typeface="Times New Roman" panose="02020603050405020304" pitchFamily="18" charset="0"/>
              </a:rPr>
              <a:t>have mercy</a:t>
            </a:r>
            <a:r>
              <a:rPr lang="en-US" sz="2200" dirty="0">
                <a:effectLst/>
                <a:latin typeface="Arial Narrow" panose="020B0606020202030204" pitchFamily="34" charset="0"/>
                <a:ea typeface="Times New Roman" panose="02020603050405020304" pitchFamily="18" charset="0"/>
              </a:rPr>
              <a:t> on me</a:t>
            </a:r>
            <a:r>
              <a:rPr lang="en-US" sz="2200" b="0" dirty="0">
                <a:effectLst/>
                <a:latin typeface="Arial Narrow" panose="020B0606020202030204" pitchFamily="34" charset="0"/>
                <a:ea typeface="Times New Roman" panose="02020603050405020304" pitchFamily="18" charset="0"/>
              </a:rPr>
              <a:t>!”</a:t>
            </a:r>
          </a:p>
          <a:p>
            <a:pPr marL="342900" marR="0" lvl="0" indent="-342900">
              <a:spcBef>
                <a:spcPts val="1200"/>
              </a:spcBef>
              <a:buFont typeface="Symbol" panose="05050102010706020507" pitchFamily="18" charset="2"/>
              <a:buChar char=""/>
            </a:pPr>
            <a:r>
              <a:rPr lang="en-US" sz="2200" i="1" dirty="0">
                <a:ea typeface="Times New Roman" panose="02020603050405020304" pitchFamily="18" charset="0"/>
              </a:rPr>
              <a:t>NOTE: </a:t>
            </a:r>
            <a:r>
              <a:rPr lang="en-US" sz="2200" b="0" i="1" dirty="0">
                <a:ea typeface="Times New Roman" panose="02020603050405020304" pitchFamily="18" charset="0"/>
              </a:rPr>
              <a:t>“</a:t>
            </a:r>
            <a:r>
              <a:rPr lang="en-US" sz="2200" dirty="0">
                <a:highlight>
                  <a:srgbClr val="00FF00"/>
                </a:highlight>
                <a:ea typeface="Times New Roman" panose="02020603050405020304" pitchFamily="18" charset="0"/>
              </a:rPr>
              <a:t>Lord, have mercy</a:t>
            </a:r>
            <a:r>
              <a:rPr lang="en-US" sz="2200" b="0" i="1" dirty="0">
                <a:ea typeface="Times New Roman" panose="02020603050405020304" pitchFamily="18" charset="0"/>
              </a:rPr>
              <a:t>” also used 20+ times in the </a:t>
            </a:r>
            <a:r>
              <a:rPr lang="en-US" sz="2200" i="1" dirty="0">
                <a:ea typeface="Times New Roman" panose="02020603050405020304" pitchFamily="18" charset="0"/>
              </a:rPr>
              <a:t>Old Testament</a:t>
            </a:r>
            <a:r>
              <a:rPr lang="en-US" sz="2200" b="0" i="1" dirty="0">
                <a:ea typeface="Times New Roman" panose="02020603050405020304" pitchFamily="18" charset="0"/>
              </a:rPr>
              <a:t>, esp. in Psalms!</a:t>
            </a:r>
            <a:endParaRPr lang="en-US" sz="2200" b="0" i="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32079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52400"/>
            <a:ext cx="8839200" cy="914400"/>
          </a:xfrm>
        </p:spPr>
        <p:txBody>
          <a:bodyPr/>
          <a:lstStyle/>
          <a:p>
            <a:r>
              <a:rPr lang="en-US" dirty="0"/>
              <a:t>Blind Bartimaeus</a:t>
            </a:r>
            <a:r>
              <a:rPr lang="en-US" sz="3600" dirty="0"/>
              <a:t>  (Mark 10:46-52)</a:t>
            </a:r>
            <a:endParaRPr lang="en-US" dirty="0"/>
          </a:p>
        </p:txBody>
      </p:sp>
      <p:sp>
        <p:nvSpPr>
          <p:cNvPr id="3" name="Content Placeholder 2"/>
          <p:cNvSpPr>
            <a:spLocks noGrp="1"/>
          </p:cNvSpPr>
          <p:nvPr>
            <p:ph idx="1"/>
          </p:nvPr>
        </p:nvSpPr>
        <p:spPr>
          <a:xfrm>
            <a:off x="1066800" y="1295400"/>
            <a:ext cx="9982200" cy="5562600"/>
          </a:xfrm>
        </p:spPr>
        <p:txBody>
          <a:bodyPr>
            <a:noAutofit/>
          </a:bodyPr>
          <a:lstStyle/>
          <a:p>
            <a:pPr marL="0" indent="0">
              <a:lnSpc>
                <a:spcPct val="95000"/>
              </a:lnSpc>
              <a:spcBef>
                <a:spcPts val="600"/>
              </a:spcBef>
              <a:buNone/>
            </a:pPr>
            <a:r>
              <a:rPr lang="en-US" sz="2800" b="0" baseline="30000" dirty="0">
                <a:latin typeface="Arial Narrow" panose="020B0606020202030204" pitchFamily="34" charset="0"/>
              </a:rPr>
              <a:t>46</a:t>
            </a:r>
            <a:r>
              <a:rPr lang="en-US" sz="2800" b="0" dirty="0">
                <a:latin typeface="Arial Narrow" panose="020B0606020202030204" pitchFamily="34" charset="0"/>
              </a:rPr>
              <a:t> They came to Jericho. And as he was leaving Jericho with his disciples and a sizable crowd, </a:t>
            </a:r>
            <a:r>
              <a:rPr lang="en-US" sz="2800" b="0" dirty="0" err="1">
                <a:latin typeface="Arial Narrow" panose="020B0606020202030204" pitchFamily="34" charset="0"/>
              </a:rPr>
              <a:t>Bartimaeus</a:t>
            </a:r>
            <a:r>
              <a:rPr lang="en-US" sz="2800" b="0" dirty="0">
                <a:latin typeface="Arial Narrow" panose="020B0606020202030204" pitchFamily="34" charset="0"/>
              </a:rPr>
              <a:t>, a blind man, the son of </a:t>
            </a:r>
            <a:r>
              <a:rPr lang="en-US" sz="2800" b="0" dirty="0" err="1">
                <a:latin typeface="Arial Narrow" panose="020B0606020202030204" pitchFamily="34" charset="0"/>
              </a:rPr>
              <a:t>Timaeus</a:t>
            </a:r>
            <a:r>
              <a:rPr lang="en-US" sz="2800" b="0" dirty="0">
                <a:latin typeface="Arial Narrow" panose="020B0606020202030204" pitchFamily="34" charset="0"/>
              </a:rPr>
              <a:t>, sat by the roadside begging. </a:t>
            </a:r>
            <a:r>
              <a:rPr lang="en-US" sz="2800" b="0" baseline="30000" dirty="0">
                <a:latin typeface="Arial Narrow" panose="020B0606020202030204" pitchFamily="34" charset="0"/>
              </a:rPr>
              <a:t>47</a:t>
            </a:r>
            <a:r>
              <a:rPr lang="en-US" sz="2800" b="0" dirty="0">
                <a:latin typeface="Arial Narrow" panose="020B0606020202030204" pitchFamily="34" charset="0"/>
              </a:rPr>
              <a:t> On hearing that it was Jesus of Nazareth, he began to cry out and say, “</a:t>
            </a:r>
            <a:r>
              <a:rPr lang="en-US" sz="2800" dirty="0">
                <a:latin typeface="Arial Narrow" panose="020B0606020202030204" pitchFamily="34" charset="0"/>
              </a:rPr>
              <a:t>Jesus, son of David, </a:t>
            </a:r>
            <a:r>
              <a:rPr lang="en-US" sz="2800" dirty="0">
                <a:highlight>
                  <a:srgbClr val="00FF00"/>
                </a:highlight>
                <a:latin typeface="Arial Narrow" panose="020B0606020202030204" pitchFamily="34" charset="0"/>
              </a:rPr>
              <a:t>have mercy</a:t>
            </a:r>
            <a:r>
              <a:rPr lang="en-US" sz="2800" dirty="0">
                <a:latin typeface="Arial Narrow" panose="020B0606020202030204" pitchFamily="34" charset="0"/>
              </a:rPr>
              <a:t> on me</a:t>
            </a:r>
            <a:r>
              <a:rPr lang="en-US" sz="2800" b="0" dirty="0">
                <a:latin typeface="Arial Narrow" panose="020B0606020202030204" pitchFamily="34" charset="0"/>
              </a:rPr>
              <a:t>.”</a:t>
            </a:r>
          </a:p>
          <a:p>
            <a:pPr marL="0" indent="0">
              <a:lnSpc>
                <a:spcPct val="95000"/>
              </a:lnSpc>
              <a:spcBef>
                <a:spcPts val="600"/>
              </a:spcBef>
              <a:buNone/>
            </a:pPr>
            <a:r>
              <a:rPr lang="en-US" sz="2800" b="0" baseline="30000" dirty="0">
                <a:latin typeface="Arial Narrow" panose="020B0606020202030204" pitchFamily="34" charset="0"/>
              </a:rPr>
              <a:t>48</a:t>
            </a:r>
            <a:r>
              <a:rPr lang="en-US" sz="2800" b="0" dirty="0">
                <a:latin typeface="Arial Narrow" panose="020B0606020202030204" pitchFamily="34" charset="0"/>
              </a:rPr>
              <a:t> And many rebuked him, telling him to be silent. But he kept calling out all the more, “</a:t>
            </a:r>
            <a:r>
              <a:rPr lang="en-US" sz="2800" dirty="0">
                <a:latin typeface="Arial Narrow" panose="020B0606020202030204" pitchFamily="34" charset="0"/>
              </a:rPr>
              <a:t>Son of David, </a:t>
            </a:r>
            <a:r>
              <a:rPr lang="en-US" sz="2800" dirty="0">
                <a:highlight>
                  <a:srgbClr val="00FF00"/>
                </a:highlight>
                <a:latin typeface="Arial Narrow" panose="020B0606020202030204" pitchFamily="34" charset="0"/>
              </a:rPr>
              <a:t>have mercy</a:t>
            </a:r>
            <a:r>
              <a:rPr lang="en-US" sz="2800" dirty="0">
                <a:latin typeface="Arial Narrow" panose="020B0606020202030204" pitchFamily="34" charset="0"/>
              </a:rPr>
              <a:t> on me</a:t>
            </a:r>
            <a:r>
              <a:rPr lang="en-US" sz="2800" b="0" dirty="0">
                <a:latin typeface="Arial Narrow" panose="020B0606020202030204" pitchFamily="34" charset="0"/>
              </a:rPr>
              <a:t>.” </a:t>
            </a:r>
            <a:r>
              <a:rPr lang="en-US" sz="2800" b="0" baseline="30000" dirty="0">
                <a:latin typeface="Arial Narrow" panose="020B0606020202030204" pitchFamily="34" charset="0"/>
              </a:rPr>
              <a:t>49</a:t>
            </a:r>
            <a:r>
              <a:rPr lang="en-US" sz="2800" b="0" dirty="0">
                <a:latin typeface="Arial Narrow" panose="020B0606020202030204" pitchFamily="34" charset="0"/>
              </a:rPr>
              <a:t> Jesus stopped and said, “</a:t>
            </a:r>
            <a:r>
              <a:rPr lang="en-US" sz="2800" b="0" i="1" u="sng" dirty="0">
                <a:latin typeface="Arial Narrow" panose="020B0606020202030204" pitchFamily="34" charset="0"/>
              </a:rPr>
              <a:t>Call</a:t>
            </a:r>
            <a:r>
              <a:rPr lang="en-US" sz="2800" b="0" i="1" dirty="0">
                <a:latin typeface="Arial Narrow" panose="020B0606020202030204" pitchFamily="34" charset="0"/>
              </a:rPr>
              <a:t> him</a:t>
            </a:r>
            <a:r>
              <a:rPr lang="en-US" sz="2800" b="0" dirty="0">
                <a:latin typeface="Arial Narrow" panose="020B0606020202030204" pitchFamily="34" charset="0"/>
              </a:rPr>
              <a:t>.” So they </a:t>
            </a:r>
            <a:r>
              <a:rPr lang="en-US" sz="2800" b="0" u="sng" dirty="0">
                <a:latin typeface="Arial Narrow" panose="020B0606020202030204" pitchFamily="34" charset="0"/>
              </a:rPr>
              <a:t>called</a:t>
            </a:r>
            <a:r>
              <a:rPr lang="en-US" sz="2800" b="0" dirty="0">
                <a:latin typeface="Arial Narrow" panose="020B0606020202030204" pitchFamily="34" charset="0"/>
              </a:rPr>
              <a:t> the blind man, saying to him, “Take courage; get up, he is </a:t>
            </a:r>
            <a:r>
              <a:rPr lang="en-US" sz="2800" b="0" u="sng" dirty="0">
                <a:latin typeface="Arial Narrow" panose="020B0606020202030204" pitchFamily="34" charset="0"/>
              </a:rPr>
              <a:t>calling</a:t>
            </a:r>
            <a:r>
              <a:rPr lang="en-US" sz="2800" b="0" dirty="0">
                <a:latin typeface="Arial Narrow" panose="020B0606020202030204" pitchFamily="34" charset="0"/>
              </a:rPr>
              <a:t> you.” </a:t>
            </a:r>
            <a:r>
              <a:rPr lang="en-US" sz="2800" b="0" baseline="30000" dirty="0">
                <a:latin typeface="Arial Narrow" panose="020B0606020202030204" pitchFamily="34" charset="0"/>
              </a:rPr>
              <a:t>50</a:t>
            </a:r>
            <a:r>
              <a:rPr lang="en-US" sz="2800" b="0" dirty="0">
                <a:latin typeface="Arial Narrow" panose="020B0606020202030204" pitchFamily="34" charset="0"/>
              </a:rPr>
              <a:t> He threw aside his cloak, sprang up, and came to Jesus. </a:t>
            </a:r>
            <a:r>
              <a:rPr lang="en-US" sz="2800" b="0" baseline="30000" dirty="0">
                <a:latin typeface="Arial Narrow" panose="020B0606020202030204" pitchFamily="34" charset="0"/>
              </a:rPr>
              <a:t>51</a:t>
            </a:r>
            <a:r>
              <a:rPr lang="en-US" sz="2800" b="0" dirty="0">
                <a:latin typeface="Arial Narrow" panose="020B0606020202030204" pitchFamily="34" charset="0"/>
              </a:rPr>
              <a:t> Jesus said to him in reply, “</a:t>
            </a:r>
            <a:r>
              <a:rPr lang="en-US" sz="2800" b="0" i="1" dirty="0">
                <a:latin typeface="Arial Narrow" panose="020B0606020202030204" pitchFamily="34" charset="0"/>
              </a:rPr>
              <a:t>What do you want me to do for you?</a:t>
            </a:r>
            <a:r>
              <a:rPr lang="en-US" sz="2800" b="0" dirty="0">
                <a:latin typeface="Arial Narrow" panose="020B0606020202030204" pitchFamily="34" charset="0"/>
              </a:rPr>
              <a:t>” The blind man replied to him, “</a:t>
            </a:r>
            <a:r>
              <a:rPr lang="en-US" sz="2800" dirty="0">
                <a:latin typeface="Arial Narrow" panose="020B0606020202030204" pitchFamily="34" charset="0"/>
              </a:rPr>
              <a:t>Master, I want to see</a:t>
            </a:r>
            <a:r>
              <a:rPr lang="en-US" sz="2800" b="0" dirty="0">
                <a:latin typeface="Arial Narrow" panose="020B0606020202030204" pitchFamily="34" charset="0"/>
              </a:rPr>
              <a:t>.”</a:t>
            </a:r>
          </a:p>
          <a:p>
            <a:pPr marL="0" indent="0">
              <a:lnSpc>
                <a:spcPct val="95000"/>
              </a:lnSpc>
              <a:spcBef>
                <a:spcPts val="600"/>
              </a:spcBef>
              <a:buNone/>
            </a:pPr>
            <a:r>
              <a:rPr lang="en-US" sz="2800" b="0" baseline="30000" dirty="0">
                <a:latin typeface="Arial Narrow" panose="020B0606020202030204" pitchFamily="34" charset="0"/>
              </a:rPr>
              <a:t>52</a:t>
            </a:r>
            <a:r>
              <a:rPr lang="en-US" sz="2800" b="0" dirty="0">
                <a:latin typeface="Arial Narrow" panose="020B0606020202030204" pitchFamily="34" charset="0"/>
              </a:rPr>
              <a:t> Jesus told him, “</a:t>
            </a:r>
            <a:r>
              <a:rPr lang="en-US" sz="2800" b="0" i="1" dirty="0">
                <a:latin typeface="Arial Narrow" panose="020B0606020202030204" pitchFamily="34" charset="0"/>
              </a:rPr>
              <a:t>Go your way; your faith has saved you</a:t>
            </a:r>
            <a:r>
              <a:rPr lang="en-US" sz="2800" b="0" dirty="0">
                <a:latin typeface="Arial Narrow" panose="020B0606020202030204" pitchFamily="34" charset="0"/>
              </a:rPr>
              <a:t>.” </a:t>
            </a:r>
            <a:br>
              <a:rPr lang="en-US" sz="2800" b="0" dirty="0">
                <a:latin typeface="Arial Narrow" panose="020B0606020202030204" pitchFamily="34" charset="0"/>
              </a:rPr>
            </a:br>
            <a:r>
              <a:rPr lang="en-US" sz="2800" b="0" dirty="0">
                <a:latin typeface="Arial Narrow" panose="020B0606020202030204" pitchFamily="34" charset="0"/>
              </a:rPr>
              <a:t>Immediately he received his sight and followed him on the way.</a:t>
            </a:r>
            <a:endParaRPr lang="en-US" sz="2800" dirty="0">
              <a:latin typeface="Arial Narrow" panose="020B0606020202030204" pitchFamily="34" charset="0"/>
            </a:endParaRPr>
          </a:p>
        </p:txBody>
      </p:sp>
      <p:sp>
        <p:nvSpPr>
          <p:cNvPr id="4" name="Straight Connector 3"/>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latin typeface="Franklin Gothic Book"/>
            </a:endParaRPr>
          </a:p>
        </p:txBody>
      </p:sp>
    </p:spTree>
    <p:extLst>
      <p:ext uri="{BB962C8B-B14F-4D97-AF65-F5344CB8AC3E}">
        <p14:creationId xmlns:p14="http://schemas.microsoft.com/office/powerpoint/2010/main" val="8568557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1C75D-E392-F884-9A63-9DE03EBB2C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EA7AED-0F93-4C4C-4420-EBE3D0355857}"/>
              </a:ext>
            </a:extLst>
          </p:cNvPr>
          <p:cNvSpPr>
            <a:spLocks noGrp="1"/>
          </p:cNvSpPr>
          <p:nvPr>
            <p:ph type="title"/>
          </p:nvPr>
        </p:nvSpPr>
        <p:spPr/>
        <p:txBody>
          <a:bodyPr/>
          <a:lstStyle/>
          <a:p>
            <a:r>
              <a:rPr lang="en-US" dirty="0"/>
              <a:t>Jesus: More Healing</a:t>
            </a:r>
          </a:p>
        </p:txBody>
      </p:sp>
      <p:sp>
        <p:nvSpPr>
          <p:cNvPr id="3" name="Content Placeholder 2">
            <a:extLst>
              <a:ext uri="{FF2B5EF4-FFF2-40B4-BE49-F238E27FC236}">
                <a16:creationId xmlns:a16="http://schemas.microsoft.com/office/drawing/2014/main" id="{E5E8E84D-253D-1FD2-4B3F-A66748391F29}"/>
              </a:ext>
            </a:extLst>
          </p:cNvPr>
          <p:cNvSpPr>
            <a:spLocks noGrp="1"/>
          </p:cNvSpPr>
          <p:nvPr>
            <p:ph idx="1"/>
          </p:nvPr>
        </p:nvSpPr>
        <p:spPr>
          <a:xfrm>
            <a:off x="406400" y="1219200"/>
            <a:ext cx="11379200" cy="5486400"/>
          </a:xfrm>
        </p:spPr>
        <p:txBody>
          <a:bodyPr>
            <a:noAutofit/>
          </a:bodyPr>
          <a:lstStyle/>
          <a:p>
            <a:pPr marL="182880" marR="0" indent="-182880"/>
            <a:r>
              <a:rPr lang="en-US" sz="2800" b="1" dirty="0">
                <a:effectLst/>
                <a:latin typeface="Arial Narrow" panose="020B0606020202030204" pitchFamily="34" charset="0"/>
                <a:ea typeface="Times New Roman" panose="02020603050405020304" pitchFamily="18" charset="0"/>
              </a:rPr>
              <a:t> Canaanite woman’s daughter</a:t>
            </a:r>
            <a:r>
              <a:rPr lang="en-US" sz="2400" b="0" dirty="0">
                <a:effectLst/>
                <a:latin typeface="Arial Narrow" panose="020B0606020202030204" pitchFamily="34" charset="0"/>
                <a:ea typeface="Times New Roman" panose="02020603050405020304" pitchFamily="18" charset="0"/>
              </a:rPr>
              <a:t> (Matt 15:21-28)</a:t>
            </a:r>
            <a:endParaRPr lang="en-US" sz="2800" b="0" dirty="0">
              <a:effectLst/>
              <a:latin typeface="Times New Roman" panose="02020603050405020304" pitchFamily="18" charset="0"/>
              <a:ea typeface="Times New Roman" panose="02020603050405020304" pitchFamily="18" charset="0"/>
            </a:endParaRPr>
          </a:p>
          <a:p>
            <a:pPr marL="627062" lvl="1" indent="-342900">
              <a:buFont typeface="Symbol" panose="05050102010706020507" pitchFamily="18" charset="2"/>
              <a:buChar char=""/>
            </a:pPr>
            <a:r>
              <a:rPr lang="en-US" sz="2400" b="1" dirty="0">
                <a:effectLst/>
                <a:latin typeface="Arial Narrow" panose="020B0606020202030204" pitchFamily="34" charset="0"/>
                <a:ea typeface="Times New Roman" panose="02020603050405020304" pitchFamily="18" charset="0"/>
              </a:rPr>
              <a:t>Matt 15:22</a:t>
            </a:r>
            <a:r>
              <a:rPr lang="en-US" sz="2400" dirty="0">
                <a:effectLst/>
                <a:latin typeface="Arial Narrow" panose="020B0606020202030204" pitchFamily="34" charset="0"/>
                <a:ea typeface="Times New Roman" panose="02020603050405020304" pitchFamily="18" charset="0"/>
              </a:rPr>
              <a:t> – Just then a Canaanite woman from that region came out and started shouting, “</a:t>
            </a:r>
            <a:r>
              <a:rPr lang="en-US" sz="2400" b="1" dirty="0">
                <a:solidFill>
                  <a:srgbClr val="000000"/>
                </a:solidFill>
                <a:effectLst/>
                <a:highlight>
                  <a:srgbClr val="00FF00"/>
                </a:highlight>
                <a:latin typeface="Arial Narrow" panose="020B0606020202030204" pitchFamily="34" charset="0"/>
                <a:ea typeface="Times New Roman" panose="02020603050405020304" pitchFamily="18" charset="0"/>
              </a:rPr>
              <a:t>Have mercy</a:t>
            </a:r>
            <a:r>
              <a:rPr lang="en-US" sz="2400" dirty="0">
                <a:effectLst/>
                <a:latin typeface="Arial Narrow" panose="020B0606020202030204" pitchFamily="34" charset="0"/>
                <a:ea typeface="Times New Roman" panose="02020603050405020304" pitchFamily="18" charset="0"/>
              </a:rPr>
              <a:t> on me, </a:t>
            </a:r>
            <a:r>
              <a:rPr lang="en-US" sz="2400" b="1" dirty="0">
                <a:effectLst/>
                <a:latin typeface="Arial Narrow" panose="020B0606020202030204" pitchFamily="34" charset="0"/>
                <a:ea typeface="Times New Roman" panose="02020603050405020304" pitchFamily="18" charset="0"/>
              </a:rPr>
              <a:t>Lord</a:t>
            </a:r>
            <a:r>
              <a:rPr lang="en-US" sz="2400" dirty="0">
                <a:effectLst/>
                <a:latin typeface="Arial Narrow" panose="020B0606020202030204" pitchFamily="34" charset="0"/>
                <a:ea typeface="Times New Roman" panose="02020603050405020304" pitchFamily="18" charset="0"/>
              </a:rPr>
              <a:t>, Son of David; my daughter is tormented by a demon.”</a:t>
            </a:r>
            <a:endParaRPr lang="en-US" sz="2400" dirty="0">
              <a:effectLst/>
              <a:latin typeface="Times New Roman" panose="02020603050405020304" pitchFamily="18" charset="0"/>
              <a:ea typeface="Times New Roman" panose="02020603050405020304" pitchFamily="18" charset="0"/>
            </a:endParaRPr>
          </a:p>
          <a:p>
            <a:pPr marL="342900" marR="0" indent="-342900">
              <a:spcBef>
                <a:spcPts val="2400"/>
              </a:spcBef>
            </a:pPr>
            <a:r>
              <a:rPr lang="en-US" sz="2800" b="1" dirty="0">
                <a:effectLst/>
                <a:latin typeface="Arial Narrow" panose="020B0606020202030204" pitchFamily="34" charset="0"/>
                <a:ea typeface="Times New Roman" panose="02020603050405020304" pitchFamily="18" charset="0"/>
              </a:rPr>
              <a:t>Gerasene Demoniac</a:t>
            </a:r>
            <a:r>
              <a:rPr lang="en-US" sz="2400" b="0" dirty="0">
                <a:effectLst/>
                <a:latin typeface="Arial Narrow" panose="020B0606020202030204" pitchFamily="34" charset="0"/>
                <a:ea typeface="Times New Roman" panose="02020603050405020304" pitchFamily="18" charset="0"/>
              </a:rPr>
              <a:t> (Mark 5:1-20)</a:t>
            </a:r>
            <a:endParaRPr lang="en-US" sz="2800" b="0" dirty="0">
              <a:latin typeface="Times New Roman" panose="02020603050405020304" pitchFamily="18" charset="0"/>
              <a:ea typeface="Times New Roman" panose="02020603050405020304" pitchFamily="18" charset="0"/>
            </a:endParaRPr>
          </a:p>
          <a:p>
            <a:pPr marL="467042" lvl="1" indent="-182880"/>
            <a:r>
              <a:rPr lang="en-US" sz="2400" b="1" dirty="0">
                <a:effectLst/>
                <a:latin typeface="Arial Narrow" panose="020B0606020202030204" pitchFamily="34" charset="0"/>
                <a:ea typeface="Times New Roman" panose="02020603050405020304" pitchFamily="18" charset="0"/>
              </a:rPr>
              <a:t>Mark 5:19 </a:t>
            </a:r>
            <a:r>
              <a:rPr lang="en-US" sz="2400" dirty="0">
                <a:effectLst/>
                <a:latin typeface="Arial Narrow" panose="020B0606020202030204" pitchFamily="34" charset="0"/>
                <a:ea typeface="Times New Roman" panose="02020603050405020304" pitchFamily="18" charset="0"/>
              </a:rPr>
              <a:t>– But Jesus refused, and said to him, “Go home to your friends, and tell them how much the Lord has done for you, and what </a:t>
            </a:r>
            <a:r>
              <a:rPr lang="en-US" sz="2400" b="1" dirty="0">
                <a:solidFill>
                  <a:srgbClr val="000000"/>
                </a:solidFill>
                <a:effectLst/>
                <a:highlight>
                  <a:srgbClr val="00FF00"/>
                </a:highlight>
                <a:latin typeface="Arial Narrow" panose="020B0606020202030204" pitchFamily="34" charset="0"/>
                <a:ea typeface="Times New Roman" panose="02020603050405020304" pitchFamily="18" charset="0"/>
              </a:rPr>
              <a:t>mercy</a:t>
            </a:r>
            <a:r>
              <a:rPr lang="en-US" sz="2400" dirty="0">
                <a:effectLst/>
                <a:latin typeface="Arial Narrow" panose="020B0606020202030204" pitchFamily="34" charset="0"/>
                <a:ea typeface="Times New Roman" panose="02020603050405020304" pitchFamily="18" charset="0"/>
              </a:rPr>
              <a:t> he </a:t>
            </a:r>
            <a:r>
              <a:rPr lang="en-US" sz="2400" b="1" dirty="0">
                <a:effectLst/>
                <a:highlight>
                  <a:srgbClr val="00FF00"/>
                </a:highlight>
                <a:latin typeface="Arial Narrow" panose="020B0606020202030204" pitchFamily="34" charset="0"/>
                <a:ea typeface="Times New Roman" panose="02020603050405020304" pitchFamily="18" charset="0"/>
              </a:rPr>
              <a:t>has </a:t>
            </a:r>
            <a:r>
              <a:rPr lang="en-US" sz="2400" b="1" dirty="0">
                <a:solidFill>
                  <a:srgbClr val="000000"/>
                </a:solidFill>
                <a:effectLst/>
                <a:highlight>
                  <a:srgbClr val="00FF00"/>
                </a:highlight>
                <a:latin typeface="Arial Narrow" panose="020B0606020202030204" pitchFamily="34" charset="0"/>
                <a:ea typeface="Times New Roman" panose="02020603050405020304" pitchFamily="18" charset="0"/>
              </a:rPr>
              <a:t>shown</a:t>
            </a:r>
            <a:r>
              <a:rPr lang="en-US" sz="2400" b="1" dirty="0">
                <a:effectLst/>
                <a:latin typeface="Arial Narrow" panose="020B0606020202030204" pitchFamily="34" charset="0"/>
                <a:ea typeface="Times New Roman" panose="02020603050405020304" pitchFamily="18" charset="0"/>
              </a:rPr>
              <a:t> </a:t>
            </a:r>
            <a:r>
              <a:rPr lang="en-US" sz="2400" dirty="0">
                <a:effectLst/>
                <a:latin typeface="Arial Narrow" panose="020B0606020202030204" pitchFamily="34" charset="0"/>
                <a:ea typeface="Times New Roman" panose="02020603050405020304" pitchFamily="18" charset="0"/>
              </a:rPr>
              <a:t>you.”</a:t>
            </a:r>
            <a:endParaRPr lang="en-US" sz="2400" dirty="0">
              <a:effectLst/>
              <a:latin typeface="Times New Roman" panose="02020603050405020304" pitchFamily="18" charset="0"/>
              <a:ea typeface="Times New Roman" panose="02020603050405020304" pitchFamily="18" charset="0"/>
            </a:endParaRPr>
          </a:p>
          <a:p>
            <a:pPr marL="182880" marR="0" indent="-182880">
              <a:spcBef>
                <a:spcPts val="2400"/>
              </a:spcBef>
            </a:pPr>
            <a:r>
              <a:rPr lang="en-US" sz="2800" b="1" dirty="0">
                <a:effectLst/>
                <a:latin typeface="Arial Narrow" panose="020B0606020202030204" pitchFamily="34" charset="0"/>
                <a:ea typeface="Times New Roman" panose="02020603050405020304" pitchFamily="18" charset="0"/>
              </a:rPr>
              <a:t> Epileptic Demoniac</a:t>
            </a:r>
            <a:r>
              <a:rPr lang="en-US" sz="2400" b="0" dirty="0">
                <a:effectLst/>
                <a:latin typeface="Arial Narrow" panose="020B0606020202030204" pitchFamily="34" charset="0"/>
                <a:ea typeface="Times New Roman" panose="02020603050405020304" pitchFamily="18" charset="0"/>
              </a:rPr>
              <a:t> (Mark 9:14-29; Matt 17:14-21)</a:t>
            </a:r>
            <a:endParaRPr lang="en-US" sz="2800" b="0" dirty="0">
              <a:effectLst/>
              <a:latin typeface="Times New Roman" panose="02020603050405020304" pitchFamily="18" charset="0"/>
              <a:ea typeface="Times New Roman" panose="02020603050405020304" pitchFamily="18" charset="0"/>
            </a:endParaRPr>
          </a:p>
          <a:p>
            <a:pPr marL="627062" lvl="1" indent="-342900">
              <a:buFont typeface="Symbol" panose="05050102010706020507" pitchFamily="18" charset="2"/>
              <a:buChar char=""/>
            </a:pPr>
            <a:r>
              <a:rPr lang="en-US" sz="2400" b="1" spc="-10" dirty="0">
                <a:effectLst/>
                <a:latin typeface="Arial Narrow" panose="020B0606020202030204" pitchFamily="34" charset="0"/>
                <a:ea typeface="Times New Roman" panose="02020603050405020304" pitchFamily="18" charset="0"/>
              </a:rPr>
              <a:t>Mark 9:22 </a:t>
            </a:r>
            <a:r>
              <a:rPr lang="en-US" sz="2400" spc="-10" dirty="0">
                <a:effectLst/>
                <a:latin typeface="Arial Narrow" panose="020B0606020202030204" pitchFamily="34" charset="0"/>
                <a:ea typeface="Times New Roman" panose="02020603050405020304" pitchFamily="18" charset="0"/>
              </a:rPr>
              <a:t>– “It has often cast him into the fire and into the water, to destroy him; </a:t>
            </a:r>
            <a:br>
              <a:rPr lang="en-US" sz="2400" spc="-10" dirty="0">
                <a:effectLst/>
                <a:latin typeface="Arial Narrow" panose="020B0606020202030204" pitchFamily="34" charset="0"/>
                <a:ea typeface="Times New Roman" panose="02020603050405020304" pitchFamily="18" charset="0"/>
              </a:rPr>
            </a:br>
            <a:r>
              <a:rPr lang="en-US" sz="2400" spc="-10" dirty="0">
                <a:effectLst/>
                <a:latin typeface="Arial Narrow" panose="020B0606020202030204" pitchFamily="34" charset="0"/>
                <a:ea typeface="Times New Roman" panose="02020603050405020304" pitchFamily="18" charset="0"/>
              </a:rPr>
              <a:t>but if you are able to do anything, </a:t>
            </a:r>
            <a:r>
              <a:rPr lang="en-US" sz="2400" b="1" spc="-10" dirty="0">
                <a:solidFill>
                  <a:srgbClr val="000000"/>
                </a:solidFill>
                <a:effectLst/>
                <a:highlight>
                  <a:srgbClr val="FF00FF"/>
                </a:highlight>
                <a:latin typeface="Arial Narrow" panose="020B0606020202030204" pitchFamily="34" charset="0"/>
                <a:ea typeface="Times New Roman" panose="02020603050405020304" pitchFamily="18" charset="0"/>
              </a:rPr>
              <a:t>have pity</a:t>
            </a:r>
            <a:r>
              <a:rPr lang="en-US" sz="2400" spc="-10" dirty="0">
                <a:effectLst/>
                <a:latin typeface="Arial Narrow" panose="020B0606020202030204" pitchFamily="34" charset="0"/>
                <a:ea typeface="Times New Roman" panose="02020603050405020304" pitchFamily="18" charset="0"/>
              </a:rPr>
              <a:t> on us and help us.”   </a:t>
            </a:r>
            <a:r>
              <a:rPr lang="en-US" sz="2400" b="1" i="1" spc="-10" dirty="0">
                <a:solidFill>
                  <a:srgbClr val="C00000"/>
                </a:solidFill>
                <a:effectLst/>
                <a:latin typeface="Arial Narrow" panose="020B0606020202030204" pitchFamily="34" charset="0"/>
                <a:ea typeface="Times New Roman" panose="02020603050405020304" pitchFamily="18" charset="0"/>
              </a:rPr>
              <a:t>[vocab exception!]</a:t>
            </a:r>
            <a:endParaRPr lang="en-US" sz="2400" b="1" i="1" dirty="0">
              <a:solidFill>
                <a:srgbClr val="C00000"/>
              </a:solidFill>
              <a:effectLst/>
              <a:latin typeface="Times New Roman" panose="02020603050405020304" pitchFamily="18" charset="0"/>
              <a:ea typeface="Times New Roman" panose="02020603050405020304" pitchFamily="18" charset="0"/>
            </a:endParaRPr>
          </a:p>
          <a:p>
            <a:pPr marL="627062" lvl="1" indent="-342900">
              <a:buFont typeface="Symbol" panose="05050102010706020507" pitchFamily="18" charset="2"/>
              <a:buChar char=""/>
            </a:pPr>
            <a:r>
              <a:rPr lang="en-US" sz="2400" b="1" dirty="0">
                <a:effectLst/>
                <a:latin typeface="Arial Narrow" panose="020B0606020202030204" pitchFamily="34" charset="0"/>
                <a:ea typeface="Times New Roman" panose="02020603050405020304" pitchFamily="18" charset="0"/>
              </a:rPr>
              <a:t>Matt 17:15 </a:t>
            </a:r>
            <a:r>
              <a:rPr lang="en-US" sz="2400" dirty="0">
                <a:effectLst/>
                <a:latin typeface="Arial Narrow" panose="020B0606020202030204" pitchFamily="34" charset="0"/>
                <a:ea typeface="Times New Roman" panose="02020603050405020304" pitchFamily="18" charset="0"/>
              </a:rPr>
              <a:t>– “Lord, </a:t>
            </a:r>
            <a:r>
              <a:rPr lang="en-US" sz="2400" b="1" dirty="0">
                <a:solidFill>
                  <a:srgbClr val="000000"/>
                </a:solidFill>
                <a:effectLst/>
                <a:highlight>
                  <a:srgbClr val="00FF00"/>
                </a:highlight>
                <a:latin typeface="Arial Narrow" panose="020B0606020202030204" pitchFamily="34" charset="0"/>
                <a:ea typeface="Times New Roman" panose="02020603050405020304" pitchFamily="18" charset="0"/>
              </a:rPr>
              <a:t>have mercy</a:t>
            </a:r>
            <a:r>
              <a:rPr lang="en-US" sz="2400" dirty="0">
                <a:effectLst/>
                <a:latin typeface="Arial Narrow" panose="020B0606020202030204" pitchFamily="34" charset="0"/>
                <a:ea typeface="Times New Roman" panose="02020603050405020304" pitchFamily="18" charset="0"/>
              </a:rPr>
              <a:t> on my son, for he is an epileptic and he suffers terribly; </a:t>
            </a:r>
            <a:br>
              <a:rPr lang="en-US" sz="2400" dirty="0">
                <a:effectLst/>
                <a:latin typeface="Arial Narrow" panose="020B0606020202030204" pitchFamily="34" charset="0"/>
                <a:ea typeface="Times New Roman" panose="02020603050405020304" pitchFamily="18" charset="0"/>
              </a:rPr>
            </a:br>
            <a:r>
              <a:rPr lang="en-US" sz="2400" dirty="0">
                <a:effectLst/>
                <a:latin typeface="Arial Narrow" panose="020B0606020202030204" pitchFamily="34" charset="0"/>
                <a:ea typeface="Times New Roman" panose="02020603050405020304" pitchFamily="18" charset="0"/>
              </a:rPr>
              <a:t>he often falls into the fire and often into the water.”</a:t>
            </a:r>
          </a:p>
        </p:txBody>
      </p:sp>
    </p:spTree>
    <p:extLst>
      <p:ext uri="{BB962C8B-B14F-4D97-AF65-F5344CB8AC3E}">
        <p14:creationId xmlns:p14="http://schemas.microsoft.com/office/powerpoint/2010/main" val="3762963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1" dur="500"/>
                                        <p:tgtEl>
                                          <p:spTgt spid="3">
                                            <p:txEl>
                                              <p:pRg st="2" end="2"/>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0" dur="500"/>
                                        <p:tgtEl>
                                          <p:spTgt spid="3">
                                            <p:txEl>
                                              <p:pRg st="1" end="1"/>
                                            </p:txEl>
                                          </p:spTgt>
                                        </p:tgtEl>
                                      </p:cBhvr>
                                    </p:animEffect>
                                  </p:childTnLst>
                                </p:cTn>
                              </p:par>
                            </p:childTnLst>
                          </p:cTn>
                        </p:par>
                        <p:par>
                          <p:cTn id="21" fill="hold">
                            <p:stCondLst>
                              <p:cond delay="500"/>
                            </p:stCondLst>
                            <p:childTnLst>
                              <p:par>
                                <p:cTn id="22" presetID="14" presetClass="entr" presetSubtype="10" fill="hold" nodeType="after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4" dur="500"/>
                                        <p:tgtEl>
                                          <p:spTgt spid="3">
                                            <p:txEl>
                                              <p:pRg st="3" end="3"/>
                                            </p:txEl>
                                          </p:spTgt>
                                        </p:tgtEl>
                                      </p:cBhvr>
                                    </p:animEffect>
                                  </p:childTnLst>
                                </p:cTn>
                              </p:par>
                            </p:childTnLst>
                          </p:cTn>
                        </p:par>
                        <p:par>
                          <p:cTn id="25" fill="hold">
                            <p:stCondLst>
                              <p:cond delay="1000"/>
                            </p:stCondLst>
                            <p:childTnLst>
                              <p:par>
                                <p:cTn id="26" presetID="14" presetClass="entr" presetSubtype="10" fill="hold" nodeType="after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8" dur="500"/>
                                        <p:tgtEl>
                                          <p:spTgt spid="3">
                                            <p:txEl>
                                              <p:pRg st="5" end="5"/>
                                            </p:txEl>
                                          </p:spTgt>
                                        </p:tgtEl>
                                      </p:cBhvr>
                                    </p:animEffect>
                                  </p:childTnLst>
                                </p:cTn>
                              </p:par>
                            </p:childTnLst>
                          </p:cTn>
                        </p:par>
                        <p:par>
                          <p:cTn id="29" fill="hold">
                            <p:stCondLst>
                              <p:cond delay="1500"/>
                            </p:stCondLst>
                            <p:childTnLst>
                              <p:par>
                                <p:cTn id="30" presetID="14" presetClass="entr" presetSubtype="10" fill="hold" nodeType="after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C2F06-6C49-E7E0-0EB3-ABD0DDD814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75383C-4C54-349C-15AB-069A853B0DD5}"/>
              </a:ext>
            </a:extLst>
          </p:cNvPr>
          <p:cNvSpPr>
            <a:spLocks noGrp="1"/>
          </p:cNvSpPr>
          <p:nvPr>
            <p:ph type="title"/>
          </p:nvPr>
        </p:nvSpPr>
        <p:spPr/>
        <p:txBody>
          <a:bodyPr/>
          <a:lstStyle/>
          <a:p>
            <a:r>
              <a:rPr lang="en-US" dirty="0"/>
              <a:t>Jesus: Even More Healing</a:t>
            </a:r>
          </a:p>
        </p:txBody>
      </p:sp>
      <p:sp>
        <p:nvSpPr>
          <p:cNvPr id="3" name="Content Placeholder 2">
            <a:extLst>
              <a:ext uri="{FF2B5EF4-FFF2-40B4-BE49-F238E27FC236}">
                <a16:creationId xmlns:a16="http://schemas.microsoft.com/office/drawing/2014/main" id="{F0682C46-9F67-BBAF-4BC7-C7F5119CA256}"/>
              </a:ext>
            </a:extLst>
          </p:cNvPr>
          <p:cNvSpPr>
            <a:spLocks noGrp="1"/>
          </p:cNvSpPr>
          <p:nvPr>
            <p:ph idx="1"/>
          </p:nvPr>
        </p:nvSpPr>
        <p:spPr/>
        <p:txBody>
          <a:bodyPr>
            <a:noAutofit/>
          </a:bodyPr>
          <a:lstStyle/>
          <a:p>
            <a:pPr marL="182880" marR="0" indent="-182880"/>
            <a:r>
              <a:rPr lang="en-US" sz="2800" b="1" dirty="0">
                <a:effectLst/>
                <a:latin typeface="Arial Narrow" panose="020B0606020202030204" pitchFamily="34" charset="0"/>
                <a:ea typeface="Times New Roman" panose="02020603050405020304" pitchFamily="18" charset="0"/>
              </a:rPr>
              <a:t> Restoring a Leper</a:t>
            </a:r>
            <a:r>
              <a:rPr lang="en-US" sz="2400" b="0" dirty="0">
                <a:effectLst/>
                <a:latin typeface="Arial Narrow" panose="020B0606020202030204" pitchFamily="34" charset="0"/>
                <a:ea typeface="Times New Roman" panose="02020603050405020304" pitchFamily="18" charset="0"/>
              </a:rPr>
              <a:t> (Mark 1:40-45)</a:t>
            </a:r>
            <a:endParaRPr lang="en-US" sz="2800" b="0" dirty="0">
              <a:effectLst/>
              <a:latin typeface="Times New Roman" panose="02020603050405020304" pitchFamily="18" charset="0"/>
              <a:ea typeface="Times New Roman" panose="02020603050405020304" pitchFamily="18" charset="0"/>
            </a:endParaRPr>
          </a:p>
          <a:p>
            <a:pPr marL="627062" lvl="1" indent="-342900">
              <a:buFont typeface="Symbol" panose="05050102010706020507" pitchFamily="18" charset="2"/>
              <a:buChar char=""/>
            </a:pPr>
            <a:r>
              <a:rPr lang="en-US" sz="2400" b="1" dirty="0">
                <a:effectLst/>
                <a:latin typeface="Arial Narrow" panose="020B0606020202030204" pitchFamily="34" charset="0"/>
                <a:ea typeface="Times New Roman" panose="02020603050405020304" pitchFamily="18" charset="0"/>
              </a:rPr>
              <a:t>Mark 1:41</a:t>
            </a:r>
            <a:r>
              <a:rPr lang="en-US" sz="2400" dirty="0">
                <a:effectLst/>
                <a:latin typeface="Arial Narrow" panose="020B0606020202030204" pitchFamily="34" charset="0"/>
                <a:ea typeface="Times New Roman" panose="02020603050405020304" pitchFamily="18" charset="0"/>
              </a:rPr>
              <a:t> – </a:t>
            </a:r>
            <a:r>
              <a:rPr lang="en-US" sz="2400" b="1" dirty="0">
                <a:solidFill>
                  <a:srgbClr val="000000"/>
                </a:solidFill>
                <a:effectLst/>
                <a:highlight>
                  <a:srgbClr val="FF00FF"/>
                </a:highlight>
                <a:latin typeface="Arial Narrow" panose="020B0606020202030204" pitchFamily="34" charset="0"/>
                <a:ea typeface="Times New Roman" panose="02020603050405020304" pitchFamily="18" charset="0"/>
              </a:rPr>
              <a:t>Moved with pity</a:t>
            </a:r>
            <a:r>
              <a:rPr lang="en-US" sz="2400" dirty="0">
                <a:effectLst/>
                <a:latin typeface="Arial Narrow" panose="020B0606020202030204" pitchFamily="34" charset="0"/>
                <a:ea typeface="Times New Roman" panose="02020603050405020304" pitchFamily="18" charset="0"/>
              </a:rPr>
              <a:t>, Jesus stretched out his hand and touched him, </a:t>
            </a:r>
            <a:br>
              <a:rPr lang="en-US" sz="2400" dirty="0">
                <a:effectLst/>
                <a:latin typeface="Arial Narrow" panose="020B0606020202030204" pitchFamily="34" charset="0"/>
                <a:ea typeface="Times New Roman" panose="02020603050405020304" pitchFamily="18" charset="0"/>
              </a:rPr>
            </a:br>
            <a:r>
              <a:rPr lang="en-US" sz="2400" dirty="0">
                <a:effectLst/>
                <a:latin typeface="Arial Narrow" panose="020B0606020202030204" pitchFamily="34" charset="0"/>
                <a:ea typeface="Times New Roman" panose="02020603050405020304" pitchFamily="18" charset="0"/>
              </a:rPr>
              <a:t>and said to him,  “I do choose. Be made clean!”</a:t>
            </a:r>
            <a:endParaRPr lang="en-US" sz="2400" dirty="0">
              <a:effectLst/>
              <a:latin typeface="Times New Roman" panose="02020603050405020304" pitchFamily="18" charset="0"/>
              <a:ea typeface="Times New Roman" panose="02020603050405020304" pitchFamily="18" charset="0"/>
            </a:endParaRPr>
          </a:p>
          <a:p>
            <a:pPr marL="342900" marR="0" indent="-342900">
              <a:spcBef>
                <a:spcPts val="1800"/>
              </a:spcBef>
            </a:pPr>
            <a:r>
              <a:rPr lang="en-US" sz="2800" b="1" dirty="0">
                <a:effectLst/>
                <a:latin typeface="Arial Narrow" panose="020B0606020202030204" pitchFamily="34" charset="0"/>
                <a:ea typeface="Times New Roman" panose="02020603050405020304" pitchFamily="18" charset="0"/>
              </a:rPr>
              <a:t>Harvest is Plenty, Laborers are Few</a:t>
            </a:r>
            <a:r>
              <a:rPr lang="en-US" sz="2400" b="0" dirty="0">
                <a:effectLst/>
                <a:latin typeface="Arial Narrow" panose="020B0606020202030204" pitchFamily="34" charset="0"/>
                <a:ea typeface="Times New Roman" panose="02020603050405020304" pitchFamily="18" charset="0"/>
              </a:rPr>
              <a:t> (Matt 9:35-38)</a:t>
            </a:r>
            <a:endParaRPr lang="en-US" sz="2800" b="0" dirty="0">
              <a:latin typeface="Times New Roman" panose="02020603050405020304" pitchFamily="18" charset="0"/>
              <a:ea typeface="Times New Roman" panose="02020603050405020304" pitchFamily="18" charset="0"/>
            </a:endParaRPr>
          </a:p>
          <a:p>
            <a:pPr marL="467042" lvl="1" indent="-182880"/>
            <a:r>
              <a:rPr lang="en-US" sz="2400" b="1" spc="-20" dirty="0">
                <a:effectLst/>
                <a:latin typeface="Arial Narrow" panose="020B0606020202030204" pitchFamily="34" charset="0"/>
                <a:ea typeface="Times New Roman" panose="02020603050405020304" pitchFamily="18" charset="0"/>
              </a:rPr>
              <a:t>Matt 9:36 </a:t>
            </a:r>
            <a:r>
              <a:rPr lang="en-US" sz="2400" spc="-20" dirty="0">
                <a:effectLst/>
                <a:latin typeface="Arial Narrow" panose="020B0606020202030204" pitchFamily="34" charset="0"/>
                <a:ea typeface="Times New Roman" panose="02020603050405020304" pitchFamily="18" charset="0"/>
              </a:rPr>
              <a:t>– When he saw the crowds, he </a:t>
            </a:r>
            <a:r>
              <a:rPr lang="en-US" sz="2400" b="1" spc="-20" dirty="0">
                <a:solidFill>
                  <a:srgbClr val="000000"/>
                </a:solidFill>
                <a:effectLst/>
                <a:highlight>
                  <a:srgbClr val="FF00FF"/>
                </a:highlight>
                <a:latin typeface="Arial Narrow" panose="020B0606020202030204" pitchFamily="34" charset="0"/>
                <a:ea typeface="Times New Roman" panose="02020603050405020304" pitchFamily="18" charset="0"/>
              </a:rPr>
              <a:t>had compassion</a:t>
            </a:r>
            <a:r>
              <a:rPr lang="en-US" sz="2400" spc="-20" dirty="0">
                <a:effectLst/>
                <a:latin typeface="Arial Narrow" panose="020B0606020202030204" pitchFamily="34" charset="0"/>
                <a:ea typeface="Times New Roman" panose="02020603050405020304" pitchFamily="18" charset="0"/>
              </a:rPr>
              <a:t> for them, because they were harassed and helpless, like sheep without a shepherd.</a:t>
            </a:r>
            <a:endParaRPr lang="en-US" sz="2400" dirty="0">
              <a:effectLst/>
              <a:latin typeface="Times New Roman" panose="02020603050405020304" pitchFamily="18" charset="0"/>
              <a:ea typeface="Times New Roman" panose="02020603050405020304" pitchFamily="18" charset="0"/>
            </a:endParaRPr>
          </a:p>
          <a:p>
            <a:pPr marL="342900" marR="0" indent="-342900">
              <a:spcBef>
                <a:spcPts val="1800"/>
              </a:spcBef>
            </a:pPr>
            <a:r>
              <a:rPr lang="en-US" sz="2800" b="1" dirty="0">
                <a:effectLst/>
                <a:latin typeface="Arial Narrow" panose="020B0606020202030204" pitchFamily="34" charset="0"/>
                <a:ea typeface="Times New Roman" panose="02020603050405020304" pitchFamily="18" charset="0"/>
              </a:rPr>
              <a:t>Raising a Widow’s Son at Nain</a:t>
            </a:r>
            <a:r>
              <a:rPr lang="en-US" sz="2400" b="0" dirty="0">
                <a:effectLst/>
                <a:latin typeface="Arial Narrow" panose="020B0606020202030204" pitchFamily="34" charset="0"/>
                <a:ea typeface="Times New Roman" panose="02020603050405020304" pitchFamily="18" charset="0"/>
              </a:rPr>
              <a:t> (Luke 7:11-17)</a:t>
            </a:r>
            <a:endParaRPr lang="en-US" sz="2800" b="0" dirty="0">
              <a:latin typeface="Times New Roman" panose="02020603050405020304" pitchFamily="18" charset="0"/>
              <a:ea typeface="Times New Roman" panose="02020603050405020304" pitchFamily="18" charset="0"/>
            </a:endParaRPr>
          </a:p>
          <a:p>
            <a:pPr marL="467042" lvl="1" indent="-182880"/>
            <a:r>
              <a:rPr lang="en-US" sz="2400" b="1" dirty="0">
                <a:effectLst/>
                <a:latin typeface="Arial Narrow" panose="020B0606020202030204" pitchFamily="34" charset="0"/>
                <a:ea typeface="Times New Roman" panose="02020603050405020304" pitchFamily="18" charset="0"/>
              </a:rPr>
              <a:t>Luke 7:13 </a:t>
            </a:r>
            <a:r>
              <a:rPr lang="en-US" sz="2400" dirty="0">
                <a:effectLst/>
                <a:latin typeface="Arial Narrow" panose="020B0606020202030204" pitchFamily="34" charset="0"/>
                <a:ea typeface="Times New Roman" panose="02020603050405020304" pitchFamily="18" charset="0"/>
              </a:rPr>
              <a:t>– When the Lord saw her, he </a:t>
            </a:r>
            <a:r>
              <a:rPr lang="en-US" sz="2400" b="1" dirty="0">
                <a:solidFill>
                  <a:srgbClr val="000000"/>
                </a:solidFill>
                <a:effectLst/>
                <a:highlight>
                  <a:srgbClr val="FF00FF"/>
                </a:highlight>
                <a:latin typeface="Arial Narrow" panose="020B0606020202030204" pitchFamily="34" charset="0"/>
                <a:ea typeface="Times New Roman" panose="02020603050405020304" pitchFamily="18" charset="0"/>
              </a:rPr>
              <a:t>had compassion</a:t>
            </a:r>
            <a:r>
              <a:rPr lang="en-US" sz="2400" dirty="0">
                <a:effectLst/>
                <a:latin typeface="Arial Narrow" panose="020B0606020202030204" pitchFamily="34" charset="0"/>
                <a:ea typeface="Times New Roman" panose="02020603050405020304" pitchFamily="18" charset="0"/>
              </a:rPr>
              <a:t> for her and said to her, “Do not weep.”</a:t>
            </a:r>
            <a:endParaRPr lang="en-US" sz="2400" dirty="0">
              <a:effectLst/>
              <a:latin typeface="Times New Roman" panose="02020603050405020304" pitchFamily="18" charset="0"/>
              <a:ea typeface="Times New Roman" panose="02020603050405020304" pitchFamily="18" charset="0"/>
            </a:endParaRPr>
          </a:p>
          <a:p>
            <a:pPr marL="342900" marR="0" indent="-342900">
              <a:spcBef>
                <a:spcPts val="1800"/>
              </a:spcBef>
            </a:pPr>
            <a:r>
              <a:rPr lang="en-US" sz="2800" b="1" dirty="0">
                <a:effectLst/>
                <a:latin typeface="Arial Narrow" panose="020B0606020202030204" pitchFamily="34" charset="0"/>
                <a:ea typeface="Times New Roman" panose="02020603050405020304" pitchFamily="18" charset="0"/>
              </a:rPr>
              <a:t>Cleansing of Ten Lepers</a:t>
            </a:r>
            <a:r>
              <a:rPr lang="en-US" sz="2400" b="0" dirty="0">
                <a:effectLst/>
                <a:latin typeface="Arial Narrow" panose="020B0606020202030204" pitchFamily="34" charset="0"/>
                <a:ea typeface="Times New Roman" panose="02020603050405020304" pitchFamily="18" charset="0"/>
              </a:rPr>
              <a:t> (Luke 17:11-19)</a:t>
            </a:r>
            <a:endParaRPr lang="en-US" sz="2800" b="0" dirty="0">
              <a:effectLst/>
              <a:latin typeface="Arial Narrow" panose="020B0606020202030204" pitchFamily="34" charset="0"/>
              <a:ea typeface="Times New Roman" panose="02020603050405020304" pitchFamily="18" charset="0"/>
            </a:endParaRPr>
          </a:p>
          <a:p>
            <a:pPr marL="467042" lvl="1" indent="-182880"/>
            <a:r>
              <a:rPr lang="en-US" sz="2400" b="1" dirty="0">
                <a:effectLst/>
                <a:latin typeface="Arial Narrow" panose="020B0606020202030204" pitchFamily="34" charset="0"/>
                <a:ea typeface="Times New Roman" panose="02020603050405020304" pitchFamily="18" charset="0"/>
              </a:rPr>
              <a:t>Luke 17:13 </a:t>
            </a:r>
            <a:r>
              <a:rPr lang="en-US" sz="2400" dirty="0">
                <a:effectLst/>
                <a:latin typeface="Arial Narrow" panose="020B0606020202030204" pitchFamily="34" charset="0"/>
                <a:ea typeface="Times New Roman" panose="02020603050405020304" pitchFamily="18" charset="0"/>
              </a:rPr>
              <a:t>– they called out, saying, “</a:t>
            </a:r>
            <a:r>
              <a:rPr lang="en-US" sz="2400" b="1" dirty="0">
                <a:effectLst/>
                <a:latin typeface="Arial Narrow" panose="020B0606020202030204" pitchFamily="34" charset="0"/>
                <a:ea typeface="Times New Roman" panose="02020603050405020304" pitchFamily="18" charset="0"/>
              </a:rPr>
              <a:t>Jesus, Master</a:t>
            </a:r>
            <a:r>
              <a:rPr lang="en-US" sz="2400" dirty="0">
                <a:effectLst/>
                <a:latin typeface="Arial Narrow" panose="020B0606020202030204" pitchFamily="34" charset="0"/>
                <a:ea typeface="Times New Roman" panose="02020603050405020304" pitchFamily="18" charset="0"/>
              </a:rPr>
              <a:t>, </a:t>
            </a:r>
            <a:r>
              <a:rPr lang="en-US" sz="2400" b="1" dirty="0">
                <a:solidFill>
                  <a:srgbClr val="000000"/>
                </a:solidFill>
                <a:effectLst/>
                <a:highlight>
                  <a:srgbClr val="00FF00"/>
                </a:highlight>
                <a:latin typeface="Arial Narrow" panose="020B0606020202030204" pitchFamily="34" charset="0"/>
                <a:ea typeface="Times New Roman" panose="02020603050405020304" pitchFamily="18" charset="0"/>
              </a:rPr>
              <a:t>have mercy</a:t>
            </a:r>
            <a:r>
              <a:rPr lang="en-US" sz="2400" dirty="0">
                <a:effectLst/>
                <a:latin typeface="Arial Narrow" panose="020B0606020202030204" pitchFamily="34" charset="0"/>
                <a:ea typeface="Times New Roman" panose="02020603050405020304" pitchFamily="18" charset="0"/>
              </a:rPr>
              <a:t> on us!”</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0724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1000"/>
                                        <p:tgtEl>
                                          <p:spTgt spid="3">
                                            <p:txEl>
                                              <p:pRg st="6" end="6"/>
                                            </p:txEl>
                                          </p:spTgt>
                                        </p:tgtEl>
                                      </p:cBhvr>
                                    </p:animEffect>
                                    <p:anim calcmode="lin" valueType="num">
                                      <p:cBhvr>
                                        <p:cTn id="2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1000"/>
                                        <p:tgtEl>
                                          <p:spTgt spid="3">
                                            <p:txEl>
                                              <p:pRg st="1" end="1"/>
                                            </p:txEl>
                                          </p:spTgt>
                                        </p:tgtEl>
                                      </p:cBhvr>
                                    </p:animEffect>
                                    <p:anim calcmode="lin" valueType="num">
                                      <p:cBhvr>
                                        <p:cTn id="3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nodeType="after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fade">
                                      <p:cBhvr>
                                        <p:cTn id="38" dur="1000"/>
                                        <p:tgtEl>
                                          <p:spTgt spid="3">
                                            <p:txEl>
                                              <p:pRg st="3" end="3"/>
                                            </p:txEl>
                                          </p:spTgt>
                                        </p:tgtEl>
                                      </p:cBhvr>
                                    </p:animEffect>
                                    <p:anim calcmode="lin" valueType="num">
                                      <p:cBhvr>
                                        <p:cTn id="3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42" presetClass="entr" presetSubtype="0" fill="hold" nodeType="after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Effect transition="in" filter="fade">
                                      <p:cBhvr>
                                        <p:cTn id="44" dur="1000"/>
                                        <p:tgtEl>
                                          <p:spTgt spid="3">
                                            <p:txEl>
                                              <p:pRg st="5" end="5"/>
                                            </p:txEl>
                                          </p:spTgt>
                                        </p:tgtEl>
                                      </p:cBhvr>
                                    </p:animEffect>
                                    <p:anim calcmode="lin" valueType="num">
                                      <p:cBhvr>
                                        <p:cTn id="4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2" presetClass="entr" presetSubtype="0" fill="hold" nodeType="afterEffect">
                                  <p:stCondLst>
                                    <p:cond delay="0"/>
                                  </p:stCondLst>
                                  <p:childTnLst>
                                    <p:set>
                                      <p:cBhvr>
                                        <p:cTn id="49" dur="1" fill="hold">
                                          <p:stCondLst>
                                            <p:cond delay="0"/>
                                          </p:stCondLst>
                                        </p:cTn>
                                        <p:tgtEl>
                                          <p:spTgt spid="3">
                                            <p:txEl>
                                              <p:pRg st="7" end="7"/>
                                            </p:txEl>
                                          </p:spTgt>
                                        </p:tgtEl>
                                        <p:attrNameLst>
                                          <p:attrName>style.visibility</p:attrName>
                                        </p:attrNameLst>
                                      </p:cBhvr>
                                      <p:to>
                                        <p:strVal val="visible"/>
                                      </p:to>
                                    </p:set>
                                    <p:animEffect transition="in" filter="fade">
                                      <p:cBhvr>
                                        <p:cTn id="50" dur="1000"/>
                                        <p:tgtEl>
                                          <p:spTgt spid="3">
                                            <p:txEl>
                                              <p:pRg st="7" end="7"/>
                                            </p:txEl>
                                          </p:spTgt>
                                        </p:tgtEl>
                                      </p:cBhvr>
                                    </p:animEffect>
                                    <p:anim calcmode="lin" valueType="num">
                                      <p:cBhvr>
                                        <p:cTn id="5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015E8-5EFA-EBE1-93CF-9B6FEC27C390}"/>
              </a:ext>
            </a:extLst>
          </p:cNvPr>
          <p:cNvSpPr>
            <a:spLocks noGrp="1"/>
          </p:cNvSpPr>
          <p:nvPr>
            <p:ph type="title"/>
          </p:nvPr>
        </p:nvSpPr>
        <p:spPr/>
        <p:txBody>
          <a:bodyPr/>
          <a:lstStyle/>
          <a:p>
            <a:r>
              <a:rPr lang="en-US" dirty="0"/>
              <a:t>Jesus: Feeding</a:t>
            </a:r>
          </a:p>
        </p:txBody>
      </p:sp>
      <p:sp>
        <p:nvSpPr>
          <p:cNvPr id="3" name="Content Placeholder 2">
            <a:extLst>
              <a:ext uri="{FF2B5EF4-FFF2-40B4-BE49-F238E27FC236}">
                <a16:creationId xmlns:a16="http://schemas.microsoft.com/office/drawing/2014/main" id="{67AFFDEB-3B06-CAFB-5EE3-15A4D42F579C}"/>
              </a:ext>
            </a:extLst>
          </p:cNvPr>
          <p:cNvSpPr>
            <a:spLocks noGrp="1"/>
          </p:cNvSpPr>
          <p:nvPr>
            <p:ph idx="1"/>
          </p:nvPr>
        </p:nvSpPr>
        <p:spPr/>
        <p:txBody>
          <a:bodyPr>
            <a:normAutofit/>
          </a:bodyPr>
          <a:lstStyle/>
          <a:p>
            <a:pPr marL="182880" marR="0" indent="-182880"/>
            <a:r>
              <a:rPr lang="en-US" sz="2800" b="0" dirty="0">
                <a:effectLst/>
                <a:ea typeface="Times New Roman" panose="02020603050405020304" pitchFamily="18" charset="0"/>
              </a:rPr>
              <a:t> </a:t>
            </a:r>
            <a:r>
              <a:rPr lang="en-US" dirty="0">
                <a:effectLst/>
                <a:ea typeface="Times New Roman" panose="02020603050405020304" pitchFamily="18" charset="0"/>
              </a:rPr>
              <a:t>Feeding the 5000</a:t>
            </a:r>
            <a:r>
              <a:rPr lang="en-US" sz="2800" dirty="0">
                <a:effectLst/>
                <a:ea typeface="Times New Roman" panose="02020603050405020304" pitchFamily="18" charset="0"/>
              </a:rPr>
              <a:t> </a:t>
            </a:r>
            <a:r>
              <a:rPr lang="en-US" sz="2400" b="0" dirty="0">
                <a:effectLst/>
                <a:ea typeface="Times New Roman" panose="02020603050405020304" pitchFamily="18" charset="0"/>
              </a:rPr>
              <a:t>(Mark 6:30-44; Matt 14:13-21;</a:t>
            </a:r>
            <a:r>
              <a:rPr lang="en-US" sz="2000" b="0" dirty="0">
                <a:effectLst/>
                <a:ea typeface="Times New Roman" panose="02020603050405020304" pitchFamily="18" charset="0"/>
              </a:rPr>
              <a:t>  cf. Luke 9:10-17</a:t>
            </a:r>
            <a:r>
              <a:rPr lang="en-US" sz="2400" b="0" dirty="0">
                <a:effectLst/>
                <a:ea typeface="Times New Roman" panose="02020603050405020304" pitchFamily="18" charset="0"/>
              </a:rPr>
              <a:t>)</a:t>
            </a:r>
            <a:endParaRPr lang="en-US" sz="2800" b="0" dirty="0">
              <a:effectLst/>
              <a:ea typeface="Times New Roman" panose="02020603050405020304" pitchFamily="18" charset="0"/>
            </a:endParaRPr>
          </a:p>
          <a:p>
            <a:pPr marL="514350" lvl="1" indent="-342900">
              <a:buFont typeface="Symbol" panose="05050102010706020507" pitchFamily="18" charset="2"/>
              <a:buChar char=""/>
            </a:pPr>
            <a:r>
              <a:rPr lang="en-US" sz="2400" b="1" dirty="0">
                <a:effectLst/>
                <a:ea typeface="Times New Roman" panose="02020603050405020304" pitchFamily="18" charset="0"/>
              </a:rPr>
              <a:t>Mark 6:34 </a:t>
            </a:r>
            <a:r>
              <a:rPr lang="en-US" sz="2400" b="0" dirty="0">
                <a:effectLst/>
                <a:ea typeface="Times New Roman" panose="02020603050405020304" pitchFamily="18" charset="0"/>
              </a:rPr>
              <a:t>– As he went ashore, he saw a great crowd; and </a:t>
            </a:r>
            <a:r>
              <a:rPr lang="en-US" sz="2400" b="0" dirty="0">
                <a:effectLst/>
                <a:highlight>
                  <a:srgbClr val="FF00FF"/>
                </a:highlight>
                <a:ea typeface="Times New Roman" panose="02020603050405020304" pitchFamily="18" charset="0"/>
              </a:rPr>
              <a:t>he </a:t>
            </a:r>
            <a:r>
              <a:rPr lang="en-US" sz="2400" b="0" dirty="0">
                <a:solidFill>
                  <a:srgbClr val="000000"/>
                </a:solidFill>
                <a:effectLst/>
                <a:highlight>
                  <a:srgbClr val="FF00FF"/>
                </a:highlight>
                <a:ea typeface="Times New Roman" panose="02020603050405020304" pitchFamily="18" charset="0"/>
              </a:rPr>
              <a:t>had compassion</a:t>
            </a:r>
            <a:r>
              <a:rPr lang="en-US" sz="2400" b="0" dirty="0">
                <a:effectLst/>
                <a:ea typeface="Times New Roman" panose="02020603050405020304" pitchFamily="18" charset="0"/>
              </a:rPr>
              <a:t> for them, because they were like sheep without a shepherd; and he began to teach them many things.</a:t>
            </a:r>
          </a:p>
          <a:p>
            <a:pPr marL="514350" lvl="1" indent="-342900">
              <a:buFont typeface="Symbol" panose="05050102010706020507" pitchFamily="18" charset="2"/>
              <a:buChar char=""/>
            </a:pPr>
            <a:r>
              <a:rPr lang="en-US" sz="2400" b="1" dirty="0">
                <a:effectLst/>
                <a:ea typeface="Times New Roman" panose="02020603050405020304" pitchFamily="18" charset="0"/>
              </a:rPr>
              <a:t>Matt 14:14</a:t>
            </a:r>
            <a:r>
              <a:rPr lang="en-US" sz="2400" b="0" dirty="0">
                <a:effectLst/>
                <a:ea typeface="Times New Roman" panose="02020603050405020304" pitchFamily="18" charset="0"/>
              </a:rPr>
              <a:t> – When he went ashore, he saw a great crowd; and </a:t>
            </a:r>
            <a:r>
              <a:rPr lang="en-US" sz="2400" b="0" dirty="0">
                <a:effectLst/>
                <a:highlight>
                  <a:srgbClr val="FF00FF"/>
                </a:highlight>
                <a:ea typeface="Times New Roman" panose="02020603050405020304" pitchFamily="18" charset="0"/>
              </a:rPr>
              <a:t>he </a:t>
            </a:r>
            <a:r>
              <a:rPr lang="en-US" sz="2400" b="0" dirty="0">
                <a:solidFill>
                  <a:srgbClr val="000000"/>
                </a:solidFill>
                <a:effectLst/>
                <a:highlight>
                  <a:srgbClr val="FF00FF"/>
                </a:highlight>
                <a:ea typeface="Times New Roman" panose="02020603050405020304" pitchFamily="18" charset="0"/>
              </a:rPr>
              <a:t>had compassion</a:t>
            </a:r>
            <a:r>
              <a:rPr lang="en-US" sz="2400" b="0" dirty="0">
                <a:effectLst/>
                <a:ea typeface="Times New Roman" panose="02020603050405020304" pitchFamily="18" charset="0"/>
              </a:rPr>
              <a:t> for them and cured their sick.</a:t>
            </a:r>
            <a:r>
              <a:rPr lang="en-US" sz="2000" b="0" dirty="0">
                <a:effectLst/>
                <a:ea typeface="Times New Roman" panose="02020603050405020304" pitchFamily="18" charset="0"/>
              </a:rPr>
              <a:t>   [</a:t>
            </a:r>
            <a:r>
              <a:rPr lang="en-US" sz="2000" b="1" dirty="0">
                <a:effectLst/>
                <a:ea typeface="Times New Roman" panose="02020603050405020304" pitchFamily="18" charset="0"/>
              </a:rPr>
              <a:t>Luke 9:11 </a:t>
            </a:r>
            <a:r>
              <a:rPr lang="en-US" sz="2000" b="0" dirty="0">
                <a:effectLst/>
                <a:ea typeface="Times New Roman" panose="02020603050405020304" pitchFamily="18" charset="0"/>
              </a:rPr>
              <a:t>says “he </a:t>
            </a:r>
            <a:r>
              <a:rPr lang="en-US" sz="2000" b="1" dirty="0">
                <a:effectLst/>
                <a:ea typeface="Times New Roman" panose="02020603050405020304" pitchFamily="18" charset="0"/>
              </a:rPr>
              <a:t>welcomed</a:t>
            </a:r>
            <a:r>
              <a:rPr lang="en-US" sz="2000" b="0" dirty="0">
                <a:effectLst/>
                <a:ea typeface="Times New Roman" panose="02020603050405020304" pitchFamily="18" charset="0"/>
              </a:rPr>
              <a:t> them”]</a:t>
            </a:r>
            <a:endParaRPr lang="en-US" sz="2400" b="0" dirty="0">
              <a:effectLst/>
              <a:ea typeface="Times New Roman" panose="02020603050405020304" pitchFamily="18" charset="0"/>
            </a:endParaRPr>
          </a:p>
          <a:p>
            <a:pPr marL="182880" marR="0" indent="-182880">
              <a:spcBef>
                <a:spcPts val="2400"/>
              </a:spcBef>
            </a:pPr>
            <a:r>
              <a:rPr lang="en-US" sz="2800" b="0" dirty="0">
                <a:effectLst/>
                <a:ea typeface="Times New Roman" panose="02020603050405020304" pitchFamily="18" charset="0"/>
              </a:rPr>
              <a:t> </a:t>
            </a:r>
            <a:r>
              <a:rPr lang="en-US" dirty="0">
                <a:effectLst/>
                <a:ea typeface="Times New Roman" panose="02020603050405020304" pitchFamily="18" charset="0"/>
              </a:rPr>
              <a:t>Feeding the 4000 </a:t>
            </a:r>
            <a:r>
              <a:rPr lang="en-US" sz="2400" b="0" dirty="0">
                <a:effectLst/>
                <a:ea typeface="Times New Roman" panose="02020603050405020304" pitchFamily="18" charset="0"/>
              </a:rPr>
              <a:t>(Mark 8:1-10; Matt 15:32-39;</a:t>
            </a:r>
            <a:r>
              <a:rPr lang="en-US" sz="2000" b="0" dirty="0">
                <a:effectLst/>
                <a:ea typeface="Times New Roman" panose="02020603050405020304" pitchFamily="18" charset="0"/>
              </a:rPr>
              <a:t>  story not in Luke</a:t>
            </a:r>
            <a:r>
              <a:rPr lang="en-US" sz="2400" b="0" dirty="0">
                <a:effectLst/>
                <a:ea typeface="Times New Roman" panose="02020603050405020304" pitchFamily="18" charset="0"/>
              </a:rPr>
              <a:t>)</a:t>
            </a:r>
            <a:endParaRPr lang="en-US" sz="2800" b="0" dirty="0">
              <a:effectLst/>
              <a:ea typeface="Times New Roman" panose="02020603050405020304" pitchFamily="18" charset="0"/>
            </a:endParaRPr>
          </a:p>
          <a:p>
            <a:pPr marL="514350" lvl="1" indent="-342900">
              <a:buFont typeface="Symbol" panose="05050102010706020507" pitchFamily="18" charset="2"/>
              <a:buChar char=""/>
            </a:pPr>
            <a:r>
              <a:rPr lang="en-US" sz="2400" b="1" dirty="0">
                <a:effectLst/>
                <a:ea typeface="Times New Roman" panose="02020603050405020304" pitchFamily="18" charset="0"/>
              </a:rPr>
              <a:t>Mark 8:2 </a:t>
            </a:r>
            <a:r>
              <a:rPr lang="en-US" sz="2400" b="0" dirty="0">
                <a:effectLst/>
                <a:ea typeface="Times New Roman" panose="02020603050405020304" pitchFamily="18" charset="0"/>
              </a:rPr>
              <a:t>– “</a:t>
            </a:r>
            <a:r>
              <a:rPr lang="en-US" sz="2400" b="0" dirty="0">
                <a:effectLst/>
                <a:highlight>
                  <a:srgbClr val="FF00FF"/>
                </a:highlight>
                <a:ea typeface="Times New Roman" panose="02020603050405020304" pitchFamily="18" charset="0"/>
              </a:rPr>
              <a:t>I </a:t>
            </a:r>
            <a:r>
              <a:rPr lang="en-US" sz="2400" b="0" dirty="0">
                <a:solidFill>
                  <a:srgbClr val="000000"/>
                </a:solidFill>
                <a:effectLst/>
                <a:highlight>
                  <a:srgbClr val="FF00FF"/>
                </a:highlight>
                <a:ea typeface="Times New Roman" panose="02020603050405020304" pitchFamily="18" charset="0"/>
              </a:rPr>
              <a:t>have compassion</a:t>
            </a:r>
            <a:r>
              <a:rPr lang="en-US" sz="2400" b="0" dirty="0">
                <a:effectLst/>
                <a:ea typeface="Times New Roman" panose="02020603050405020304" pitchFamily="18" charset="0"/>
              </a:rPr>
              <a:t> for the crowd, because they have been with me now for three days and have nothing to eat.”</a:t>
            </a:r>
          </a:p>
          <a:p>
            <a:pPr marL="514350" lvl="1" indent="-342900">
              <a:buFont typeface="Symbol" panose="05050102010706020507" pitchFamily="18" charset="2"/>
              <a:buChar char=""/>
            </a:pPr>
            <a:r>
              <a:rPr lang="en-US" sz="2400" b="1" dirty="0">
                <a:effectLst/>
                <a:ea typeface="Times New Roman" panose="02020603050405020304" pitchFamily="18" charset="0"/>
              </a:rPr>
              <a:t>Matt 15:32 </a:t>
            </a:r>
            <a:r>
              <a:rPr lang="en-US" sz="2400" b="0" dirty="0">
                <a:effectLst/>
                <a:ea typeface="Times New Roman" panose="02020603050405020304" pitchFamily="18" charset="0"/>
              </a:rPr>
              <a:t>– Then Jesus called his disciples to him and said, “</a:t>
            </a:r>
            <a:r>
              <a:rPr lang="en-US" sz="2400" b="0" dirty="0">
                <a:effectLst/>
                <a:highlight>
                  <a:srgbClr val="FF00FF"/>
                </a:highlight>
                <a:ea typeface="Times New Roman" panose="02020603050405020304" pitchFamily="18" charset="0"/>
              </a:rPr>
              <a:t>I </a:t>
            </a:r>
            <a:r>
              <a:rPr lang="en-US" sz="2400" b="0" dirty="0">
                <a:solidFill>
                  <a:srgbClr val="000000"/>
                </a:solidFill>
                <a:effectLst/>
                <a:highlight>
                  <a:srgbClr val="FF00FF"/>
                </a:highlight>
                <a:ea typeface="Times New Roman" panose="02020603050405020304" pitchFamily="18" charset="0"/>
              </a:rPr>
              <a:t>have compassion</a:t>
            </a:r>
            <a:r>
              <a:rPr lang="en-US" sz="2400" b="0" dirty="0">
                <a:effectLst/>
                <a:ea typeface="Times New Roman" panose="02020603050405020304" pitchFamily="18" charset="0"/>
              </a:rPr>
              <a:t> for the crowd, because they have been with me now for three days and have nothing to eat; and I do not want to send them away hungry, for they might faint on the way.”</a:t>
            </a:r>
          </a:p>
        </p:txBody>
      </p:sp>
    </p:spTree>
    <p:extLst>
      <p:ext uri="{BB962C8B-B14F-4D97-AF65-F5344CB8AC3E}">
        <p14:creationId xmlns:p14="http://schemas.microsoft.com/office/powerpoint/2010/main" val="21915676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77103-91C6-75BD-F343-57DABE151E97}"/>
              </a:ext>
            </a:extLst>
          </p:cNvPr>
          <p:cNvSpPr>
            <a:spLocks noGrp="1"/>
          </p:cNvSpPr>
          <p:nvPr>
            <p:ph type="title"/>
          </p:nvPr>
        </p:nvSpPr>
        <p:spPr/>
        <p:txBody>
          <a:bodyPr/>
          <a:lstStyle/>
          <a:p>
            <a:r>
              <a:rPr lang="en-US" dirty="0"/>
              <a:t>Jesus’ Teaching: Sermon on the…</a:t>
            </a:r>
          </a:p>
        </p:txBody>
      </p:sp>
      <p:sp>
        <p:nvSpPr>
          <p:cNvPr id="3" name="Content Placeholder 2">
            <a:extLst>
              <a:ext uri="{FF2B5EF4-FFF2-40B4-BE49-F238E27FC236}">
                <a16:creationId xmlns:a16="http://schemas.microsoft.com/office/drawing/2014/main" id="{68FE550D-4CF7-FEE4-8FB6-86998BC1114E}"/>
              </a:ext>
            </a:extLst>
          </p:cNvPr>
          <p:cNvSpPr>
            <a:spLocks noGrp="1"/>
          </p:cNvSpPr>
          <p:nvPr>
            <p:ph idx="1"/>
          </p:nvPr>
        </p:nvSpPr>
        <p:spPr>
          <a:xfrm>
            <a:off x="406400" y="1219200"/>
            <a:ext cx="10795000" cy="5486400"/>
          </a:xfrm>
        </p:spPr>
        <p:txBody>
          <a:bodyPr>
            <a:normAutofit fontScale="92500" lnSpcReduction="10000"/>
          </a:bodyPr>
          <a:lstStyle/>
          <a:p>
            <a:pPr marL="182880" marR="0" indent="-182880"/>
            <a:r>
              <a:rPr lang="en-US" b="1" dirty="0">
                <a:effectLst/>
                <a:latin typeface="Arial Narrow" panose="020B0606020202030204" pitchFamily="34" charset="0"/>
                <a:ea typeface="Times New Roman" panose="02020603050405020304" pitchFamily="18" charset="0"/>
              </a:rPr>
              <a:t> Sermon on the Mount: Beatitudes</a:t>
            </a:r>
            <a:r>
              <a:rPr lang="en-US" sz="2800" b="0" dirty="0">
                <a:effectLst/>
                <a:latin typeface="Arial Narrow" panose="020B0606020202030204" pitchFamily="34" charset="0"/>
                <a:ea typeface="Times New Roman" panose="02020603050405020304" pitchFamily="18" charset="0"/>
              </a:rPr>
              <a:t> (Matt 5:1-12) </a:t>
            </a:r>
            <a:endParaRPr lang="en-US" b="0" dirty="0">
              <a:effectLst/>
              <a:latin typeface="Times New Roman" panose="02020603050405020304" pitchFamily="18" charset="0"/>
              <a:ea typeface="Times New Roman" panose="02020603050405020304" pitchFamily="18" charset="0"/>
            </a:endParaRPr>
          </a:p>
          <a:p>
            <a:pPr marL="514350" lvl="1" indent="-342900">
              <a:buFont typeface="Symbol" panose="05050102010706020507" pitchFamily="18" charset="2"/>
              <a:buChar char=""/>
            </a:pPr>
            <a:r>
              <a:rPr lang="en-US" b="1" dirty="0">
                <a:effectLst/>
                <a:latin typeface="Arial Narrow" panose="020B0606020202030204" pitchFamily="34" charset="0"/>
                <a:ea typeface="Times New Roman" panose="02020603050405020304" pitchFamily="18" charset="0"/>
              </a:rPr>
              <a:t>Matt 5:7</a:t>
            </a:r>
            <a:r>
              <a:rPr lang="en-US" dirty="0">
                <a:effectLst/>
                <a:latin typeface="Arial Narrow" panose="020B0606020202030204" pitchFamily="34" charset="0"/>
                <a:ea typeface="Times New Roman" panose="02020603050405020304" pitchFamily="18" charset="0"/>
              </a:rPr>
              <a:t> – “</a:t>
            </a:r>
            <a:r>
              <a:rPr lang="en-US" b="1" dirty="0">
                <a:effectLst/>
                <a:latin typeface="Arial Narrow" panose="020B0606020202030204" pitchFamily="34" charset="0"/>
                <a:ea typeface="Times New Roman" panose="02020603050405020304" pitchFamily="18" charset="0"/>
              </a:rPr>
              <a:t>Blessed are </a:t>
            </a:r>
            <a:r>
              <a:rPr lang="en-US" b="1" dirty="0">
                <a:effectLst/>
                <a:highlight>
                  <a:srgbClr val="00FF00"/>
                </a:highlight>
                <a:latin typeface="Arial Narrow" panose="020B0606020202030204" pitchFamily="34" charset="0"/>
                <a:ea typeface="Times New Roman" panose="02020603050405020304" pitchFamily="18" charset="0"/>
              </a:rPr>
              <a:t>the </a:t>
            </a:r>
            <a:r>
              <a:rPr lang="en-US" b="1" dirty="0">
                <a:solidFill>
                  <a:srgbClr val="000000"/>
                </a:solidFill>
                <a:effectLst/>
                <a:highlight>
                  <a:srgbClr val="00FF00"/>
                </a:highlight>
                <a:latin typeface="Arial Narrow" panose="020B0606020202030204" pitchFamily="34" charset="0"/>
                <a:ea typeface="Times New Roman" panose="02020603050405020304" pitchFamily="18" charset="0"/>
              </a:rPr>
              <a:t>merciful</a:t>
            </a:r>
            <a:r>
              <a:rPr lang="en-US" dirty="0">
                <a:effectLst/>
                <a:latin typeface="Arial Narrow" panose="020B0606020202030204" pitchFamily="34" charset="0"/>
                <a:ea typeface="Times New Roman" panose="02020603050405020304" pitchFamily="18" charset="0"/>
              </a:rPr>
              <a:t>, for they </a:t>
            </a:r>
            <a:r>
              <a:rPr lang="en-US" dirty="0">
                <a:solidFill>
                  <a:srgbClr val="000000"/>
                </a:solidFill>
                <a:effectLst/>
                <a:highlight>
                  <a:srgbClr val="00FF00"/>
                </a:highlight>
                <a:latin typeface="Arial Narrow" panose="020B0606020202030204" pitchFamily="34" charset="0"/>
                <a:ea typeface="Times New Roman" panose="02020603050405020304" pitchFamily="18" charset="0"/>
              </a:rPr>
              <a:t>will </a:t>
            </a:r>
            <a:r>
              <a:rPr lang="en-US" b="1" dirty="0">
                <a:solidFill>
                  <a:srgbClr val="000000"/>
                </a:solidFill>
                <a:effectLst/>
                <a:highlight>
                  <a:srgbClr val="00FF00"/>
                </a:highlight>
                <a:latin typeface="Arial Narrow" panose="020B0606020202030204" pitchFamily="34" charset="0"/>
                <a:ea typeface="Times New Roman" panose="02020603050405020304" pitchFamily="18" charset="0"/>
              </a:rPr>
              <a:t>receive mercy</a:t>
            </a:r>
            <a:r>
              <a:rPr lang="en-US" dirty="0">
                <a:effectLst/>
                <a:latin typeface="Arial Narrow" panose="020B0606020202030204" pitchFamily="34" charset="0"/>
                <a:ea typeface="Times New Roman" panose="02020603050405020304" pitchFamily="18" charset="0"/>
              </a:rPr>
              <a:t>.”</a:t>
            </a:r>
            <a:endParaRPr lang="en-US" sz="2400" dirty="0">
              <a:effectLst/>
              <a:latin typeface="Times New Roman" panose="02020603050405020304" pitchFamily="18" charset="0"/>
              <a:ea typeface="Times New Roman" panose="02020603050405020304" pitchFamily="18" charset="0"/>
            </a:endParaRPr>
          </a:p>
          <a:p>
            <a:pPr marL="182880" marR="0" indent="-182880">
              <a:spcBef>
                <a:spcPts val="2400"/>
              </a:spcBef>
            </a:pPr>
            <a:r>
              <a:rPr lang="en-US" b="1" dirty="0">
                <a:effectLst/>
                <a:latin typeface="Arial Narrow" panose="020B0606020202030204" pitchFamily="34" charset="0"/>
                <a:ea typeface="Times New Roman" panose="02020603050405020304" pitchFamily="18" charset="0"/>
              </a:rPr>
              <a:t> Jesus’ Sermon on the Plain</a:t>
            </a:r>
            <a:r>
              <a:rPr lang="en-US" sz="2800" b="0" dirty="0">
                <a:effectLst/>
                <a:latin typeface="Arial Narrow" panose="020B0606020202030204" pitchFamily="34" charset="0"/>
                <a:ea typeface="Times New Roman" panose="02020603050405020304" pitchFamily="18" charset="0"/>
              </a:rPr>
              <a:t> (Luke 6:17-49)</a:t>
            </a:r>
            <a:endParaRPr lang="en-US" b="0" dirty="0">
              <a:effectLst/>
              <a:latin typeface="Times New Roman" panose="02020603050405020304" pitchFamily="18" charset="0"/>
              <a:ea typeface="Times New Roman" panose="02020603050405020304" pitchFamily="18" charset="0"/>
            </a:endParaRPr>
          </a:p>
          <a:p>
            <a:pPr marL="514350" lvl="1" indent="-342900">
              <a:buFont typeface="Symbol" panose="05050102010706020507" pitchFamily="18" charset="2"/>
              <a:buChar char=""/>
            </a:pPr>
            <a:r>
              <a:rPr lang="en-US" b="1" dirty="0">
                <a:effectLst/>
                <a:latin typeface="Arial Narrow" panose="020B0606020202030204" pitchFamily="34" charset="0"/>
                <a:ea typeface="Times New Roman" panose="02020603050405020304" pitchFamily="18" charset="0"/>
              </a:rPr>
              <a:t>Luke 6:36-37</a:t>
            </a:r>
            <a:r>
              <a:rPr lang="en-US" dirty="0">
                <a:effectLst/>
                <a:latin typeface="Arial Narrow" panose="020B0606020202030204" pitchFamily="34" charset="0"/>
                <a:ea typeface="Times New Roman" panose="02020603050405020304" pitchFamily="18" charset="0"/>
              </a:rPr>
              <a:t> – “</a:t>
            </a:r>
            <a:r>
              <a:rPr lang="en-US" b="1" dirty="0">
                <a:effectLst/>
                <a:highlight>
                  <a:srgbClr val="C0C0C0"/>
                </a:highlight>
                <a:latin typeface="Arial Narrow" panose="020B0606020202030204" pitchFamily="34" charset="0"/>
                <a:ea typeface="Times New Roman" panose="02020603050405020304" pitchFamily="18" charset="0"/>
              </a:rPr>
              <a:t>Be</a:t>
            </a:r>
            <a:r>
              <a:rPr lang="en-US" b="1" dirty="0">
                <a:solidFill>
                  <a:srgbClr val="000000"/>
                </a:solidFill>
                <a:effectLst/>
                <a:highlight>
                  <a:srgbClr val="C0C0C0"/>
                </a:highlight>
                <a:latin typeface="Arial Narrow" panose="020B0606020202030204" pitchFamily="34" charset="0"/>
                <a:ea typeface="Times New Roman" panose="02020603050405020304" pitchFamily="18" charset="0"/>
              </a:rPr>
              <a:t> merciful</a:t>
            </a:r>
            <a:r>
              <a:rPr lang="en-US" b="1" dirty="0">
                <a:effectLst/>
                <a:latin typeface="Arial Narrow" panose="020B0606020202030204" pitchFamily="34" charset="0"/>
                <a:ea typeface="Times New Roman" panose="02020603050405020304" pitchFamily="18" charset="0"/>
              </a:rPr>
              <a:t>, just as your Father </a:t>
            </a:r>
            <a:r>
              <a:rPr lang="en-US" b="1" dirty="0">
                <a:effectLst/>
                <a:highlight>
                  <a:srgbClr val="C0C0C0"/>
                </a:highlight>
                <a:latin typeface="Arial Narrow" panose="020B0606020202030204" pitchFamily="34" charset="0"/>
                <a:ea typeface="Times New Roman" panose="02020603050405020304" pitchFamily="18" charset="0"/>
              </a:rPr>
              <a:t>is </a:t>
            </a:r>
            <a:r>
              <a:rPr lang="en-US" b="1" dirty="0">
                <a:solidFill>
                  <a:srgbClr val="000000"/>
                </a:solidFill>
                <a:effectLst/>
                <a:highlight>
                  <a:srgbClr val="C0C0C0"/>
                </a:highlight>
                <a:latin typeface="Arial Narrow" panose="020B0606020202030204" pitchFamily="34" charset="0"/>
                <a:ea typeface="Times New Roman" panose="02020603050405020304" pitchFamily="18" charset="0"/>
              </a:rPr>
              <a:t>merciful</a:t>
            </a:r>
            <a:r>
              <a:rPr lang="en-US" dirty="0">
                <a:solidFill>
                  <a:srgbClr val="000000"/>
                </a:solidFill>
                <a:effectLst/>
                <a:highlight>
                  <a:srgbClr val="C0C0C0"/>
                </a:highlight>
                <a:latin typeface="Arial Narrow" panose="020B0606020202030204" pitchFamily="34" charset="0"/>
                <a:ea typeface="Times New Roman" panose="02020603050405020304" pitchFamily="18" charset="0"/>
              </a:rPr>
              <a:t> (</a:t>
            </a:r>
            <a:r>
              <a:rPr lang="en-US" i="1" dirty="0" err="1">
                <a:solidFill>
                  <a:srgbClr val="000000"/>
                </a:solidFill>
                <a:effectLst/>
                <a:highlight>
                  <a:srgbClr val="C0C0C0"/>
                </a:highlight>
                <a:latin typeface="Arial Narrow" panose="020B0606020202030204" pitchFamily="34" charset="0"/>
                <a:ea typeface="Times New Roman" panose="02020603050405020304" pitchFamily="18" charset="0"/>
              </a:rPr>
              <a:t>oiktirmōn</a:t>
            </a:r>
            <a:r>
              <a:rPr lang="en-US" dirty="0">
                <a:solidFill>
                  <a:srgbClr val="000000"/>
                </a:solidFill>
                <a:effectLst/>
                <a:highlight>
                  <a:srgbClr val="C0C0C0"/>
                </a:highlight>
                <a:latin typeface="Arial Narrow" panose="020B0606020202030204" pitchFamily="34" charset="0"/>
                <a:ea typeface="Times New Roman" panose="02020603050405020304" pitchFamily="18" charset="0"/>
              </a:rPr>
              <a:t>)</a:t>
            </a:r>
            <a:r>
              <a:rPr lang="en-US" dirty="0">
                <a:effectLst/>
                <a:latin typeface="Arial Narrow" panose="020B0606020202030204" pitchFamily="34" charset="0"/>
                <a:ea typeface="Times New Roman" panose="02020603050405020304" pitchFamily="18" charset="0"/>
              </a:rPr>
              <a:t>. </a:t>
            </a:r>
            <a:br>
              <a:rPr lang="en-US" dirty="0">
                <a:effectLst/>
                <a:latin typeface="Arial Narrow" panose="020B0606020202030204" pitchFamily="34" charset="0"/>
                <a:ea typeface="Times New Roman" panose="02020603050405020304" pitchFamily="18" charset="0"/>
              </a:rPr>
            </a:br>
            <a:r>
              <a:rPr lang="en-US" dirty="0">
                <a:effectLst/>
                <a:latin typeface="Arial Narrow" panose="020B0606020202030204" pitchFamily="34" charset="0"/>
                <a:ea typeface="Times New Roman" panose="02020603050405020304" pitchFamily="18" charset="0"/>
              </a:rPr>
              <a:t>/ Do not judge, and you will not be judged…”</a:t>
            </a:r>
            <a:endParaRPr lang="en-US" sz="2400" dirty="0">
              <a:effectLst/>
              <a:latin typeface="Times New Roman" panose="02020603050405020304" pitchFamily="18" charset="0"/>
              <a:ea typeface="Times New Roman" panose="02020603050405020304" pitchFamily="18" charset="0"/>
            </a:endParaRPr>
          </a:p>
          <a:p>
            <a:pPr marL="342900" lvl="0" indent="-342900">
              <a:lnSpc>
                <a:spcPct val="110000"/>
              </a:lnSpc>
              <a:spcBef>
                <a:spcPts val="2400"/>
              </a:spcBef>
            </a:pPr>
            <a:r>
              <a:rPr lang="en-US" dirty="0"/>
              <a:t>James 5:10-11 – </a:t>
            </a:r>
            <a:br>
              <a:rPr lang="en-US" dirty="0"/>
            </a:br>
            <a:r>
              <a:rPr lang="en-US" sz="2800" b="0" dirty="0"/>
              <a:t>“As an example of </a:t>
            </a:r>
            <a:r>
              <a:rPr lang="en-US" sz="2800" b="0" i="1" dirty="0"/>
              <a:t>suffering </a:t>
            </a:r>
            <a:r>
              <a:rPr lang="en-US" sz="2800" b="0" dirty="0"/>
              <a:t>and </a:t>
            </a:r>
            <a:r>
              <a:rPr lang="en-US" sz="2800" b="0" i="1" dirty="0"/>
              <a:t>patience</a:t>
            </a:r>
            <a:r>
              <a:rPr lang="en-US" sz="2800" b="0" dirty="0"/>
              <a:t>, beloved, take the prophets who spoke </a:t>
            </a:r>
            <a:br>
              <a:rPr lang="en-US" sz="2800" b="0" dirty="0"/>
            </a:br>
            <a:r>
              <a:rPr lang="en-US" sz="2800" b="0" dirty="0"/>
              <a:t>in the name of the Lord. </a:t>
            </a:r>
            <a:r>
              <a:rPr lang="en-US" sz="2800" b="0" baseline="30000" dirty="0"/>
              <a:t>11 </a:t>
            </a:r>
            <a:r>
              <a:rPr lang="en-US" sz="2800" b="0" dirty="0"/>
              <a:t>Indeed we call blessed those who showed </a:t>
            </a:r>
            <a:r>
              <a:rPr lang="en-US" sz="2800" b="0" i="1" dirty="0"/>
              <a:t>endurance</a:t>
            </a:r>
            <a:r>
              <a:rPr lang="en-US" sz="2800" b="0" dirty="0"/>
              <a:t>. </a:t>
            </a:r>
            <a:br>
              <a:rPr lang="en-US" sz="2800" b="0" dirty="0"/>
            </a:br>
            <a:r>
              <a:rPr lang="en-US" sz="2800" b="0" dirty="0"/>
              <a:t>You have heard of the endurance of Job, and you have seen the purpose of the Lord, </a:t>
            </a:r>
            <a:br>
              <a:rPr lang="en-US" sz="2800" b="0" dirty="0"/>
            </a:br>
            <a:r>
              <a:rPr lang="en-US" sz="2800" b="0" dirty="0"/>
              <a:t>how </a:t>
            </a:r>
            <a:r>
              <a:rPr lang="en-US" sz="3000" dirty="0"/>
              <a:t>the Lord is </a:t>
            </a:r>
            <a:r>
              <a:rPr lang="en-US" sz="3000" dirty="0">
                <a:highlight>
                  <a:srgbClr val="FF00FF"/>
                </a:highlight>
              </a:rPr>
              <a:t>compassionate</a:t>
            </a:r>
            <a:r>
              <a:rPr lang="en-US" sz="3000" dirty="0"/>
              <a:t> and </a:t>
            </a:r>
            <a:r>
              <a:rPr lang="en-US" sz="3000" dirty="0">
                <a:highlight>
                  <a:srgbClr val="C0C0C0"/>
                </a:highlight>
              </a:rPr>
              <a:t>merciful</a:t>
            </a:r>
            <a:r>
              <a:rPr lang="en-US" sz="3000" dirty="0"/>
              <a:t>.</a:t>
            </a:r>
            <a:br>
              <a:rPr lang="en-US" sz="3000" dirty="0"/>
            </a:br>
            <a:r>
              <a:rPr lang="en-US" sz="2800" dirty="0"/>
              <a:t>		          </a:t>
            </a:r>
            <a:r>
              <a:rPr lang="en-US" sz="2800" i="1" dirty="0" err="1">
                <a:highlight>
                  <a:srgbClr val="FF00FF"/>
                </a:highlight>
              </a:rPr>
              <a:t>poly</a:t>
            </a:r>
            <a:r>
              <a:rPr lang="en-US" sz="2800" b="0" i="1" dirty="0" err="1">
                <a:highlight>
                  <a:srgbClr val="FF00FF"/>
                </a:highlight>
              </a:rPr>
              <a:t>splanchnos</a:t>
            </a:r>
            <a:r>
              <a:rPr lang="en-US" sz="2800" b="0" i="1" dirty="0"/>
              <a:t>     +    </a:t>
            </a:r>
            <a:r>
              <a:rPr lang="en-US" sz="2800" b="0" i="1" dirty="0" err="1">
                <a:highlight>
                  <a:srgbClr val="C0C0C0"/>
                </a:highlight>
              </a:rPr>
              <a:t>oiktirm</a:t>
            </a:r>
            <a:r>
              <a:rPr lang="en-US" sz="2800" b="0" i="1" dirty="0" err="1">
                <a:solidFill>
                  <a:srgbClr val="000000"/>
                </a:solidFill>
                <a:effectLst/>
                <a:highlight>
                  <a:srgbClr val="C0C0C0"/>
                </a:highlight>
                <a:latin typeface="Arial Narrow" panose="020B0606020202030204" pitchFamily="34" charset="0"/>
                <a:ea typeface="Times New Roman" panose="02020603050405020304" pitchFamily="18" charset="0"/>
              </a:rPr>
              <a:t>ō</a:t>
            </a:r>
            <a:r>
              <a:rPr lang="en-US" sz="2800" b="0" i="1" dirty="0" err="1">
                <a:highlight>
                  <a:srgbClr val="C0C0C0"/>
                </a:highlight>
              </a:rPr>
              <a:t>n</a:t>
            </a:r>
            <a:endParaRPr lang="en-US" b="0" dirty="0"/>
          </a:p>
        </p:txBody>
      </p:sp>
    </p:spTree>
    <p:extLst>
      <p:ext uri="{BB962C8B-B14F-4D97-AF65-F5344CB8AC3E}">
        <p14:creationId xmlns:p14="http://schemas.microsoft.com/office/powerpoint/2010/main" val="3200631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up)">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up)">
                                      <p:cBhvr>
                                        <p:cTn id="16" dur="500"/>
                                        <p:tgtEl>
                                          <p:spTgt spid="3">
                                            <p:txEl>
                                              <p:pRg st="2" end="2"/>
                                            </p:txEl>
                                          </p:spTgt>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up)">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up)">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1F106-603C-02AD-72DE-0A73F75F71A2}"/>
              </a:ext>
            </a:extLst>
          </p:cNvPr>
          <p:cNvSpPr>
            <a:spLocks noGrp="1"/>
          </p:cNvSpPr>
          <p:nvPr>
            <p:ph type="title"/>
          </p:nvPr>
        </p:nvSpPr>
        <p:spPr/>
        <p:txBody>
          <a:bodyPr/>
          <a:lstStyle/>
          <a:p>
            <a:r>
              <a:rPr lang="en-US" dirty="0"/>
              <a:t>Jesus’ Teaching on Almsgiving</a:t>
            </a:r>
          </a:p>
        </p:txBody>
      </p:sp>
      <p:sp>
        <p:nvSpPr>
          <p:cNvPr id="3" name="Content Placeholder 2">
            <a:extLst>
              <a:ext uri="{FF2B5EF4-FFF2-40B4-BE49-F238E27FC236}">
                <a16:creationId xmlns:a16="http://schemas.microsoft.com/office/drawing/2014/main" id="{ADEEB063-E4C3-1FA3-0EF2-AD73C6E1F7AF}"/>
              </a:ext>
            </a:extLst>
          </p:cNvPr>
          <p:cNvSpPr>
            <a:spLocks noGrp="1"/>
          </p:cNvSpPr>
          <p:nvPr>
            <p:ph idx="1"/>
          </p:nvPr>
        </p:nvSpPr>
        <p:spPr/>
        <p:txBody>
          <a:bodyPr>
            <a:normAutofit/>
          </a:bodyPr>
          <a:lstStyle/>
          <a:p>
            <a:pPr marL="182880" marR="0" indent="-182880"/>
            <a:r>
              <a:rPr lang="en-US" dirty="0">
                <a:effectLst/>
                <a:latin typeface="Arial Narrow" panose="020B0606020202030204" pitchFamily="34" charset="0"/>
                <a:ea typeface="Times New Roman" panose="02020603050405020304" pitchFamily="18" charset="0"/>
              </a:rPr>
              <a:t> “Alms”</a:t>
            </a:r>
            <a:r>
              <a:rPr lang="en-US" b="0" dirty="0">
                <a:effectLst/>
                <a:latin typeface="Arial Narrow" panose="020B0606020202030204" pitchFamily="34" charset="0"/>
                <a:ea typeface="Times New Roman" panose="02020603050405020304" pitchFamily="18" charset="0"/>
              </a:rPr>
              <a:t> (Greek </a:t>
            </a:r>
            <a:r>
              <a:rPr lang="en-US" b="0" i="1" u="sng" dirty="0" err="1">
                <a:effectLst/>
                <a:latin typeface="Arial Narrow" panose="020B0606020202030204" pitchFamily="34" charset="0"/>
                <a:ea typeface="Times New Roman" panose="02020603050405020304" pitchFamily="18" charset="0"/>
              </a:rPr>
              <a:t>eleē</a:t>
            </a:r>
            <a:r>
              <a:rPr lang="en-US" b="0" i="1" dirty="0" err="1">
                <a:effectLst/>
                <a:latin typeface="Arial Narrow" panose="020B0606020202030204" pitchFamily="34" charset="0"/>
                <a:ea typeface="Times New Roman" panose="02020603050405020304" pitchFamily="18" charset="0"/>
              </a:rPr>
              <a:t>mosynē</a:t>
            </a:r>
            <a:r>
              <a:rPr lang="en-US" b="0" dirty="0">
                <a:effectLst/>
                <a:latin typeface="Arial Narrow" panose="020B0606020202030204" pitchFamily="34" charset="0"/>
                <a:ea typeface="Times New Roman" panose="02020603050405020304" pitchFamily="18" charset="0"/>
              </a:rPr>
              <a:t>) = </a:t>
            </a:r>
            <a:br>
              <a:rPr lang="en-US" dirty="0">
                <a:effectLst/>
                <a:latin typeface="Arial Narrow" panose="020B0606020202030204" pitchFamily="34" charset="0"/>
                <a:ea typeface="Times New Roman" panose="02020603050405020304" pitchFamily="18" charset="0"/>
              </a:rPr>
            </a:br>
            <a:r>
              <a:rPr lang="en-US" b="0" dirty="0">
                <a:effectLst/>
                <a:latin typeface="Arial Narrow" panose="020B0606020202030204" pitchFamily="34" charset="0"/>
                <a:ea typeface="Times New Roman" panose="02020603050405020304" pitchFamily="18" charset="0"/>
              </a:rPr>
              <a:t>   literally </a:t>
            </a:r>
            <a:r>
              <a:rPr lang="en-US" dirty="0">
                <a:effectLst/>
                <a:latin typeface="Arial Narrow" panose="020B0606020202030204" pitchFamily="34" charset="0"/>
                <a:ea typeface="Times New Roman" panose="02020603050405020304" pitchFamily="18" charset="0"/>
              </a:rPr>
              <a:t>“mercies”</a:t>
            </a:r>
            <a:r>
              <a:rPr lang="en-US" b="0" dirty="0">
                <a:effectLst/>
                <a:latin typeface="Arial Narrow" panose="020B0606020202030204" pitchFamily="34" charset="0"/>
                <a:ea typeface="Times New Roman" panose="02020603050405020304" pitchFamily="18" charset="0"/>
              </a:rPr>
              <a:t> or </a:t>
            </a:r>
            <a:r>
              <a:rPr lang="en-US" dirty="0">
                <a:effectLst/>
                <a:latin typeface="Arial Narrow" panose="020B0606020202030204" pitchFamily="34" charset="0"/>
                <a:ea typeface="Times New Roman" panose="02020603050405020304" pitchFamily="18" charset="0"/>
              </a:rPr>
              <a:t>“acts of mercy”</a:t>
            </a:r>
            <a:r>
              <a:rPr lang="en-US" b="0" dirty="0">
                <a:effectLst/>
                <a:latin typeface="Arial Narrow" panose="020B0606020202030204" pitchFamily="34" charset="0"/>
                <a:ea typeface="Times New Roman" panose="02020603050405020304" pitchFamily="18" charset="0"/>
              </a:rPr>
              <a:t> or </a:t>
            </a:r>
            <a:r>
              <a:rPr lang="en-US" dirty="0">
                <a:effectLst/>
                <a:latin typeface="Arial Narrow" panose="020B0606020202030204" pitchFamily="34" charset="0"/>
                <a:ea typeface="Times New Roman" panose="02020603050405020304" pitchFamily="18" charset="0"/>
              </a:rPr>
              <a:t>“signs of compassion”</a:t>
            </a:r>
            <a:endParaRPr lang="en-US" dirty="0">
              <a:effectLst/>
              <a:latin typeface="Times New Roman" panose="02020603050405020304" pitchFamily="18" charset="0"/>
              <a:ea typeface="Times New Roman" panose="02020603050405020304" pitchFamily="18" charset="0"/>
            </a:endParaRPr>
          </a:p>
          <a:p>
            <a:pPr marL="514350" lvl="1" indent="-342900">
              <a:buFont typeface="Symbol" panose="05050102010706020507" pitchFamily="18" charset="2"/>
              <a:buChar char=""/>
            </a:pPr>
            <a:r>
              <a:rPr lang="en-US" sz="2600" b="1" dirty="0">
                <a:effectLst/>
                <a:latin typeface="Arial Narrow" panose="020B0606020202030204" pitchFamily="34" charset="0"/>
                <a:ea typeface="Times New Roman" panose="02020603050405020304" pitchFamily="18" charset="0"/>
              </a:rPr>
              <a:t>Matt 6:2-4 – “</a:t>
            </a:r>
            <a:r>
              <a:rPr lang="en-US" sz="2600" dirty="0">
                <a:effectLst/>
                <a:latin typeface="Arial Narrow" panose="020B0606020202030204" pitchFamily="34" charset="0"/>
                <a:ea typeface="Times New Roman" panose="02020603050405020304" pitchFamily="18" charset="0"/>
              </a:rPr>
              <a:t>When you </a:t>
            </a:r>
            <a:r>
              <a:rPr lang="en-US" sz="2600" b="1" dirty="0">
                <a:solidFill>
                  <a:srgbClr val="000000"/>
                </a:solidFill>
                <a:effectLst/>
                <a:highlight>
                  <a:srgbClr val="00FFFF"/>
                </a:highlight>
                <a:latin typeface="Arial Narrow" panose="020B0606020202030204" pitchFamily="34" charset="0"/>
                <a:ea typeface="Times New Roman" panose="02020603050405020304" pitchFamily="18" charset="0"/>
              </a:rPr>
              <a:t>give alms</a:t>
            </a:r>
            <a:r>
              <a:rPr lang="en-US" sz="2600" dirty="0">
                <a:effectLst/>
                <a:latin typeface="Arial Narrow" panose="020B0606020202030204" pitchFamily="34" charset="0"/>
                <a:ea typeface="Times New Roman" panose="02020603050405020304" pitchFamily="18" charset="0"/>
              </a:rPr>
              <a:t>, do not blow a trumpet before you, as the hypocrites do in the synagogues and in the streets to win the praise of others. Amen, I say to you, they have received their reward. / But when you </a:t>
            </a:r>
            <a:r>
              <a:rPr lang="en-US" sz="2600" b="1" dirty="0">
                <a:solidFill>
                  <a:srgbClr val="000000"/>
                </a:solidFill>
                <a:effectLst/>
                <a:highlight>
                  <a:srgbClr val="00FFFF"/>
                </a:highlight>
                <a:latin typeface="Arial Narrow" panose="020B0606020202030204" pitchFamily="34" charset="0"/>
                <a:ea typeface="Times New Roman" panose="02020603050405020304" pitchFamily="18" charset="0"/>
              </a:rPr>
              <a:t>give alms</a:t>
            </a:r>
            <a:r>
              <a:rPr lang="en-US" sz="2600" dirty="0">
                <a:effectLst/>
                <a:latin typeface="Arial Narrow" panose="020B0606020202030204" pitchFamily="34" charset="0"/>
                <a:ea typeface="Times New Roman" panose="02020603050405020304" pitchFamily="18" charset="0"/>
              </a:rPr>
              <a:t>, do not let your left hand know what your right is doing, / so that your </a:t>
            </a:r>
            <a:r>
              <a:rPr lang="en-US" sz="2600" b="1" dirty="0">
                <a:solidFill>
                  <a:srgbClr val="000000"/>
                </a:solidFill>
                <a:effectLst/>
                <a:highlight>
                  <a:srgbClr val="00FFFF"/>
                </a:highlight>
                <a:latin typeface="Arial Narrow" panose="020B0606020202030204" pitchFamily="34" charset="0"/>
                <a:ea typeface="Times New Roman" panose="02020603050405020304" pitchFamily="18" charset="0"/>
              </a:rPr>
              <a:t>almsgiving</a:t>
            </a:r>
            <a:r>
              <a:rPr lang="en-US" sz="2600" dirty="0">
                <a:effectLst/>
                <a:latin typeface="Arial Narrow" panose="020B0606020202030204" pitchFamily="34" charset="0"/>
                <a:ea typeface="Times New Roman" panose="02020603050405020304" pitchFamily="18" charset="0"/>
              </a:rPr>
              <a:t> may be secret. And your Father who sees in secret will repay you.”</a:t>
            </a:r>
            <a:endParaRPr lang="en-US" sz="2600" dirty="0">
              <a:effectLst/>
              <a:latin typeface="Times New Roman" panose="02020603050405020304" pitchFamily="18" charset="0"/>
              <a:ea typeface="Times New Roman" panose="02020603050405020304" pitchFamily="18" charset="0"/>
            </a:endParaRPr>
          </a:p>
          <a:p>
            <a:pPr marL="514350" lvl="1" indent="-342900">
              <a:buFont typeface="Symbol" panose="05050102010706020507" pitchFamily="18" charset="2"/>
              <a:buChar char=""/>
            </a:pPr>
            <a:r>
              <a:rPr lang="en-US" sz="2600" b="1" dirty="0">
                <a:effectLst/>
                <a:latin typeface="Arial Narrow" panose="020B0606020202030204" pitchFamily="34" charset="0"/>
                <a:ea typeface="Times New Roman" panose="02020603050405020304" pitchFamily="18" charset="0"/>
              </a:rPr>
              <a:t>Luke 11:41</a:t>
            </a:r>
            <a:r>
              <a:rPr lang="en-US" sz="2600" dirty="0">
                <a:effectLst/>
                <a:latin typeface="Arial Narrow" panose="020B0606020202030204" pitchFamily="34" charset="0"/>
                <a:ea typeface="Times New Roman" panose="02020603050405020304" pitchFamily="18" charset="0"/>
              </a:rPr>
              <a:t> – “But as to what is within, </a:t>
            </a:r>
            <a:r>
              <a:rPr lang="en-US" sz="2600" b="1" dirty="0">
                <a:solidFill>
                  <a:srgbClr val="000000"/>
                </a:solidFill>
                <a:effectLst/>
                <a:highlight>
                  <a:srgbClr val="00FFFF"/>
                </a:highlight>
                <a:latin typeface="Arial Narrow" panose="020B0606020202030204" pitchFamily="34" charset="0"/>
                <a:ea typeface="Times New Roman" panose="02020603050405020304" pitchFamily="18" charset="0"/>
              </a:rPr>
              <a:t>give alms</a:t>
            </a:r>
            <a:r>
              <a:rPr lang="en-US" sz="2600" dirty="0">
                <a:effectLst/>
                <a:latin typeface="Arial Narrow" panose="020B0606020202030204" pitchFamily="34" charset="0"/>
                <a:ea typeface="Times New Roman" panose="02020603050405020304" pitchFamily="18" charset="0"/>
              </a:rPr>
              <a:t>, and behold, everything will be clean for you.”</a:t>
            </a:r>
            <a:endParaRPr lang="en-US" sz="2600" dirty="0">
              <a:effectLst/>
              <a:latin typeface="Times New Roman" panose="02020603050405020304" pitchFamily="18" charset="0"/>
              <a:ea typeface="Times New Roman" panose="02020603050405020304" pitchFamily="18" charset="0"/>
            </a:endParaRPr>
          </a:p>
          <a:p>
            <a:pPr marL="514350" lvl="1" indent="-342900">
              <a:buFont typeface="Symbol" panose="05050102010706020507" pitchFamily="18" charset="2"/>
              <a:buChar char=""/>
            </a:pPr>
            <a:r>
              <a:rPr lang="en-US" sz="2600" b="1" dirty="0">
                <a:effectLst/>
                <a:latin typeface="Arial Narrow" panose="020B0606020202030204" pitchFamily="34" charset="0"/>
                <a:ea typeface="Times New Roman" panose="02020603050405020304" pitchFamily="18" charset="0"/>
              </a:rPr>
              <a:t>Luke 12:33</a:t>
            </a:r>
            <a:r>
              <a:rPr lang="en-US" sz="2600" dirty="0">
                <a:effectLst/>
                <a:latin typeface="Arial Narrow" panose="020B0606020202030204" pitchFamily="34" charset="0"/>
                <a:ea typeface="Times New Roman" panose="02020603050405020304" pitchFamily="18" charset="0"/>
              </a:rPr>
              <a:t> – “Sell your belongings and </a:t>
            </a:r>
            <a:r>
              <a:rPr lang="en-US" sz="2600" b="1" dirty="0">
                <a:solidFill>
                  <a:srgbClr val="000000"/>
                </a:solidFill>
                <a:effectLst/>
                <a:highlight>
                  <a:srgbClr val="00FFFF"/>
                </a:highlight>
                <a:latin typeface="Arial Narrow" panose="020B0606020202030204" pitchFamily="34" charset="0"/>
                <a:ea typeface="Times New Roman" panose="02020603050405020304" pitchFamily="18" charset="0"/>
              </a:rPr>
              <a:t>give alms</a:t>
            </a:r>
            <a:r>
              <a:rPr lang="en-US" sz="2600" b="1" dirty="0">
                <a:solidFill>
                  <a:srgbClr val="000000"/>
                </a:solidFill>
                <a:effectLst/>
                <a:latin typeface="Arial Narrow" panose="020B0606020202030204" pitchFamily="34" charset="0"/>
                <a:ea typeface="Times New Roman" panose="02020603050405020304" pitchFamily="18" charset="0"/>
              </a:rPr>
              <a:t>.</a:t>
            </a:r>
            <a:r>
              <a:rPr lang="en-US" sz="2600" dirty="0">
                <a:effectLst/>
                <a:latin typeface="Arial Narrow" panose="020B0606020202030204" pitchFamily="34" charset="0"/>
                <a:ea typeface="Times New Roman" panose="02020603050405020304" pitchFamily="18" charset="0"/>
              </a:rPr>
              <a:t> Provide money bags for yourselves that do not wear out, an inexhaustible treasure in heaven that no thief can reach nor moth destroy.”</a:t>
            </a:r>
            <a:endParaRPr lang="en-US" sz="2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442263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251A6-3A97-E682-3FD7-7CA05B2DC8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0B82B0-4AEB-3B2C-599A-E77CA8696703}"/>
              </a:ext>
            </a:extLst>
          </p:cNvPr>
          <p:cNvSpPr>
            <a:spLocks noGrp="1"/>
          </p:cNvSpPr>
          <p:nvPr>
            <p:ph type="title"/>
          </p:nvPr>
        </p:nvSpPr>
        <p:spPr/>
        <p:txBody>
          <a:bodyPr/>
          <a:lstStyle/>
          <a:p>
            <a:r>
              <a:rPr lang="en-US" dirty="0"/>
              <a:t>Jesus: Challenging Opponents</a:t>
            </a:r>
          </a:p>
        </p:txBody>
      </p:sp>
      <p:sp>
        <p:nvSpPr>
          <p:cNvPr id="3" name="Content Placeholder 2">
            <a:extLst>
              <a:ext uri="{FF2B5EF4-FFF2-40B4-BE49-F238E27FC236}">
                <a16:creationId xmlns:a16="http://schemas.microsoft.com/office/drawing/2014/main" id="{28524290-DD1A-9237-A358-55EE7D936B97}"/>
              </a:ext>
            </a:extLst>
          </p:cNvPr>
          <p:cNvSpPr>
            <a:spLocks noGrp="1"/>
          </p:cNvSpPr>
          <p:nvPr>
            <p:ph idx="1"/>
          </p:nvPr>
        </p:nvSpPr>
        <p:spPr>
          <a:xfrm>
            <a:off x="406400" y="1143000"/>
            <a:ext cx="11480800" cy="5562600"/>
          </a:xfrm>
        </p:spPr>
        <p:txBody>
          <a:bodyPr>
            <a:normAutofit lnSpcReduction="10000"/>
          </a:bodyPr>
          <a:lstStyle/>
          <a:p>
            <a:pPr marL="182880" marR="0" indent="-182880">
              <a:lnSpc>
                <a:spcPct val="105000"/>
              </a:lnSpc>
            </a:pPr>
            <a:r>
              <a:rPr lang="en-US" b="1" dirty="0">
                <a:effectLst/>
                <a:ea typeface="Times New Roman" panose="02020603050405020304" pitchFamily="18" charset="0"/>
              </a:rPr>
              <a:t> </a:t>
            </a:r>
            <a:r>
              <a:rPr lang="en-US" sz="2800" b="1" dirty="0">
                <a:effectLst/>
                <a:ea typeface="Times New Roman" panose="02020603050405020304" pitchFamily="18" charset="0"/>
              </a:rPr>
              <a:t>Dining at </a:t>
            </a:r>
            <a:r>
              <a:rPr lang="en-US" sz="2800" dirty="0">
                <a:ea typeface="Times New Roman" panose="02020603050405020304" pitchFamily="18" charset="0"/>
              </a:rPr>
              <a:t>Tax Collector Matthew’s house</a:t>
            </a:r>
            <a:r>
              <a:rPr lang="en-US" sz="2400" b="0" dirty="0">
                <a:effectLst/>
                <a:ea typeface="Times New Roman" panose="02020603050405020304" pitchFamily="18" charset="0"/>
              </a:rPr>
              <a:t> </a:t>
            </a:r>
            <a:r>
              <a:rPr lang="en-US" sz="2800" b="0" dirty="0">
                <a:effectLst/>
                <a:ea typeface="Times New Roman" panose="02020603050405020304" pitchFamily="18" charset="0"/>
              </a:rPr>
              <a:t>(Matt 9:9-13; cf. </a:t>
            </a:r>
            <a:r>
              <a:rPr lang="en-US" sz="2800" dirty="0">
                <a:effectLst/>
                <a:ea typeface="Times New Roman" panose="02020603050405020304" pitchFamily="18" charset="0"/>
              </a:rPr>
              <a:t>Hosea 6:6</a:t>
            </a:r>
            <a:r>
              <a:rPr lang="en-US" sz="2800" b="0" i="1" dirty="0">
                <a:effectLst/>
                <a:ea typeface="Times New Roman" panose="02020603050405020304" pitchFamily="18" charset="0"/>
              </a:rPr>
              <a:t> – Hesed </a:t>
            </a:r>
            <a:r>
              <a:rPr lang="en-US" sz="2800" b="0" dirty="0">
                <a:effectLst/>
                <a:ea typeface="Times New Roman" panose="02020603050405020304" pitchFamily="18" charset="0"/>
              </a:rPr>
              <a:t>)</a:t>
            </a:r>
            <a:endParaRPr lang="en-US" b="0" dirty="0">
              <a:effectLst/>
              <a:ea typeface="Times New Roman" panose="02020603050405020304" pitchFamily="18" charset="0"/>
            </a:endParaRPr>
          </a:p>
          <a:p>
            <a:pPr marL="514350" marR="0" lvl="1" indent="-342900" algn="l" defTabSz="914400" rtl="0" eaLnBrk="1" fontAlgn="auto" latinLnBrk="0" hangingPunct="1">
              <a:lnSpc>
                <a:spcPct val="105000"/>
              </a:lnSpc>
              <a:spcBef>
                <a:spcPct val="20000"/>
              </a:spcBef>
              <a:spcAft>
                <a:spcPts val="0"/>
              </a:spcAft>
              <a:buClr>
                <a:srgbClr val="2F5897"/>
              </a:buClr>
              <a:buSzTx/>
              <a:buFont typeface="Symbol" panose="05050102010706020507" pitchFamily="18" charset="2"/>
              <a:buChar char=""/>
              <a:tabLst/>
              <a:defRPr/>
            </a:pPr>
            <a:r>
              <a:rPr kumimoji="0" lang="en-US" sz="2500" b="1"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Matt 9:11-13 </a:t>
            </a:r>
            <a:r>
              <a:rPr kumimoji="0" lang="en-US" sz="25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 </a:t>
            </a:r>
            <a:r>
              <a:rPr lang="en-US" sz="2500" dirty="0"/>
              <a:t>The Pharisees saw this and said to his disciples, “Why does your teacher eat with tax collectors and sinners?” </a:t>
            </a:r>
            <a:r>
              <a:rPr lang="en-US" sz="2500" baseline="30000" dirty="0"/>
              <a:t>12</a:t>
            </a:r>
            <a:r>
              <a:rPr lang="en-US" sz="2500" dirty="0"/>
              <a:t> He heard this and said, “</a:t>
            </a:r>
            <a:r>
              <a:rPr lang="en-US" sz="2500" i="1" dirty="0"/>
              <a:t>Those who are well do not need a physician, but the sick do</a:t>
            </a:r>
            <a:r>
              <a:rPr lang="en-US" sz="2500" dirty="0"/>
              <a:t>.”</a:t>
            </a:r>
            <a:r>
              <a:rPr lang="en-US" sz="2500" baseline="30000" dirty="0"/>
              <a:t> 13 </a:t>
            </a:r>
            <a:r>
              <a:rPr kumimoji="0" lang="en-US" sz="25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“Go and learn what this means, ‘I desire </a:t>
            </a:r>
            <a:r>
              <a:rPr kumimoji="0" lang="en-US" sz="2500" b="1" i="1" u="none" strike="noStrike" kern="1200" cap="none" spc="0" normalizeH="0" baseline="0" noProof="0" dirty="0">
                <a:ln>
                  <a:noFill/>
                </a:ln>
                <a:solidFill>
                  <a:srgbClr val="000000"/>
                </a:solidFill>
                <a:effectLst/>
                <a:highlight>
                  <a:srgbClr val="00FFFF"/>
                </a:highlight>
                <a:uLnTx/>
                <a:uFillTx/>
                <a:ea typeface="Times New Roman" panose="02020603050405020304" pitchFamily="18" charset="0"/>
              </a:rPr>
              <a:t>mercy</a:t>
            </a:r>
            <a:r>
              <a:rPr kumimoji="0" lang="en-US" sz="2500" b="0" i="1"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 not sacrifice</a:t>
            </a:r>
            <a:r>
              <a:rPr kumimoji="0" lang="en-US" sz="25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 </a:t>
            </a:r>
            <a:br>
              <a:rPr kumimoji="0" lang="en-US" sz="25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br>
            <a:r>
              <a:rPr kumimoji="0" lang="en-US" sz="25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For I have come to call not the righteous but sinners.”</a:t>
            </a:r>
            <a:endParaRPr lang="en-US" sz="2500" b="1" dirty="0">
              <a:effectLst/>
              <a:ea typeface="Times New Roman" panose="02020603050405020304" pitchFamily="18" charset="0"/>
            </a:endParaRPr>
          </a:p>
          <a:p>
            <a:pPr marL="182880" marR="0" indent="-182880">
              <a:lnSpc>
                <a:spcPct val="105000"/>
              </a:lnSpc>
              <a:spcBef>
                <a:spcPts val="1800"/>
              </a:spcBef>
            </a:pPr>
            <a:r>
              <a:rPr lang="en-US" b="1" dirty="0">
                <a:effectLst/>
                <a:ea typeface="Times New Roman" panose="02020603050405020304" pitchFamily="18" charset="0"/>
              </a:rPr>
              <a:t> </a:t>
            </a:r>
            <a:r>
              <a:rPr lang="en-US" sz="2800" b="1" dirty="0">
                <a:effectLst/>
                <a:ea typeface="Times New Roman" panose="02020603050405020304" pitchFamily="18" charset="0"/>
              </a:rPr>
              <a:t>Plucking grain on a Sabbath</a:t>
            </a:r>
            <a:r>
              <a:rPr lang="en-US" sz="2400" b="0" dirty="0">
                <a:effectLst/>
                <a:ea typeface="Times New Roman" panose="02020603050405020304" pitchFamily="18" charset="0"/>
              </a:rPr>
              <a:t> (Matt 12:1-8)</a:t>
            </a:r>
            <a:endParaRPr lang="en-US" b="0" dirty="0">
              <a:effectLst/>
              <a:ea typeface="Times New Roman" panose="02020603050405020304" pitchFamily="18" charset="0"/>
            </a:endParaRPr>
          </a:p>
          <a:p>
            <a:pPr marL="514350" lvl="1" indent="-342900">
              <a:lnSpc>
                <a:spcPct val="105000"/>
              </a:lnSpc>
              <a:buFont typeface="Symbol" panose="05050102010706020507" pitchFamily="18" charset="2"/>
              <a:buChar char=""/>
            </a:pPr>
            <a:r>
              <a:rPr lang="en-US" sz="2500" b="1" dirty="0">
                <a:effectLst/>
                <a:ea typeface="Times New Roman" panose="02020603050405020304" pitchFamily="18" charset="0"/>
              </a:rPr>
              <a:t>Matt 12:7-8 </a:t>
            </a:r>
            <a:r>
              <a:rPr lang="en-US" sz="2500" dirty="0">
                <a:effectLst/>
                <a:ea typeface="Times New Roman" panose="02020603050405020304" pitchFamily="18" charset="0"/>
              </a:rPr>
              <a:t>– “If you had known what this means, ‘I desire</a:t>
            </a:r>
            <a:r>
              <a:rPr lang="en-US" sz="2500" b="1" i="1" dirty="0">
                <a:effectLst/>
                <a:ea typeface="Times New Roman" panose="02020603050405020304" pitchFamily="18" charset="0"/>
              </a:rPr>
              <a:t> </a:t>
            </a:r>
            <a:r>
              <a:rPr lang="en-US" sz="2500" b="1" i="1" dirty="0">
                <a:solidFill>
                  <a:srgbClr val="000000"/>
                </a:solidFill>
                <a:effectLst/>
                <a:highlight>
                  <a:srgbClr val="00FFFF"/>
                </a:highlight>
                <a:ea typeface="Times New Roman" panose="02020603050405020304" pitchFamily="18" charset="0"/>
              </a:rPr>
              <a:t>mercy</a:t>
            </a:r>
            <a:r>
              <a:rPr lang="en-US" sz="2500" i="1" dirty="0">
                <a:effectLst/>
                <a:ea typeface="Times New Roman" panose="02020603050405020304" pitchFamily="18" charset="0"/>
              </a:rPr>
              <a:t> and not sacrifice</a:t>
            </a:r>
            <a:r>
              <a:rPr lang="en-US" sz="2500" dirty="0">
                <a:effectLst/>
                <a:ea typeface="Times New Roman" panose="02020603050405020304" pitchFamily="18" charset="0"/>
              </a:rPr>
              <a:t>,’ </a:t>
            </a:r>
            <a:br>
              <a:rPr lang="en-US" sz="2500" dirty="0">
                <a:effectLst/>
                <a:ea typeface="Times New Roman" panose="02020603050405020304" pitchFamily="18" charset="0"/>
              </a:rPr>
            </a:br>
            <a:r>
              <a:rPr lang="en-US" sz="2500" dirty="0">
                <a:effectLst/>
                <a:ea typeface="Times New Roman" panose="02020603050405020304" pitchFamily="18" charset="0"/>
              </a:rPr>
              <a:t>you would not have condemned the guiltless. / For the Son of Man is Lord of the sabbath.”</a:t>
            </a:r>
          </a:p>
          <a:p>
            <a:pPr marL="182880" marR="0" indent="-182880">
              <a:lnSpc>
                <a:spcPct val="105000"/>
              </a:lnSpc>
              <a:spcBef>
                <a:spcPts val="1800"/>
              </a:spcBef>
            </a:pPr>
            <a:r>
              <a:rPr lang="en-US" b="1" dirty="0">
                <a:effectLst/>
                <a:ea typeface="Times New Roman" panose="02020603050405020304" pitchFamily="18" charset="0"/>
              </a:rPr>
              <a:t> </a:t>
            </a:r>
            <a:r>
              <a:rPr lang="en-US" sz="2800" b="1" dirty="0">
                <a:effectLst/>
                <a:ea typeface="Times New Roman" panose="02020603050405020304" pitchFamily="18" charset="0"/>
              </a:rPr>
              <a:t>Woes to Scribes and Pharisees</a:t>
            </a:r>
            <a:r>
              <a:rPr lang="en-US" sz="2400" b="0" dirty="0">
                <a:effectLst/>
                <a:ea typeface="Times New Roman" panose="02020603050405020304" pitchFamily="18" charset="0"/>
              </a:rPr>
              <a:t> (Matt 23:1-36)</a:t>
            </a:r>
            <a:endParaRPr lang="en-US" b="0" dirty="0">
              <a:effectLst/>
              <a:ea typeface="Times New Roman" panose="02020603050405020304" pitchFamily="18" charset="0"/>
            </a:endParaRPr>
          </a:p>
          <a:p>
            <a:pPr marL="514350" lvl="1" indent="-342900">
              <a:lnSpc>
                <a:spcPct val="105000"/>
              </a:lnSpc>
              <a:buFont typeface="Symbol" panose="05050102010706020507" pitchFamily="18" charset="2"/>
              <a:buChar char=""/>
            </a:pPr>
            <a:r>
              <a:rPr lang="en-US" sz="2500" b="1" dirty="0">
                <a:effectLst/>
                <a:ea typeface="Times New Roman" panose="02020603050405020304" pitchFamily="18" charset="0"/>
              </a:rPr>
              <a:t>Matt 23:23 </a:t>
            </a:r>
            <a:r>
              <a:rPr lang="en-US" sz="2500" dirty="0">
                <a:effectLst/>
                <a:ea typeface="Times New Roman" panose="02020603050405020304" pitchFamily="18" charset="0"/>
              </a:rPr>
              <a:t>– “Woe to you, scribes and Pharisees, hypocrites! For you tithe mint, dill, and cummin, and have neglected the weightier matters of the law: justice and </a:t>
            </a:r>
            <a:r>
              <a:rPr lang="en-US" sz="2500" b="1" i="1" dirty="0">
                <a:solidFill>
                  <a:srgbClr val="000000"/>
                </a:solidFill>
                <a:effectLst/>
                <a:highlight>
                  <a:srgbClr val="00FFFF"/>
                </a:highlight>
                <a:ea typeface="Times New Roman" panose="02020603050405020304" pitchFamily="18" charset="0"/>
              </a:rPr>
              <a:t>mercy</a:t>
            </a:r>
            <a:r>
              <a:rPr lang="en-US" sz="2500" dirty="0">
                <a:effectLst/>
                <a:ea typeface="Times New Roman" panose="02020603050405020304" pitchFamily="18" charset="0"/>
              </a:rPr>
              <a:t> and faith. </a:t>
            </a:r>
            <a:br>
              <a:rPr lang="en-US" sz="2500" dirty="0">
                <a:effectLst/>
                <a:ea typeface="Times New Roman" panose="02020603050405020304" pitchFamily="18" charset="0"/>
              </a:rPr>
            </a:br>
            <a:r>
              <a:rPr lang="en-US" sz="2500" dirty="0">
                <a:effectLst/>
                <a:ea typeface="Times New Roman" panose="02020603050405020304" pitchFamily="18" charset="0"/>
              </a:rPr>
              <a:t>It is these you ought to have practiced without neglecting the others.”</a:t>
            </a:r>
          </a:p>
        </p:txBody>
      </p:sp>
    </p:spTree>
    <p:extLst>
      <p:ext uri="{BB962C8B-B14F-4D97-AF65-F5344CB8AC3E}">
        <p14:creationId xmlns:p14="http://schemas.microsoft.com/office/powerpoint/2010/main" val="1426212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500"/>
                                        <p:tgtEl>
                                          <p:spTgt spid="3">
                                            <p:txEl>
                                              <p:pRg st="3" end="3"/>
                                            </p:txEl>
                                          </p:spTgt>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7C6C7-4D4B-236B-610F-DC1105314FDB}"/>
              </a:ext>
            </a:extLst>
          </p:cNvPr>
          <p:cNvSpPr>
            <a:spLocks noGrp="1"/>
          </p:cNvSpPr>
          <p:nvPr>
            <p:ph type="title"/>
          </p:nvPr>
        </p:nvSpPr>
        <p:spPr/>
        <p:txBody>
          <a:bodyPr/>
          <a:lstStyle/>
          <a:p>
            <a:r>
              <a:rPr lang="en-US" dirty="0"/>
              <a:t>Jesus’ Parables in Matthew’s Gospel</a:t>
            </a:r>
          </a:p>
        </p:txBody>
      </p:sp>
      <p:sp>
        <p:nvSpPr>
          <p:cNvPr id="3" name="Content Placeholder 2">
            <a:extLst>
              <a:ext uri="{FF2B5EF4-FFF2-40B4-BE49-F238E27FC236}">
                <a16:creationId xmlns:a16="http://schemas.microsoft.com/office/drawing/2014/main" id="{FB59B32C-4481-ED82-2E66-34553FAA5770}"/>
              </a:ext>
            </a:extLst>
          </p:cNvPr>
          <p:cNvSpPr>
            <a:spLocks noGrp="1"/>
          </p:cNvSpPr>
          <p:nvPr>
            <p:ph idx="1"/>
          </p:nvPr>
        </p:nvSpPr>
        <p:spPr/>
        <p:txBody>
          <a:bodyPr>
            <a:normAutofit/>
          </a:bodyPr>
          <a:lstStyle/>
          <a:p>
            <a:pPr marL="182880" marR="0" indent="-182880"/>
            <a:r>
              <a:rPr lang="en-US" b="1" dirty="0">
                <a:effectLst/>
                <a:latin typeface="Arial Narrow" panose="020B0606020202030204" pitchFamily="34" charset="0"/>
                <a:ea typeface="Times New Roman" panose="02020603050405020304" pitchFamily="18" charset="0"/>
              </a:rPr>
              <a:t> The Unforgiving/Unmerciful Servant</a:t>
            </a:r>
            <a:r>
              <a:rPr lang="en-US" sz="2800" b="0" dirty="0">
                <a:effectLst/>
                <a:latin typeface="Arial Narrow" panose="020B0606020202030204" pitchFamily="34" charset="0"/>
                <a:ea typeface="Times New Roman" panose="02020603050405020304" pitchFamily="18" charset="0"/>
              </a:rPr>
              <a:t> (Matt 18:23-35)</a:t>
            </a:r>
            <a:endParaRPr lang="en-US" b="0" dirty="0">
              <a:effectLst/>
              <a:latin typeface="Times New Roman" panose="02020603050405020304" pitchFamily="18" charset="0"/>
              <a:ea typeface="Times New Roman" panose="02020603050405020304" pitchFamily="18" charset="0"/>
            </a:endParaRPr>
          </a:p>
          <a:p>
            <a:pPr marL="514350" lvl="1" indent="-342900">
              <a:buFont typeface="Symbol" panose="05050102010706020507" pitchFamily="18" charset="2"/>
              <a:buChar char=""/>
            </a:pPr>
            <a:r>
              <a:rPr lang="en-US" sz="2400" b="1" dirty="0">
                <a:effectLst/>
                <a:latin typeface="Arial Narrow" panose="020B0606020202030204" pitchFamily="34" charset="0"/>
                <a:ea typeface="Times New Roman" panose="02020603050405020304" pitchFamily="18" charset="0"/>
              </a:rPr>
              <a:t>Matt 18:27</a:t>
            </a:r>
            <a:r>
              <a:rPr lang="en-US" sz="2400" dirty="0">
                <a:effectLst/>
                <a:latin typeface="Arial Narrow" panose="020B0606020202030204" pitchFamily="34" charset="0"/>
                <a:ea typeface="Times New Roman" panose="02020603050405020304" pitchFamily="18" charset="0"/>
              </a:rPr>
              <a:t> – And </a:t>
            </a:r>
            <a:r>
              <a:rPr lang="en-US" sz="2400" b="1" dirty="0">
                <a:solidFill>
                  <a:srgbClr val="000000"/>
                </a:solidFill>
                <a:effectLst/>
                <a:highlight>
                  <a:srgbClr val="FF00FF"/>
                </a:highlight>
                <a:latin typeface="Arial Narrow" panose="020B0606020202030204" pitchFamily="34" charset="0"/>
                <a:ea typeface="Times New Roman" panose="02020603050405020304" pitchFamily="18" charset="0"/>
              </a:rPr>
              <a:t>out of pity</a:t>
            </a:r>
            <a:r>
              <a:rPr lang="en-US" sz="2400" dirty="0">
                <a:effectLst/>
                <a:latin typeface="Arial Narrow" panose="020B0606020202030204" pitchFamily="34" charset="0"/>
                <a:ea typeface="Times New Roman" panose="02020603050405020304" pitchFamily="18" charset="0"/>
              </a:rPr>
              <a:t> for him, the lord of that slave released him and forgave him the debt.</a:t>
            </a:r>
            <a:endParaRPr lang="en-US" sz="2400" dirty="0">
              <a:effectLst/>
              <a:latin typeface="Times New Roman" panose="02020603050405020304" pitchFamily="18" charset="0"/>
              <a:ea typeface="Times New Roman" panose="02020603050405020304" pitchFamily="18" charset="0"/>
            </a:endParaRPr>
          </a:p>
          <a:p>
            <a:pPr marL="514350" lvl="1" indent="-342900">
              <a:buFont typeface="Symbol" panose="05050102010706020507" pitchFamily="18" charset="2"/>
              <a:buChar char=""/>
            </a:pPr>
            <a:r>
              <a:rPr lang="en-US" sz="2400" b="1" dirty="0">
                <a:effectLst/>
                <a:latin typeface="Arial Narrow" panose="020B0606020202030204" pitchFamily="34" charset="0"/>
                <a:ea typeface="Times New Roman" panose="02020603050405020304" pitchFamily="18" charset="0"/>
              </a:rPr>
              <a:t>Matt 18:33</a:t>
            </a:r>
            <a:r>
              <a:rPr lang="en-US" sz="2400" dirty="0">
                <a:effectLst/>
                <a:latin typeface="Arial Narrow" panose="020B0606020202030204" pitchFamily="34" charset="0"/>
                <a:ea typeface="Times New Roman" panose="02020603050405020304" pitchFamily="18" charset="0"/>
              </a:rPr>
              <a:t> – “‘Should you not have </a:t>
            </a:r>
            <a:r>
              <a:rPr lang="en-US" sz="2400" b="1" dirty="0">
                <a:solidFill>
                  <a:srgbClr val="000000"/>
                </a:solidFill>
                <a:effectLst/>
                <a:highlight>
                  <a:srgbClr val="00FFFF"/>
                </a:highlight>
                <a:latin typeface="Arial Narrow" panose="020B0606020202030204" pitchFamily="34" charset="0"/>
                <a:ea typeface="Times New Roman" panose="02020603050405020304" pitchFamily="18" charset="0"/>
              </a:rPr>
              <a:t>had</a:t>
            </a:r>
            <a:r>
              <a:rPr lang="en-US" sz="2400" dirty="0">
                <a:solidFill>
                  <a:srgbClr val="000000"/>
                </a:solidFill>
                <a:effectLst/>
                <a:highlight>
                  <a:srgbClr val="00FFFF"/>
                </a:highlight>
                <a:latin typeface="Arial Narrow" panose="020B0606020202030204" pitchFamily="34" charset="0"/>
                <a:ea typeface="Times New Roman" panose="02020603050405020304" pitchFamily="18" charset="0"/>
              </a:rPr>
              <a:t> </a:t>
            </a:r>
            <a:r>
              <a:rPr lang="en-US" sz="2400" b="1" dirty="0">
                <a:solidFill>
                  <a:srgbClr val="000000"/>
                </a:solidFill>
                <a:effectLst/>
                <a:highlight>
                  <a:srgbClr val="00FFFF"/>
                </a:highlight>
                <a:latin typeface="Arial Narrow" panose="020B0606020202030204" pitchFamily="34" charset="0"/>
                <a:ea typeface="Times New Roman" panose="02020603050405020304" pitchFamily="18" charset="0"/>
              </a:rPr>
              <a:t>mercy</a:t>
            </a:r>
            <a:r>
              <a:rPr lang="en-US" sz="2400" dirty="0">
                <a:effectLst/>
                <a:latin typeface="Arial Narrow" panose="020B0606020202030204" pitchFamily="34" charset="0"/>
                <a:ea typeface="Times New Roman" panose="02020603050405020304" pitchFamily="18" charset="0"/>
              </a:rPr>
              <a:t> on your fellow slave, as I </a:t>
            </a:r>
            <a:r>
              <a:rPr lang="en-US" sz="2400" b="1" dirty="0">
                <a:solidFill>
                  <a:srgbClr val="000000"/>
                </a:solidFill>
                <a:effectLst/>
                <a:highlight>
                  <a:srgbClr val="00FFFF"/>
                </a:highlight>
                <a:latin typeface="Arial Narrow" panose="020B0606020202030204" pitchFamily="34" charset="0"/>
                <a:ea typeface="Times New Roman" panose="02020603050405020304" pitchFamily="18" charset="0"/>
              </a:rPr>
              <a:t>had</a:t>
            </a:r>
            <a:r>
              <a:rPr lang="en-US" sz="2400" dirty="0">
                <a:solidFill>
                  <a:srgbClr val="000000"/>
                </a:solidFill>
                <a:effectLst/>
                <a:highlight>
                  <a:srgbClr val="00FFFF"/>
                </a:highlight>
                <a:latin typeface="Arial Narrow" panose="020B0606020202030204" pitchFamily="34" charset="0"/>
                <a:ea typeface="Times New Roman" panose="02020603050405020304" pitchFamily="18" charset="0"/>
              </a:rPr>
              <a:t> </a:t>
            </a:r>
            <a:r>
              <a:rPr lang="en-US" sz="2400" b="1" dirty="0">
                <a:solidFill>
                  <a:srgbClr val="000000"/>
                </a:solidFill>
                <a:effectLst/>
                <a:highlight>
                  <a:srgbClr val="00FFFF"/>
                </a:highlight>
                <a:latin typeface="Arial Narrow" panose="020B0606020202030204" pitchFamily="34" charset="0"/>
                <a:ea typeface="Times New Roman" panose="02020603050405020304" pitchFamily="18" charset="0"/>
              </a:rPr>
              <a:t>mercy</a:t>
            </a:r>
            <a:r>
              <a:rPr lang="en-US" sz="2400" dirty="0">
                <a:effectLst/>
                <a:latin typeface="Arial Narrow" panose="020B0606020202030204" pitchFamily="34" charset="0"/>
                <a:ea typeface="Times New Roman" panose="02020603050405020304" pitchFamily="18" charset="0"/>
              </a:rPr>
              <a:t> on you?’”</a:t>
            </a:r>
            <a:br>
              <a:rPr lang="en-US" sz="2400" dirty="0">
                <a:effectLst/>
                <a:latin typeface="Arial Narrow" panose="020B0606020202030204" pitchFamily="34" charset="0"/>
                <a:ea typeface="Times New Roman" panose="02020603050405020304" pitchFamily="18" charset="0"/>
              </a:rPr>
            </a:br>
            <a:endParaRPr lang="en-US" sz="2400" dirty="0">
              <a:effectLst/>
              <a:latin typeface="Times New Roman" panose="02020603050405020304" pitchFamily="18" charset="0"/>
              <a:ea typeface="Times New Roman" panose="02020603050405020304" pitchFamily="18" charset="0"/>
            </a:endParaRPr>
          </a:p>
          <a:p>
            <a:pPr marL="182880" marR="0" indent="-182880"/>
            <a:r>
              <a:rPr lang="en-US" b="1" dirty="0">
                <a:effectLst/>
                <a:latin typeface="Arial Narrow" panose="020B0606020202030204" pitchFamily="34" charset="0"/>
                <a:ea typeface="Times New Roman" panose="02020603050405020304" pitchFamily="18" charset="0"/>
              </a:rPr>
              <a:t>The Last Judgment / Sheep &amp; Goats</a:t>
            </a:r>
            <a:r>
              <a:rPr lang="en-US" sz="2800" b="0" dirty="0">
                <a:effectLst/>
                <a:latin typeface="Arial Narrow" panose="020B0606020202030204" pitchFamily="34" charset="0"/>
                <a:ea typeface="Times New Roman" panose="02020603050405020304" pitchFamily="18" charset="0"/>
              </a:rPr>
              <a:t> (Matt 25:31-46)</a:t>
            </a:r>
            <a:endParaRPr lang="en-US" sz="2800" b="0" dirty="0">
              <a:effectLst/>
              <a:latin typeface="Times New Roman" panose="02020603050405020304" pitchFamily="18" charset="0"/>
              <a:ea typeface="Times New Roman" panose="02020603050405020304" pitchFamily="18" charset="0"/>
            </a:endParaRPr>
          </a:p>
          <a:p>
            <a:pPr marL="514350" lvl="1" indent="-342900">
              <a:buFont typeface="Symbol" panose="05050102010706020507" pitchFamily="18" charset="2"/>
              <a:buChar char=""/>
            </a:pPr>
            <a:r>
              <a:rPr lang="en-US" sz="2500" b="1" dirty="0">
                <a:effectLst/>
                <a:latin typeface="Arial Narrow" panose="020B0606020202030204" pitchFamily="34" charset="0"/>
                <a:ea typeface="Times New Roman" panose="02020603050405020304" pitchFamily="18" charset="0"/>
              </a:rPr>
              <a:t>Matt 25:40 </a:t>
            </a:r>
            <a:r>
              <a:rPr lang="en-US" sz="2500" dirty="0">
                <a:effectLst/>
                <a:latin typeface="Arial Narrow" panose="020B0606020202030204" pitchFamily="34" charset="0"/>
                <a:ea typeface="Times New Roman" panose="02020603050405020304" pitchFamily="18" charset="0"/>
              </a:rPr>
              <a:t>– “Amen, I say to you, whatever you did for one of these least brothers of mine, you did for me.”</a:t>
            </a:r>
          </a:p>
          <a:p>
            <a:pPr marL="514350" lvl="1" indent="-342900">
              <a:buFont typeface="Symbol" panose="05050102010706020507" pitchFamily="18" charset="2"/>
              <a:buChar char=""/>
            </a:pPr>
            <a:r>
              <a:rPr lang="en-US" sz="2500" i="1" dirty="0">
                <a:ea typeface="Times New Roman" panose="02020603050405020304" pitchFamily="18" charset="0"/>
              </a:rPr>
              <a:t>Doesn’t use words “mercy” or “compassion,” but is clearly about “</a:t>
            </a:r>
            <a:r>
              <a:rPr lang="en-US" sz="2500" i="1" dirty="0">
                <a:effectLst/>
                <a:latin typeface="Arial Narrow" panose="020B0606020202030204" pitchFamily="34" charset="0"/>
                <a:ea typeface="Times New Roman" panose="02020603050405020304" pitchFamily="18" charset="0"/>
              </a:rPr>
              <a:t>Corporal Works of Mercy”</a:t>
            </a:r>
            <a:endParaRPr lang="en-US" sz="2500" i="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639781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76F06-2D13-E9E4-9427-08BE1571A5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B78A49-8C04-10D7-A2E2-5506D4328F0F}"/>
              </a:ext>
            </a:extLst>
          </p:cNvPr>
          <p:cNvSpPr>
            <a:spLocks noGrp="1"/>
          </p:cNvSpPr>
          <p:nvPr>
            <p:ph type="title"/>
          </p:nvPr>
        </p:nvSpPr>
        <p:spPr/>
        <p:txBody>
          <a:bodyPr/>
          <a:lstStyle/>
          <a:p>
            <a:r>
              <a:rPr lang="en-US" dirty="0"/>
              <a:t>Jesus’ Parables in Luke’s Gospel</a:t>
            </a:r>
          </a:p>
        </p:txBody>
      </p:sp>
      <p:sp>
        <p:nvSpPr>
          <p:cNvPr id="3" name="Content Placeholder 2">
            <a:extLst>
              <a:ext uri="{FF2B5EF4-FFF2-40B4-BE49-F238E27FC236}">
                <a16:creationId xmlns:a16="http://schemas.microsoft.com/office/drawing/2014/main" id="{35FF4E50-F47B-0E2C-DB03-F2E818081EE8}"/>
              </a:ext>
            </a:extLst>
          </p:cNvPr>
          <p:cNvSpPr>
            <a:spLocks noGrp="1"/>
          </p:cNvSpPr>
          <p:nvPr>
            <p:ph idx="1"/>
          </p:nvPr>
        </p:nvSpPr>
        <p:spPr>
          <a:xfrm>
            <a:off x="406400" y="1143000"/>
            <a:ext cx="11582400" cy="5562600"/>
          </a:xfrm>
        </p:spPr>
        <p:txBody>
          <a:bodyPr>
            <a:normAutofit fontScale="92500"/>
          </a:bodyPr>
          <a:lstStyle/>
          <a:p>
            <a:pPr marL="182880" marR="0" indent="-182880"/>
            <a:r>
              <a:rPr lang="en-US" b="1" dirty="0">
                <a:effectLst/>
                <a:ea typeface="Times New Roman" panose="02020603050405020304" pitchFamily="18" charset="0"/>
              </a:rPr>
              <a:t> Good Samaritan</a:t>
            </a:r>
            <a:r>
              <a:rPr lang="en-US" sz="3000" b="0" dirty="0">
                <a:effectLst/>
                <a:ea typeface="Times New Roman" panose="02020603050405020304" pitchFamily="18" charset="0"/>
              </a:rPr>
              <a:t> (Luke 10:29-37)</a:t>
            </a:r>
            <a:endParaRPr lang="en-US" b="0" dirty="0">
              <a:effectLst/>
              <a:ea typeface="Times New Roman" panose="02020603050405020304" pitchFamily="18" charset="0"/>
            </a:endParaRPr>
          </a:p>
          <a:p>
            <a:pPr marL="514350" marR="0" lvl="1" indent="-342900" algn="l" defTabSz="914400" rtl="0" eaLnBrk="1" fontAlgn="auto" latinLnBrk="0" hangingPunct="1">
              <a:lnSpc>
                <a:spcPct val="100000"/>
              </a:lnSpc>
              <a:spcBef>
                <a:spcPct val="20000"/>
              </a:spcBef>
              <a:spcAft>
                <a:spcPts val="0"/>
              </a:spcAft>
              <a:buClr>
                <a:srgbClr val="2F5897"/>
              </a:buClr>
              <a:buSzTx/>
              <a:buFont typeface="Symbol" panose="05050102010706020507" pitchFamily="18" charset="2"/>
              <a:buChar char=""/>
              <a:tabLst/>
              <a:defRPr/>
            </a:pPr>
            <a:r>
              <a:rPr kumimoji="0" lang="en-US" sz="2600" b="1"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10:33b </a:t>
            </a:r>
            <a:r>
              <a:rPr kumimoji="0" lang="en-US" sz="26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 “…when he</a:t>
            </a:r>
            <a:r>
              <a:rPr kumimoji="0" lang="en-US" sz="24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 [the Samaritan] </a:t>
            </a:r>
            <a:r>
              <a:rPr kumimoji="0" lang="en-US" sz="26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saw him, he was </a:t>
            </a:r>
            <a:r>
              <a:rPr kumimoji="0" lang="en-US" sz="2600" b="1" i="0" u="none" strike="noStrike" kern="1200" cap="none" spc="0" normalizeH="0" baseline="0" noProof="0" dirty="0">
                <a:ln>
                  <a:noFill/>
                </a:ln>
                <a:solidFill>
                  <a:srgbClr val="000000"/>
                </a:solidFill>
                <a:effectLst/>
                <a:highlight>
                  <a:srgbClr val="FF00FF"/>
                </a:highlight>
                <a:uLnTx/>
                <a:uFillTx/>
                <a:ea typeface="Times New Roman" panose="02020603050405020304" pitchFamily="18" charset="0"/>
              </a:rPr>
              <a:t>moved</a:t>
            </a:r>
            <a:r>
              <a:rPr kumimoji="0" lang="en-US" sz="2600" b="0" i="0" u="none" strike="noStrike" kern="1200" cap="none" spc="0" normalizeH="0" baseline="0" noProof="0" dirty="0">
                <a:ln>
                  <a:noFill/>
                </a:ln>
                <a:solidFill>
                  <a:srgbClr val="000000"/>
                </a:solidFill>
                <a:effectLst/>
                <a:highlight>
                  <a:srgbClr val="FF00FF"/>
                </a:highlight>
                <a:uLnTx/>
                <a:uFillTx/>
                <a:ea typeface="Times New Roman" panose="02020603050405020304" pitchFamily="18" charset="0"/>
              </a:rPr>
              <a:t> with </a:t>
            </a:r>
            <a:r>
              <a:rPr kumimoji="0" lang="en-US" sz="2600" b="1" i="0" u="none" strike="noStrike" kern="1200" cap="none" spc="0" normalizeH="0" baseline="0" noProof="0" dirty="0">
                <a:ln>
                  <a:noFill/>
                </a:ln>
                <a:solidFill>
                  <a:srgbClr val="000000"/>
                </a:solidFill>
                <a:effectLst/>
                <a:highlight>
                  <a:srgbClr val="FF00FF"/>
                </a:highlight>
                <a:uLnTx/>
                <a:uFillTx/>
                <a:ea typeface="Times New Roman" panose="02020603050405020304" pitchFamily="18" charset="0"/>
              </a:rPr>
              <a:t>pity</a:t>
            </a:r>
            <a:r>
              <a:rPr kumimoji="0" lang="en-US" sz="26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a:t>
            </a:r>
          </a:p>
          <a:p>
            <a:pPr marL="514350" marR="0" lvl="1" indent="-342900" algn="l" defTabSz="914400" rtl="0" eaLnBrk="1" fontAlgn="auto" latinLnBrk="0" hangingPunct="1">
              <a:lnSpc>
                <a:spcPct val="100000"/>
              </a:lnSpc>
              <a:spcBef>
                <a:spcPct val="20000"/>
              </a:spcBef>
              <a:spcAft>
                <a:spcPts val="0"/>
              </a:spcAft>
              <a:buClr>
                <a:srgbClr val="2F5897"/>
              </a:buClr>
              <a:buSzTx/>
              <a:buFont typeface="Symbol" panose="05050102010706020507" pitchFamily="18" charset="2"/>
              <a:buChar char=""/>
              <a:tabLst/>
              <a:defRPr/>
            </a:pPr>
            <a:r>
              <a:rPr kumimoji="0" lang="en-US" sz="2600" b="1"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10:37 </a:t>
            </a:r>
            <a:r>
              <a:rPr kumimoji="0" lang="en-US" sz="26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 He said, “The one who showed him </a:t>
            </a:r>
            <a:r>
              <a:rPr kumimoji="0" lang="en-US" sz="2600" b="1" i="0" u="none" strike="noStrike" kern="1200" cap="none" spc="0" normalizeH="0" baseline="0" noProof="0" dirty="0">
                <a:ln>
                  <a:noFill/>
                </a:ln>
                <a:solidFill>
                  <a:srgbClr val="000000"/>
                </a:solidFill>
                <a:effectLst/>
                <a:highlight>
                  <a:srgbClr val="00FFFF"/>
                </a:highlight>
                <a:uLnTx/>
                <a:uFillTx/>
                <a:ea typeface="Times New Roman" panose="02020603050405020304" pitchFamily="18" charset="0"/>
              </a:rPr>
              <a:t>mercy</a:t>
            </a:r>
            <a:r>
              <a:rPr kumimoji="0" lang="en-US" sz="26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 Jesus said to him, “Go and do likewise.”</a:t>
            </a:r>
            <a:endParaRPr lang="en-US" sz="2600" b="1" dirty="0">
              <a:effectLst/>
              <a:ea typeface="Times New Roman" panose="02020603050405020304" pitchFamily="18" charset="0"/>
            </a:endParaRPr>
          </a:p>
          <a:p>
            <a:pPr marL="182880" marR="0" indent="-182880"/>
            <a:r>
              <a:rPr lang="en-US" b="1" dirty="0">
                <a:effectLst/>
                <a:ea typeface="Times New Roman" panose="02020603050405020304" pitchFamily="18" charset="0"/>
              </a:rPr>
              <a:t> Prodigal Son</a:t>
            </a:r>
            <a:r>
              <a:rPr lang="en-US" sz="3000" b="0" dirty="0">
                <a:effectLst/>
                <a:ea typeface="Times New Roman" panose="02020603050405020304" pitchFamily="18" charset="0"/>
              </a:rPr>
              <a:t> (Luke 15:11-32)</a:t>
            </a:r>
            <a:endParaRPr lang="en-US" b="0" dirty="0">
              <a:effectLst/>
              <a:ea typeface="Times New Roman" panose="02020603050405020304" pitchFamily="18" charset="0"/>
            </a:endParaRPr>
          </a:p>
          <a:p>
            <a:pPr marL="514350" marR="0" lvl="1" indent="-342900" algn="l" defTabSz="914400" rtl="0" eaLnBrk="1" fontAlgn="auto" latinLnBrk="0" hangingPunct="1">
              <a:lnSpc>
                <a:spcPct val="100000"/>
              </a:lnSpc>
              <a:spcBef>
                <a:spcPct val="20000"/>
              </a:spcBef>
              <a:spcAft>
                <a:spcPts val="0"/>
              </a:spcAft>
              <a:buClr>
                <a:srgbClr val="2F5897"/>
              </a:buClr>
              <a:buSzTx/>
              <a:buFont typeface="Symbol" panose="05050102010706020507" pitchFamily="18" charset="2"/>
              <a:buChar char=""/>
              <a:tabLst/>
              <a:defRPr/>
            </a:pPr>
            <a:r>
              <a:rPr kumimoji="0" lang="en-US" sz="2600" b="1"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15:20 </a:t>
            </a:r>
            <a:r>
              <a:rPr kumimoji="0" lang="en-US" sz="26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 “So he set off and went to his father. But while he was still far off, his father saw him and was </a:t>
            </a:r>
            <a:r>
              <a:rPr kumimoji="0" lang="en-US" sz="2600" b="1" i="0" u="none" strike="noStrike" kern="1200" cap="none" spc="0" normalizeH="0" baseline="0" noProof="0" dirty="0">
                <a:ln>
                  <a:noFill/>
                </a:ln>
                <a:solidFill>
                  <a:srgbClr val="000000"/>
                </a:solidFill>
                <a:effectLst/>
                <a:highlight>
                  <a:srgbClr val="FF00FF"/>
                </a:highlight>
                <a:uLnTx/>
                <a:uFillTx/>
                <a:ea typeface="Times New Roman" panose="02020603050405020304" pitchFamily="18" charset="0"/>
              </a:rPr>
              <a:t>filled</a:t>
            </a:r>
            <a:r>
              <a:rPr kumimoji="0" lang="en-US" sz="2600" b="0" i="0" u="none" strike="noStrike" kern="1200" cap="none" spc="0" normalizeH="0" baseline="0" noProof="0" dirty="0">
                <a:ln>
                  <a:noFill/>
                </a:ln>
                <a:solidFill>
                  <a:srgbClr val="000000"/>
                </a:solidFill>
                <a:effectLst/>
                <a:highlight>
                  <a:srgbClr val="FF00FF"/>
                </a:highlight>
                <a:uLnTx/>
                <a:uFillTx/>
                <a:ea typeface="Times New Roman" panose="02020603050405020304" pitchFamily="18" charset="0"/>
              </a:rPr>
              <a:t> with </a:t>
            </a:r>
            <a:r>
              <a:rPr kumimoji="0" lang="en-US" sz="2600" b="1" i="0" u="none" strike="noStrike" kern="1200" cap="none" spc="0" normalizeH="0" baseline="0" noProof="0" dirty="0">
                <a:ln>
                  <a:noFill/>
                </a:ln>
                <a:solidFill>
                  <a:srgbClr val="000000"/>
                </a:solidFill>
                <a:effectLst/>
                <a:highlight>
                  <a:srgbClr val="FF00FF"/>
                </a:highlight>
                <a:uLnTx/>
                <a:uFillTx/>
                <a:ea typeface="Times New Roman" panose="02020603050405020304" pitchFamily="18" charset="0"/>
              </a:rPr>
              <a:t>compassion</a:t>
            </a:r>
            <a:r>
              <a:rPr kumimoji="0" lang="en-US" sz="26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 he ran and put his arms around him and kissed him.”</a:t>
            </a:r>
            <a:endParaRPr lang="en-US" sz="2600" b="1" dirty="0">
              <a:effectLst/>
              <a:ea typeface="Times New Roman" panose="02020603050405020304" pitchFamily="18" charset="0"/>
            </a:endParaRPr>
          </a:p>
          <a:p>
            <a:pPr marL="182880" marR="0" indent="-182880"/>
            <a:r>
              <a:rPr lang="en-US" dirty="0">
                <a:ea typeface="Times New Roman" panose="02020603050405020304" pitchFamily="18" charset="0"/>
              </a:rPr>
              <a:t> </a:t>
            </a:r>
            <a:r>
              <a:rPr lang="en-US" b="1" dirty="0">
                <a:effectLst/>
                <a:ea typeface="Times New Roman" panose="02020603050405020304" pitchFamily="18" charset="0"/>
              </a:rPr>
              <a:t>Rich Man &amp; Lazarus</a:t>
            </a:r>
            <a:r>
              <a:rPr lang="en-US" sz="3000" b="0" dirty="0">
                <a:effectLst/>
                <a:ea typeface="Times New Roman" panose="02020603050405020304" pitchFamily="18" charset="0"/>
              </a:rPr>
              <a:t> (Luke 16:19-31)</a:t>
            </a:r>
            <a:endParaRPr lang="en-US" b="0" dirty="0">
              <a:effectLst/>
              <a:ea typeface="Times New Roman" panose="02020603050405020304" pitchFamily="18" charset="0"/>
            </a:endParaRPr>
          </a:p>
          <a:p>
            <a:pPr marL="514350" marR="0" lvl="1" indent="-342900" algn="l" defTabSz="914400" rtl="0" eaLnBrk="1" fontAlgn="auto" latinLnBrk="0" hangingPunct="1">
              <a:lnSpc>
                <a:spcPct val="100000"/>
              </a:lnSpc>
              <a:spcBef>
                <a:spcPct val="20000"/>
              </a:spcBef>
              <a:spcAft>
                <a:spcPts val="0"/>
              </a:spcAft>
              <a:buClr>
                <a:srgbClr val="2F5897"/>
              </a:buClr>
              <a:buSzTx/>
              <a:buFont typeface="Symbol" panose="05050102010706020507" pitchFamily="18" charset="2"/>
              <a:buChar char=""/>
              <a:tabLst/>
              <a:defRPr/>
            </a:pPr>
            <a:r>
              <a:rPr kumimoji="0" lang="en-US" sz="2600" b="1"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16:24 </a:t>
            </a:r>
            <a:r>
              <a:rPr kumimoji="0" lang="en-US" sz="26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 “He called out, ‘Father Abraham, </a:t>
            </a:r>
            <a:r>
              <a:rPr kumimoji="0" lang="en-US" sz="2600" b="1" i="0" u="none" strike="noStrike" kern="1200" cap="none" spc="0" normalizeH="0" baseline="0" noProof="0" dirty="0">
                <a:ln>
                  <a:noFill/>
                </a:ln>
                <a:solidFill>
                  <a:srgbClr val="000000"/>
                </a:solidFill>
                <a:effectLst/>
                <a:highlight>
                  <a:srgbClr val="00FF00"/>
                </a:highlight>
                <a:uLnTx/>
                <a:uFillTx/>
                <a:ea typeface="Times New Roman" panose="02020603050405020304" pitchFamily="18" charset="0"/>
              </a:rPr>
              <a:t>have mercy</a:t>
            </a:r>
            <a:r>
              <a:rPr kumimoji="0" lang="en-US" sz="26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 on me, and send Lazarus to dip the tip of his finger in water and cool my tongue; for I am in agony in these flames.’ ”</a:t>
            </a:r>
            <a:endParaRPr lang="en-US" sz="2600" b="1" dirty="0">
              <a:effectLst/>
              <a:ea typeface="Times New Roman" panose="02020603050405020304" pitchFamily="18" charset="0"/>
            </a:endParaRPr>
          </a:p>
          <a:p>
            <a:pPr marL="182880" marR="0" indent="-182880"/>
            <a:r>
              <a:rPr lang="en-US" b="1" dirty="0">
                <a:effectLst/>
                <a:ea typeface="Times New Roman" panose="02020603050405020304" pitchFamily="18" charset="0"/>
              </a:rPr>
              <a:t> Pharisee &amp; Publican</a:t>
            </a:r>
            <a:r>
              <a:rPr lang="en-US" sz="3000" b="0" dirty="0">
                <a:effectLst/>
                <a:ea typeface="Times New Roman" panose="02020603050405020304" pitchFamily="18" charset="0"/>
              </a:rPr>
              <a:t> (Luke 18:9-14)</a:t>
            </a:r>
            <a:endParaRPr lang="en-US" b="0" dirty="0">
              <a:effectLst/>
              <a:ea typeface="Times New Roman" panose="02020603050405020304" pitchFamily="18" charset="0"/>
            </a:endParaRPr>
          </a:p>
          <a:p>
            <a:pPr marL="514350" lvl="1" indent="-342900">
              <a:buFont typeface="Symbol" panose="05050102010706020507" pitchFamily="18" charset="2"/>
              <a:buChar char=""/>
            </a:pPr>
            <a:r>
              <a:rPr lang="en-US" sz="2600" b="1" dirty="0">
                <a:effectLst/>
                <a:ea typeface="Times New Roman" panose="02020603050405020304" pitchFamily="18" charset="0"/>
              </a:rPr>
              <a:t>18:13</a:t>
            </a:r>
            <a:r>
              <a:rPr lang="en-US" sz="2600" dirty="0">
                <a:effectLst/>
                <a:ea typeface="Times New Roman" panose="02020603050405020304" pitchFamily="18" charset="0"/>
              </a:rPr>
              <a:t> – “But the tax collector, standing far off, would not even look up to heaven, </a:t>
            </a:r>
            <a:br>
              <a:rPr lang="en-US" sz="2600" dirty="0">
                <a:effectLst/>
                <a:ea typeface="Times New Roman" panose="02020603050405020304" pitchFamily="18" charset="0"/>
              </a:rPr>
            </a:br>
            <a:r>
              <a:rPr lang="en-US" sz="2600" dirty="0">
                <a:effectLst/>
                <a:ea typeface="Times New Roman" panose="02020603050405020304" pitchFamily="18" charset="0"/>
              </a:rPr>
              <a:t>but was beating his breast and saying, ‘God, </a:t>
            </a:r>
            <a:r>
              <a:rPr lang="en-US" sz="2600" b="1" dirty="0">
                <a:solidFill>
                  <a:srgbClr val="000000"/>
                </a:solidFill>
                <a:effectLst/>
                <a:highlight>
                  <a:srgbClr val="FFFF00"/>
                </a:highlight>
                <a:ea typeface="Times New Roman" panose="02020603050405020304" pitchFamily="18" charset="0"/>
              </a:rPr>
              <a:t>be merciful</a:t>
            </a:r>
            <a:r>
              <a:rPr lang="en-US" sz="2600" dirty="0">
                <a:effectLst/>
                <a:ea typeface="Times New Roman" panose="02020603050405020304" pitchFamily="18" charset="0"/>
              </a:rPr>
              <a:t> (</a:t>
            </a:r>
            <a:r>
              <a:rPr lang="en-US" sz="2600" i="1" dirty="0" err="1">
                <a:effectLst/>
                <a:ea typeface="Times New Roman" panose="02020603050405020304" pitchFamily="18" charset="0"/>
              </a:rPr>
              <a:t>hilasthēti</a:t>
            </a:r>
            <a:r>
              <a:rPr lang="en-US" sz="2600" dirty="0">
                <a:effectLst/>
                <a:ea typeface="Times New Roman" panose="02020603050405020304" pitchFamily="18" charset="0"/>
              </a:rPr>
              <a:t>) to me, a sinner!’ ”</a:t>
            </a:r>
          </a:p>
        </p:txBody>
      </p:sp>
    </p:spTree>
    <p:extLst>
      <p:ext uri="{BB962C8B-B14F-4D97-AF65-F5344CB8AC3E}">
        <p14:creationId xmlns:p14="http://schemas.microsoft.com/office/powerpoint/2010/main" val="26497664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7B7D3-077E-7880-50DE-7AB3340739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8B031E-505B-8B3D-9015-CD40C0667D4C}"/>
              </a:ext>
            </a:extLst>
          </p:cNvPr>
          <p:cNvSpPr>
            <a:spLocks noGrp="1"/>
          </p:cNvSpPr>
          <p:nvPr>
            <p:ph type="title"/>
          </p:nvPr>
        </p:nvSpPr>
        <p:spPr/>
        <p:txBody>
          <a:bodyPr/>
          <a:lstStyle/>
          <a:p>
            <a:r>
              <a:rPr lang="en-US" dirty="0"/>
              <a:t>Hymns in Luke’s Gospel</a:t>
            </a:r>
          </a:p>
        </p:txBody>
      </p:sp>
      <p:sp>
        <p:nvSpPr>
          <p:cNvPr id="3" name="Content Placeholder 2">
            <a:extLst>
              <a:ext uri="{FF2B5EF4-FFF2-40B4-BE49-F238E27FC236}">
                <a16:creationId xmlns:a16="http://schemas.microsoft.com/office/drawing/2014/main" id="{8CB22319-2F10-4560-5DD2-2B334A539720}"/>
              </a:ext>
            </a:extLst>
          </p:cNvPr>
          <p:cNvSpPr>
            <a:spLocks noGrp="1"/>
          </p:cNvSpPr>
          <p:nvPr>
            <p:ph idx="1"/>
          </p:nvPr>
        </p:nvSpPr>
        <p:spPr/>
        <p:txBody>
          <a:bodyPr>
            <a:normAutofit/>
          </a:bodyPr>
          <a:lstStyle/>
          <a:p>
            <a:pPr marL="182880" marR="0" indent="-182880"/>
            <a:r>
              <a:rPr lang="en-US" b="1" dirty="0">
                <a:effectLst/>
                <a:latin typeface="Arial Narrow" panose="020B0606020202030204" pitchFamily="34" charset="0"/>
                <a:ea typeface="Times New Roman" panose="02020603050405020304" pitchFamily="18" charset="0"/>
              </a:rPr>
              <a:t> Mary’s Song of Praise: </a:t>
            </a:r>
            <a:r>
              <a:rPr lang="en-US" b="1" i="1" dirty="0">
                <a:effectLst/>
                <a:latin typeface="Arial Narrow" panose="020B0606020202030204" pitchFamily="34" charset="0"/>
                <a:ea typeface="Times New Roman" panose="02020603050405020304" pitchFamily="18" charset="0"/>
              </a:rPr>
              <a:t>Magnificat</a:t>
            </a:r>
            <a:r>
              <a:rPr lang="en-US" sz="2800" b="0" dirty="0">
                <a:effectLst/>
                <a:latin typeface="Arial Narrow" panose="020B0606020202030204" pitchFamily="34" charset="0"/>
                <a:ea typeface="Times New Roman" panose="02020603050405020304" pitchFamily="18" charset="0"/>
              </a:rPr>
              <a:t> (Luke 1:46-55)</a:t>
            </a:r>
            <a:endParaRPr lang="en-US" b="0" dirty="0">
              <a:effectLst/>
              <a:latin typeface="Times New Roman" panose="02020603050405020304" pitchFamily="18" charset="0"/>
              <a:ea typeface="Times New Roman" panose="02020603050405020304" pitchFamily="18" charset="0"/>
            </a:endParaRPr>
          </a:p>
          <a:p>
            <a:pPr marL="514350" lvl="1" indent="-342900">
              <a:buFont typeface="Symbol" panose="05050102010706020507" pitchFamily="18" charset="2"/>
              <a:buChar char=""/>
            </a:pPr>
            <a:r>
              <a:rPr lang="en-US" sz="2400" b="1" dirty="0">
                <a:effectLst/>
                <a:latin typeface="Arial Narrow" panose="020B0606020202030204" pitchFamily="34" charset="0"/>
                <a:ea typeface="Times New Roman" panose="02020603050405020304" pitchFamily="18" charset="0"/>
              </a:rPr>
              <a:t>1:50 </a:t>
            </a:r>
            <a:r>
              <a:rPr lang="en-US" sz="2400" dirty="0">
                <a:effectLst/>
                <a:latin typeface="Arial Narrow" panose="020B0606020202030204" pitchFamily="34" charset="0"/>
                <a:ea typeface="Times New Roman" panose="02020603050405020304" pitchFamily="18" charset="0"/>
              </a:rPr>
              <a:t>– “His </a:t>
            </a:r>
            <a:r>
              <a:rPr lang="en-US" sz="2400" b="1" dirty="0">
                <a:solidFill>
                  <a:srgbClr val="000000"/>
                </a:solidFill>
                <a:effectLst/>
                <a:highlight>
                  <a:srgbClr val="00FFFF"/>
                </a:highlight>
                <a:latin typeface="Arial Narrow" panose="020B0606020202030204" pitchFamily="34" charset="0"/>
                <a:ea typeface="Times New Roman" panose="02020603050405020304" pitchFamily="18" charset="0"/>
              </a:rPr>
              <a:t>mercy</a:t>
            </a:r>
            <a:r>
              <a:rPr lang="en-US" sz="2400" dirty="0">
                <a:effectLst/>
                <a:latin typeface="Arial Narrow" panose="020B0606020202030204" pitchFamily="34" charset="0"/>
                <a:ea typeface="Times New Roman" panose="02020603050405020304" pitchFamily="18" charset="0"/>
              </a:rPr>
              <a:t> is for those who fear him from generation to generation.”</a:t>
            </a:r>
            <a:endParaRPr lang="en-US" sz="2400" dirty="0">
              <a:effectLst/>
              <a:latin typeface="Times New Roman" panose="02020603050405020304" pitchFamily="18" charset="0"/>
              <a:ea typeface="Times New Roman" panose="02020603050405020304" pitchFamily="18" charset="0"/>
            </a:endParaRPr>
          </a:p>
          <a:p>
            <a:pPr marL="514350" lvl="1" indent="-342900">
              <a:buFont typeface="Symbol" panose="05050102010706020507" pitchFamily="18" charset="2"/>
              <a:buChar char=""/>
            </a:pPr>
            <a:r>
              <a:rPr lang="en-US" sz="2400" b="1" dirty="0">
                <a:effectLst/>
                <a:latin typeface="Arial Narrow" panose="020B0606020202030204" pitchFamily="34" charset="0"/>
                <a:ea typeface="Times New Roman" panose="02020603050405020304" pitchFamily="18" charset="0"/>
              </a:rPr>
              <a:t>1:54 </a:t>
            </a:r>
            <a:r>
              <a:rPr lang="en-US" sz="2400" dirty="0">
                <a:effectLst/>
                <a:latin typeface="Arial Narrow" panose="020B0606020202030204" pitchFamily="34" charset="0"/>
                <a:ea typeface="Times New Roman" panose="02020603050405020304" pitchFamily="18" charset="0"/>
              </a:rPr>
              <a:t>– “He has helped his servant Israel, in remembrance of his </a:t>
            </a:r>
            <a:r>
              <a:rPr lang="en-US" sz="2400" b="1" dirty="0">
                <a:solidFill>
                  <a:srgbClr val="000000"/>
                </a:solidFill>
                <a:effectLst/>
                <a:highlight>
                  <a:srgbClr val="00FFFF"/>
                </a:highlight>
                <a:latin typeface="Arial Narrow" panose="020B0606020202030204" pitchFamily="34" charset="0"/>
                <a:ea typeface="Times New Roman" panose="02020603050405020304" pitchFamily="18" charset="0"/>
              </a:rPr>
              <a:t>mercy</a:t>
            </a:r>
            <a:r>
              <a:rPr lang="en-US" sz="2400" dirty="0">
                <a:effectLst/>
                <a:latin typeface="Arial Narrow" panose="020B0606020202030204" pitchFamily="34" charset="0"/>
                <a:ea typeface="Times New Roman" panose="02020603050405020304" pitchFamily="18" charset="0"/>
              </a:rPr>
              <a:t>,”</a:t>
            </a:r>
            <a:endParaRPr lang="en-US" sz="2400" dirty="0">
              <a:effectLst/>
              <a:latin typeface="Times New Roman" panose="02020603050405020304" pitchFamily="18" charset="0"/>
              <a:ea typeface="Times New Roman" panose="02020603050405020304" pitchFamily="18" charset="0"/>
            </a:endParaRPr>
          </a:p>
          <a:p>
            <a:pPr marL="182880" marR="0" indent="-182880">
              <a:spcBef>
                <a:spcPts val="1800"/>
              </a:spcBef>
            </a:pPr>
            <a:r>
              <a:rPr lang="en-US" b="1" dirty="0">
                <a:effectLst/>
                <a:latin typeface="Arial Narrow" panose="020B0606020202030204" pitchFamily="34" charset="0"/>
                <a:ea typeface="Times New Roman" panose="02020603050405020304" pitchFamily="18" charset="0"/>
              </a:rPr>
              <a:t> Birth of John the Baptist  &amp; Zechariah’s Song of Praise: </a:t>
            </a:r>
            <a:br>
              <a:rPr lang="en-US" b="1" dirty="0">
                <a:effectLst/>
                <a:latin typeface="Arial Narrow" panose="020B0606020202030204" pitchFamily="34" charset="0"/>
                <a:ea typeface="Times New Roman" panose="02020603050405020304" pitchFamily="18" charset="0"/>
              </a:rPr>
            </a:br>
            <a:r>
              <a:rPr lang="en-US" b="1" dirty="0">
                <a:effectLst/>
                <a:latin typeface="Arial Narrow" panose="020B0606020202030204" pitchFamily="34" charset="0"/>
                <a:ea typeface="Times New Roman" panose="02020603050405020304" pitchFamily="18" charset="0"/>
              </a:rPr>
              <a:t> </a:t>
            </a:r>
            <a:r>
              <a:rPr lang="en-US" b="1" i="1" dirty="0">
                <a:effectLst/>
                <a:latin typeface="Arial Narrow" panose="020B0606020202030204" pitchFamily="34" charset="0"/>
                <a:ea typeface="Times New Roman" panose="02020603050405020304" pitchFamily="18" charset="0"/>
              </a:rPr>
              <a:t>Benedictus</a:t>
            </a:r>
            <a:r>
              <a:rPr lang="en-US" sz="2800" b="0" dirty="0">
                <a:effectLst/>
                <a:latin typeface="Arial Narrow" panose="020B0606020202030204" pitchFamily="34" charset="0"/>
                <a:ea typeface="Times New Roman" panose="02020603050405020304" pitchFamily="18" charset="0"/>
              </a:rPr>
              <a:t> (Luke 1:57-80)</a:t>
            </a:r>
            <a:endParaRPr lang="en-US" b="0" dirty="0">
              <a:effectLst/>
              <a:latin typeface="Times New Roman" panose="02020603050405020304" pitchFamily="18" charset="0"/>
              <a:ea typeface="Times New Roman" panose="02020603050405020304" pitchFamily="18" charset="0"/>
            </a:endParaRPr>
          </a:p>
          <a:p>
            <a:pPr marL="514350" lvl="1" indent="-342900">
              <a:buFont typeface="Symbol" panose="05050102010706020507" pitchFamily="18" charset="2"/>
              <a:buChar char=""/>
            </a:pPr>
            <a:r>
              <a:rPr lang="en-US" sz="2400" b="1" dirty="0">
                <a:effectLst/>
                <a:latin typeface="Arial Narrow" panose="020B0606020202030204" pitchFamily="34" charset="0"/>
                <a:ea typeface="Times New Roman" panose="02020603050405020304" pitchFamily="18" charset="0"/>
              </a:rPr>
              <a:t>1:58 </a:t>
            </a:r>
            <a:r>
              <a:rPr lang="en-US" sz="2400" dirty="0">
                <a:effectLst/>
                <a:latin typeface="Arial Narrow" panose="020B0606020202030204" pitchFamily="34" charset="0"/>
                <a:ea typeface="Times New Roman" panose="02020603050405020304" pitchFamily="18" charset="0"/>
              </a:rPr>
              <a:t>– Her neighbors and relatives heard that the </a:t>
            </a:r>
            <a:r>
              <a:rPr lang="en-US" sz="2400" b="1" dirty="0">
                <a:effectLst/>
                <a:latin typeface="Arial Narrow" panose="020B0606020202030204" pitchFamily="34" charset="0"/>
                <a:ea typeface="Times New Roman" panose="02020603050405020304" pitchFamily="18" charset="0"/>
              </a:rPr>
              <a:t>Lord </a:t>
            </a:r>
            <a:r>
              <a:rPr lang="en-US" sz="2400" dirty="0">
                <a:effectLst/>
                <a:latin typeface="Arial Narrow" panose="020B0606020202030204" pitchFamily="34" charset="0"/>
                <a:ea typeface="Times New Roman" panose="02020603050405020304" pitchFamily="18" charset="0"/>
              </a:rPr>
              <a:t>had shown his great </a:t>
            </a:r>
            <a:r>
              <a:rPr lang="en-US" sz="2400" b="1" dirty="0">
                <a:solidFill>
                  <a:srgbClr val="000000"/>
                </a:solidFill>
                <a:effectLst/>
                <a:highlight>
                  <a:srgbClr val="00FFFF"/>
                </a:highlight>
                <a:latin typeface="Arial Narrow" panose="020B0606020202030204" pitchFamily="34" charset="0"/>
                <a:ea typeface="Times New Roman" panose="02020603050405020304" pitchFamily="18" charset="0"/>
              </a:rPr>
              <a:t>mercy</a:t>
            </a:r>
            <a:r>
              <a:rPr lang="en-US" sz="2400" dirty="0">
                <a:effectLst/>
                <a:latin typeface="Arial Narrow" panose="020B0606020202030204" pitchFamily="34" charset="0"/>
                <a:ea typeface="Times New Roman" panose="02020603050405020304" pitchFamily="18" charset="0"/>
              </a:rPr>
              <a:t> to her, </a:t>
            </a:r>
            <a:br>
              <a:rPr lang="en-US" sz="2400" dirty="0">
                <a:effectLst/>
                <a:latin typeface="Arial Narrow" panose="020B0606020202030204" pitchFamily="34" charset="0"/>
                <a:ea typeface="Times New Roman" panose="02020603050405020304" pitchFamily="18" charset="0"/>
              </a:rPr>
            </a:br>
            <a:r>
              <a:rPr lang="en-US" sz="2400" dirty="0">
                <a:effectLst/>
                <a:latin typeface="Arial Narrow" panose="020B0606020202030204" pitchFamily="34" charset="0"/>
                <a:ea typeface="Times New Roman" panose="02020603050405020304" pitchFamily="18" charset="0"/>
              </a:rPr>
              <a:t>and they rejoiced with her.</a:t>
            </a:r>
            <a:endParaRPr lang="en-US" sz="2400" dirty="0">
              <a:effectLst/>
              <a:latin typeface="Times New Roman" panose="02020603050405020304" pitchFamily="18" charset="0"/>
              <a:ea typeface="Times New Roman" panose="02020603050405020304" pitchFamily="18" charset="0"/>
            </a:endParaRPr>
          </a:p>
          <a:p>
            <a:pPr marL="514350" lvl="1" indent="-342900">
              <a:buFont typeface="Symbol" panose="05050102010706020507" pitchFamily="18" charset="2"/>
              <a:buChar char=""/>
            </a:pPr>
            <a:r>
              <a:rPr lang="en-US" sz="2400" b="1" dirty="0">
                <a:effectLst/>
                <a:latin typeface="Arial Narrow" panose="020B0606020202030204" pitchFamily="34" charset="0"/>
                <a:ea typeface="Times New Roman" panose="02020603050405020304" pitchFamily="18" charset="0"/>
              </a:rPr>
              <a:t>1:72 </a:t>
            </a:r>
            <a:r>
              <a:rPr lang="en-US" sz="2400" dirty="0">
                <a:effectLst/>
                <a:latin typeface="Arial Narrow" panose="020B0606020202030204" pitchFamily="34" charset="0"/>
                <a:ea typeface="Times New Roman" panose="02020603050405020304" pitchFamily="18" charset="0"/>
              </a:rPr>
              <a:t>– “Thus </a:t>
            </a:r>
            <a:r>
              <a:rPr lang="en-US" sz="2400" b="1" dirty="0">
                <a:effectLst/>
                <a:latin typeface="Arial Narrow" panose="020B0606020202030204" pitchFamily="34" charset="0"/>
                <a:ea typeface="Times New Roman" panose="02020603050405020304" pitchFamily="18" charset="0"/>
              </a:rPr>
              <a:t>he </a:t>
            </a:r>
            <a:r>
              <a:rPr lang="en-US" sz="2400" dirty="0">
                <a:effectLst/>
                <a:latin typeface="Arial Narrow" panose="020B0606020202030204" pitchFamily="34" charset="0"/>
                <a:ea typeface="Times New Roman" panose="02020603050405020304" pitchFamily="18" charset="0"/>
              </a:rPr>
              <a:t>has shown the </a:t>
            </a:r>
            <a:r>
              <a:rPr lang="en-US" sz="2400" b="1" dirty="0">
                <a:solidFill>
                  <a:srgbClr val="000000"/>
                </a:solidFill>
                <a:effectLst/>
                <a:highlight>
                  <a:srgbClr val="00FFFF"/>
                </a:highlight>
                <a:latin typeface="Arial Narrow" panose="020B0606020202030204" pitchFamily="34" charset="0"/>
                <a:ea typeface="Times New Roman" panose="02020603050405020304" pitchFamily="18" charset="0"/>
              </a:rPr>
              <a:t>mercy</a:t>
            </a:r>
            <a:r>
              <a:rPr lang="en-US" sz="2400" dirty="0">
                <a:effectLst/>
                <a:latin typeface="Arial Narrow" panose="020B0606020202030204" pitchFamily="34" charset="0"/>
                <a:ea typeface="Times New Roman" panose="02020603050405020304" pitchFamily="18" charset="0"/>
              </a:rPr>
              <a:t> promised to our ancestors, </a:t>
            </a:r>
            <a:br>
              <a:rPr lang="en-US" sz="2400" dirty="0">
                <a:effectLst/>
                <a:latin typeface="Arial Narrow" panose="020B0606020202030204" pitchFamily="34" charset="0"/>
                <a:ea typeface="Times New Roman" panose="02020603050405020304" pitchFamily="18" charset="0"/>
              </a:rPr>
            </a:br>
            <a:r>
              <a:rPr lang="en-US" sz="2400" dirty="0">
                <a:effectLst/>
                <a:latin typeface="Arial Narrow" panose="020B0606020202030204" pitchFamily="34" charset="0"/>
                <a:ea typeface="Times New Roman" panose="02020603050405020304" pitchFamily="18" charset="0"/>
              </a:rPr>
              <a:t>and has remembered his holy covenant,”</a:t>
            </a:r>
            <a:endParaRPr lang="en-US" sz="2400" dirty="0">
              <a:effectLst/>
              <a:latin typeface="Times New Roman" panose="02020603050405020304" pitchFamily="18" charset="0"/>
              <a:ea typeface="Times New Roman" panose="02020603050405020304" pitchFamily="18" charset="0"/>
            </a:endParaRPr>
          </a:p>
          <a:p>
            <a:pPr marL="514350" lvl="1" indent="-342900">
              <a:buFont typeface="Symbol" panose="05050102010706020507" pitchFamily="18" charset="2"/>
              <a:buChar char=""/>
            </a:pPr>
            <a:r>
              <a:rPr lang="en-US" sz="2400" b="1" dirty="0">
                <a:effectLst/>
                <a:latin typeface="Arial Narrow" panose="020B0606020202030204" pitchFamily="34" charset="0"/>
                <a:ea typeface="Times New Roman" panose="02020603050405020304" pitchFamily="18" charset="0"/>
              </a:rPr>
              <a:t>1:78 </a:t>
            </a:r>
            <a:r>
              <a:rPr lang="en-US" sz="2400" dirty="0">
                <a:effectLst/>
                <a:latin typeface="Arial Narrow" panose="020B0606020202030204" pitchFamily="34" charset="0"/>
                <a:ea typeface="Times New Roman" panose="02020603050405020304" pitchFamily="18" charset="0"/>
              </a:rPr>
              <a:t>– “By the </a:t>
            </a:r>
            <a:r>
              <a:rPr lang="en-US" sz="2400" b="1" dirty="0">
                <a:solidFill>
                  <a:srgbClr val="000000"/>
                </a:solidFill>
                <a:effectLst/>
                <a:highlight>
                  <a:srgbClr val="FF00FF"/>
                </a:highlight>
                <a:latin typeface="Arial Narrow" panose="020B0606020202030204" pitchFamily="34" charset="0"/>
                <a:ea typeface="Times New Roman" panose="02020603050405020304" pitchFamily="18" charset="0"/>
              </a:rPr>
              <a:t>tender</a:t>
            </a:r>
            <a:r>
              <a:rPr lang="en-US" sz="2400" b="1" dirty="0">
                <a:effectLst/>
                <a:latin typeface="Arial Narrow" panose="020B0606020202030204" pitchFamily="34" charset="0"/>
                <a:ea typeface="Times New Roman" panose="02020603050405020304" pitchFamily="18" charset="0"/>
              </a:rPr>
              <a:t> </a:t>
            </a:r>
            <a:r>
              <a:rPr lang="en-US" sz="2400" b="1" dirty="0">
                <a:solidFill>
                  <a:srgbClr val="000000"/>
                </a:solidFill>
                <a:effectLst/>
                <a:highlight>
                  <a:srgbClr val="00FFFF"/>
                </a:highlight>
                <a:latin typeface="Arial Narrow" panose="020B0606020202030204" pitchFamily="34" charset="0"/>
                <a:ea typeface="Times New Roman" panose="02020603050405020304" pitchFamily="18" charset="0"/>
              </a:rPr>
              <a:t>mercy</a:t>
            </a:r>
            <a:r>
              <a:rPr lang="en-US" sz="2400" dirty="0">
                <a:effectLst/>
                <a:latin typeface="Arial Narrow" panose="020B0606020202030204" pitchFamily="34" charset="0"/>
                <a:ea typeface="Times New Roman" panose="02020603050405020304" pitchFamily="18" charset="0"/>
              </a:rPr>
              <a:t> of our God, the dawn from on high will break upon us.”</a:t>
            </a:r>
          </a:p>
          <a:p>
            <a:pPr marL="514350" lvl="1" indent="-342900">
              <a:spcBef>
                <a:spcPts val="1200"/>
              </a:spcBef>
              <a:buFont typeface="Symbol" panose="05050102010706020507" pitchFamily="18" charset="2"/>
              <a:buChar char=""/>
            </a:pPr>
            <a:r>
              <a:rPr lang="en-US" sz="2400" b="1" i="1" dirty="0">
                <a:effectLst/>
                <a:latin typeface="Arial Narrow" panose="020B0606020202030204" pitchFamily="34" charset="0"/>
                <a:ea typeface="Times New Roman" panose="02020603050405020304" pitchFamily="18" charset="0"/>
              </a:rPr>
              <a:t>Note: </a:t>
            </a:r>
            <a:r>
              <a:rPr lang="en-US" sz="2400" dirty="0">
                <a:effectLst/>
                <a:latin typeface="Arial Narrow" panose="020B0606020202030204" pitchFamily="34" charset="0"/>
                <a:ea typeface="Times New Roman" panose="02020603050405020304" pitchFamily="18" charset="0"/>
              </a:rPr>
              <a:t>This is the only biblica</a:t>
            </a:r>
            <a:r>
              <a:rPr lang="en-US" sz="2400" dirty="0">
                <a:ea typeface="Times New Roman" panose="02020603050405020304" pitchFamily="18" charset="0"/>
              </a:rPr>
              <a:t>l verse that combines </a:t>
            </a:r>
            <a:r>
              <a:rPr lang="en-US" sz="2400" i="1" dirty="0" err="1">
                <a:effectLst/>
                <a:highlight>
                  <a:srgbClr val="FF00FF"/>
                </a:highlight>
                <a:latin typeface="Arial Narrow" panose="020B0606020202030204" pitchFamily="34" charset="0"/>
                <a:ea typeface="Times New Roman" panose="02020603050405020304" pitchFamily="18" charset="0"/>
              </a:rPr>
              <a:t>splangchna</a:t>
            </a:r>
            <a:r>
              <a:rPr lang="en-US" sz="2400" i="1" dirty="0">
                <a:effectLst/>
                <a:latin typeface="Arial Narrow" panose="020B0606020202030204" pitchFamily="34" charset="0"/>
                <a:ea typeface="Times New Roman" panose="02020603050405020304" pitchFamily="18" charset="0"/>
              </a:rPr>
              <a:t> &amp; </a:t>
            </a:r>
            <a:r>
              <a:rPr lang="en-US" sz="2400" i="1" dirty="0" err="1">
                <a:effectLst/>
                <a:highlight>
                  <a:srgbClr val="00FFFF"/>
                </a:highlight>
                <a:latin typeface="Arial Narrow" panose="020B0606020202030204" pitchFamily="34" charset="0"/>
                <a:ea typeface="Times New Roman" panose="02020603050405020304" pitchFamily="18" charset="0"/>
              </a:rPr>
              <a:t>eleos</a:t>
            </a:r>
            <a:endParaRPr lang="en-US" sz="2400" i="1" dirty="0">
              <a:effectLst/>
              <a:highlight>
                <a:srgbClr val="00FFFF"/>
              </a:highligh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0535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6D58E-3287-6239-2A07-8473E78D39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E734E8-C1B3-1276-3C2A-CB2AAC8DEBAE}"/>
              </a:ext>
            </a:extLst>
          </p:cNvPr>
          <p:cNvSpPr>
            <a:spLocks noGrp="1"/>
          </p:cNvSpPr>
          <p:nvPr>
            <p:ph type="title"/>
          </p:nvPr>
        </p:nvSpPr>
        <p:spPr/>
        <p:txBody>
          <a:bodyPr/>
          <a:lstStyle/>
          <a:p>
            <a:r>
              <a:rPr lang="en-US" dirty="0"/>
              <a:t>What about JOHN’s Gospel?</a:t>
            </a:r>
          </a:p>
        </p:txBody>
      </p:sp>
      <p:sp>
        <p:nvSpPr>
          <p:cNvPr id="3" name="Content Placeholder 2">
            <a:extLst>
              <a:ext uri="{FF2B5EF4-FFF2-40B4-BE49-F238E27FC236}">
                <a16:creationId xmlns:a16="http://schemas.microsoft.com/office/drawing/2014/main" id="{37270FB8-823A-17B5-1562-CC4F208664BC}"/>
              </a:ext>
            </a:extLst>
          </p:cNvPr>
          <p:cNvSpPr>
            <a:spLocks noGrp="1"/>
          </p:cNvSpPr>
          <p:nvPr>
            <p:ph idx="1"/>
          </p:nvPr>
        </p:nvSpPr>
        <p:spPr/>
        <p:txBody>
          <a:bodyPr>
            <a:normAutofit/>
          </a:bodyPr>
          <a:lstStyle/>
          <a:p>
            <a:r>
              <a:rPr lang="en-US" dirty="0"/>
              <a:t>“Mercy” vocabulary never used!   Surprised?</a:t>
            </a:r>
          </a:p>
          <a:p>
            <a:pPr>
              <a:spcBef>
                <a:spcPts val="2400"/>
              </a:spcBef>
            </a:pPr>
            <a:r>
              <a:rPr lang="en-US" dirty="0"/>
              <a:t>But…  Related vocabulary?</a:t>
            </a:r>
          </a:p>
          <a:p>
            <a:pPr lvl="1"/>
            <a:r>
              <a:rPr lang="en-US" dirty="0"/>
              <a:t>“</a:t>
            </a:r>
            <a:r>
              <a:rPr lang="en-US" b="1" dirty="0"/>
              <a:t>LOVE</a:t>
            </a:r>
            <a:r>
              <a:rPr lang="en-US" dirty="0"/>
              <a:t> One Another”</a:t>
            </a:r>
            <a:r>
              <a:rPr lang="en-US" sz="2400" dirty="0"/>
              <a:t> (Jn 13-14)</a:t>
            </a:r>
            <a:endParaRPr lang="en-US" dirty="0"/>
          </a:p>
          <a:p>
            <a:pPr lvl="1"/>
            <a:r>
              <a:rPr lang="en-US" dirty="0"/>
              <a:t>“Remain / Abide / Dwell / Live”</a:t>
            </a:r>
            <a:r>
              <a:rPr lang="en-US" sz="2400" dirty="0"/>
              <a:t> (Jn 15)</a:t>
            </a:r>
            <a:endParaRPr lang="en-US" dirty="0"/>
          </a:p>
          <a:p>
            <a:pPr lvl="1"/>
            <a:r>
              <a:rPr lang="en-US" dirty="0"/>
              <a:t>“</a:t>
            </a:r>
            <a:r>
              <a:rPr lang="en-US" b="1" dirty="0"/>
              <a:t>Bear </a:t>
            </a:r>
            <a:r>
              <a:rPr lang="en-US" dirty="0"/>
              <a:t>Much </a:t>
            </a:r>
            <a:r>
              <a:rPr lang="en-US" b="1" dirty="0"/>
              <a:t>Fruit</a:t>
            </a:r>
            <a:r>
              <a:rPr lang="en-US" dirty="0"/>
              <a:t>”; “Become Children of God”</a:t>
            </a:r>
          </a:p>
          <a:p>
            <a:pPr>
              <a:spcBef>
                <a:spcPts val="2400"/>
              </a:spcBef>
            </a:pPr>
            <a:r>
              <a:rPr lang="en-US" dirty="0"/>
              <a:t>Johannine stories of mercy in action?</a:t>
            </a:r>
          </a:p>
          <a:p>
            <a:pPr lvl="1"/>
            <a:r>
              <a:rPr lang="en-US" b="1" dirty="0"/>
              <a:t>John 8: </a:t>
            </a:r>
            <a:r>
              <a:rPr lang="en-US" dirty="0"/>
              <a:t> </a:t>
            </a:r>
            <a:r>
              <a:rPr lang="en-US" i="1" dirty="0"/>
              <a:t>Woman caught in adultery?</a:t>
            </a:r>
          </a:p>
          <a:p>
            <a:pPr lvl="1"/>
            <a:r>
              <a:rPr lang="en-US" b="1" dirty="0"/>
              <a:t>John 20:</a:t>
            </a:r>
            <a:r>
              <a:rPr lang="en-US" dirty="0"/>
              <a:t> </a:t>
            </a:r>
            <a:r>
              <a:rPr lang="en-US" i="1" dirty="0"/>
              <a:t>Resurrection: </a:t>
            </a:r>
            <a:r>
              <a:rPr lang="en-US" dirty="0"/>
              <a:t>“</a:t>
            </a:r>
            <a:r>
              <a:rPr lang="en-US" b="1" dirty="0"/>
              <a:t>Peace </a:t>
            </a:r>
            <a:r>
              <a:rPr lang="en-US" dirty="0"/>
              <a:t>be with you!”</a:t>
            </a:r>
          </a:p>
          <a:p>
            <a:pPr lvl="1"/>
            <a:r>
              <a:rPr lang="en-US" dirty="0"/>
              <a:t>Others?</a:t>
            </a:r>
          </a:p>
        </p:txBody>
      </p:sp>
      <p:pic>
        <p:nvPicPr>
          <p:cNvPr id="5" name="Picture 4" descr="A drawing of a bird holding a scroll&#10;&#10;AI-generated content may be incorrect.">
            <a:extLst>
              <a:ext uri="{FF2B5EF4-FFF2-40B4-BE49-F238E27FC236}">
                <a16:creationId xmlns:a16="http://schemas.microsoft.com/office/drawing/2014/main" id="{507A43BD-2C7D-C140-DAC9-4F84597FF0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2400" y="2133600"/>
            <a:ext cx="4114800" cy="4378147"/>
          </a:xfrm>
          <a:prstGeom prst="rect">
            <a:avLst/>
          </a:prstGeom>
        </p:spPr>
      </p:pic>
    </p:spTree>
    <p:extLst>
      <p:ext uri="{BB962C8B-B14F-4D97-AF65-F5344CB8AC3E}">
        <p14:creationId xmlns:p14="http://schemas.microsoft.com/office/powerpoint/2010/main" val="112313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1000"/>
                                        <p:tgtEl>
                                          <p:spTgt spid="3">
                                            <p:txEl>
                                              <p:pRg st="5" end="5"/>
                                            </p:txEl>
                                          </p:spTgt>
                                        </p:tgtEl>
                                      </p:cBhvr>
                                    </p:animEffect>
                                    <p:anim calcmode="lin" valueType="num">
                                      <p:cBhvr>
                                        <p:cTn id="2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42" presetClass="entr" presetSubtype="0" fill="hold" nodeType="after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nodeType="after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1000"/>
                                        <p:tgtEl>
                                          <p:spTgt spid="3">
                                            <p:txEl>
                                              <p:pRg st="4" end="4"/>
                                            </p:txEl>
                                          </p:spTgt>
                                        </p:tgtEl>
                                      </p:cBhvr>
                                    </p:animEffect>
                                    <p:anim calcmode="lin" valueType="num">
                                      <p:cBhvr>
                                        <p:cTn id="4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Effect transition="in" filter="fade">
                                      <p:cBhvr>
                                        <p:cTn id="46" dur="1000"/>
                                        <p:tgtEl>
                                          <p:spTgt spid="3">
                                            <p:txEl>
                                              <p:pRg st="6" end="6"/>
                                            </p:txEl>
                                          </p:spTgt>
                                        </p:tgtEl>
                                      </p:cBhvr>
                                    </p:animEffect>
                                    <p:anim calcmode="lin" valueType="num">
                                      <p:cBhvr>
                                        <p:cTn id="4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49" fill="hold">
                            <p:stCondLst>
                              <p:cond delay="1000"/>
                            </p:stCondLst>
                            <p:childTnLst>
                              <p:par>
                                <p:cTn id="50" presetID="42" presetClass="entr" presetSubtype="0" fill="hold" nodeType="after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fade">
                                      <p:cBhvr>
                                        <p:cTn id="52" dur="1000"/>
                                        <p:tgtEl>
                                          <p:spTgt spid="3">
                                            <p:txEl>
                                              <p:pRg st="7" end="7"/>
                                            </p:txEl>
                                          </p:spTgt>
                                        </p:tgtEl>
                                      </p:cBhvr>
                                    </p:animEffect>
                                    <p:anim calcmode="lin" valueType="num">
                                      <p:cBhvr>
                                        <p:cTn id="5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55" fill="hold">
                            <p:stCondLst>
                              <p:cond delay="2000"/>
                            </p:stCondLst>
                            <p:childTnLst>
                              <p:par>
                                <p:cTn id="56" presetID="42" presetClass="entr" presetSubtype="0" fill="hold" nodeType="afterEffect">
                                  <p:stCondLst>
                                    <p:cond delay="0"/>
                                  </p:stCondLst>
                                  <p:childTnLst>
                                    <p:set>
                                      <p:cBhvr>
                                        <p:cTn id="57" dur="1" fill="hold">
                                          <p:stCondLst>
                                            <p:cond delay="0"/>
                                          </p:stCondLst>
                                        </p:cTn>
                                        <p:tgtEl>
                                          <p:spTgt spid="3">
                                            <p:txEl>
                                              <p:pRg st="8" end="8"/>
                                            </p:txEl>
                                          </p:spTgt>
                                        </p:tgtEl>
                                        <p:attrNameLst>
                                          <p:attrName>style.visibility</p:attrName>
                                        </p:attrNameLst>
                                      </p:cBhvr>
                                      <p:to>
                                        <p:strVal val="visible"/>
                                      </p:to>
                                    </p:set>
                                    <p:animEffect transition="in" filter="fade">
                                      <p:cBhvr>
                                        <p:cTn id="58" dur="1000"/>
                                        <p:tgtEl>
                                          <p:spTgt spid="3">
                                            <p:txEl>
                                              <p:pRg st="8" end="8"/>
                                            </p:txEl>
                                          </p:spTgt>
                                        </p:tgtEl>
                                      </p:cBhvr>
                                    </p:animEffect>
                                    <p:anim calcmode="lin" valueType="num">
                                      <p:cBhvr>
                                        <p:cTn id="5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Matthew 18: </a:t>
            </a:r>
            <a:r>
              <a:rPr lang="en-US" sz="4400" dirty="0"/>
              <a:t>Community Discourse</a:t>
            </a:r>
            <a:endParaRPr lang="en-US" dirty="0"/>
          </a:p>
        </p:txBody>
      </p:sp>
      <p:sp>
        <p:nvSpPr>
          <p:cNvPr id="3" name="Content Placeholder 2"/>
          <p:cNvSpPr>
            <a:spLocks noGrp="1"/>
          </p:cNvSpPr>
          <p:nvPr>
            <p:ph idx="1"/>
          </p:nvPr>
        </p:nvSpPr>
        <p:spPr>
          <a:xfrm>
            <a:off x="914400" y="1295400"/>
            <a:ext cx="9601200" cy="5410200"/>
          </a:xfrm>
        </p:spPr>
        <p:txBody>
          <a:bodyPr>
            <a:normAutofit/>
          </a:bodyPr>
          <a:lstStyle/>
          <a:p>
            <a:pPr>
              <a:spcBef>
                <a:spcPts val="600"/>
              </a:spcBef>
            </a:pPr>
            <a:r>
              <a:rPr lang="en-US" dirty="0"/>
              <a:t>18:1-5 – True Greatness in God’s Kingdom</a:t>
            </a:r>
          </a:p>
          <a:p>
            <a:pPr>
              <a:spcBef>
                <a:spcPts val="600"/>
              </a:spcBef>
            </a:pPr>
            <a:r>
              <a:rPr lang="en-US" dirty="0"/>
              <a:t>18:6-9 – Warnings about causing others to sin</a:t>
            </a:r>
          </a:p>
          <a:p>
            <a:pPr>
              <a:spcBef>
                <a:spcPts val="600"/>
              </a:spcBef>
            </a:pPr>
            <a:r>
              <a:rPr lang="en-US" dirty="0"/>
              <a:t>18:10-14 – Parable of the Lost Sheep</a:t>
            </a:r>
          </a:p>
          <a:p>
            <a:pPr>
              <a:spcBef>
                <a:spcPts val="600"/>
              </a:spcBef>
            </a:pPr>
            <a:r>
              <a:rPr lang="en-US" dirty="0"/>
              <a:t>18:15-18 – Correction of believers who sin</a:t>
            </a:r>
          </a:p>
          <a:p>
            <a:pPr>
              <a:spcBef>
                <a:spcPts val="600"/>
              </a:spcBef>
            </a:pPr>
            <a:r>
              <a:rPr lang="en-US" dirty="0"/>
              <a:t>18:19-20 – "Where 2 or 3 are gathered"</a:t>
            </a:r>
          </a:p>
          <a:p>
            <a:pPr>
              <a:spcBef>
                <a:spcPts val="2400"/>
              </a:spcBef>
            </a:pPr>
            <a:r>
              <a:rPr lang="en-US" sz="4000" dirty="0"/>
              <a:t>18:21-22 – Peter asks about forgiveness</a:t>
            </a:r>
          </a:p>
          <a:p>
            <a:pPr>
              <a:spcBef>
                <a:spcPts val="600"/>
              </a:spcBef>
            </a:pPr>
            <a:r>
              <a:rPr lang="en-US" sz="4000" dirty="0"/>
              <a:t>18:23-35 – Parable of Unforgiving Servant</a:t>
            </a:r>
          </a:p>
        </p:txBody>
      </p:sp>
      <p:sp>
        <p:nvSpPr>
          <p:cNvPr id="4" name="Straight Connector 3"/>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latin typeface="Franklin Gothic Book"/>
            </a:endParaRPr>
          </a:p>
        </p:txBody>
      </p:sp>
    </p:spTree>
    <p:extLst>
      <p:ext uri="{BB962C8B-B14F-4D97-AF65-F5344CB8AC3E}">
        <p14:creationId xmlns:p14="http://schemas.microsoft.com/office/powerpoint/2010/main" val="4266886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9"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1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3" dur="10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9"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1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8" dur="10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2" presetClass="entr" presetSubtype="9" fill="hold" grpId="0"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1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3" dur="10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par>
                          <p:cTn id="24" fill="hold">
                            <p:stCondLst>
                              <p:cond delay="4000"/>
                            </p:stCondLst>
                            <p:childTnLst>
                              <p:par>
                                <p:cTn id="25" presetID="2" presetClass="entr" presetSubtype="9"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1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8" dur="10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9"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10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4" dur="1000" fill="hold"/>
                                        <p:tgtEl>
                                          <p:spTgt spid="3">
                                            <p:txEl>
                                              <p:pRg st="5" end="5"/>
                                            </p:txEl>
                                          </p:spTgt>
                                        </p:tgtEl>
                                        <p:attrNameLst>
                                          <p:attrName>ppt_y</p:attrName>
                                        </p:attrNameLst>
                                      </p:cBhvr>
                                      <p:tavLst>
                                        <p:tav tm="0">
                                          <p:val>
                                            <p:strVal val="0-#ppt_h/2"/>
                                          </p:val>
                                        </p:tav>
                                        <p:tav tm="100000">
                                          <p:val>
                                            <p:strVal val="#ppt_y"/>
                                          </p:val>
                                        </p:tav>
                                      </p:tavLst>
                                    </p:anim>
                                  </p:childTnLst>
                                </p:cTn>
                              </p:par>
                            </p:childTnLst>
                          </p:cTn>
                        </p:par>
                        <p:par>
                          <p:cTn id="35" fill="hold">
                            <p:stCondLst>
                              <p:cond delay="1000"/>
                            </p:stCondLst>
                            <p:childTnLst>
                              <p:par>
                                <p:cTn id="36" presetID="2" presetClass="entr" presetSubtype="9" fill="hold" grpId="0" nodeType="after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 calcmode="lin" valueType="num">
                                      <p:cBhvr additive="base">
                                        <p:cTn id="38" dur="10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9" dur="1000" fill="hold"/>
                                        <p:tgtEl>
                                          <p:spTgt spid="3">
                                            <p:txEl>
                                              <p:pRg st="6" end="6"/>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Parable of Unmerciful Servant</a:t>
            </a:r>
          </a:p>
        </p:txBody>
      </p:sp>
      <p:sp>
        <p:nvSpPr>
          <p:cNvPr id="3" name="Content Placeholder 2"/>
          <p:cNvSpPr>
            <a:spLocks noGrp="1"/>
          </p:cNvSpPr>
          <p:nvPr>
            <p:ph idx="1"/>
          </p:nvPr>
        </p:nvSpPr>
        <p:spPr/>
        <p:txBody>
          <a:bodyPr>
            <a:normAutofit/>
          </a:bodyPr>
          <a:lstStyle/>
          <a:p>
            <a:pPr marL="285750" indent="-285750">
              <a:buNone/>
            </a:pPr>
            <a:r>
              <a:rPr lang="en-US" baseline="30000" dirty="0">
                <a:solidFill>
                  <a:srgbClr val="C00000"/>
                </a:solidFill>
              </a:rPr>
              <a:t>23</a:t>
            </a:r>
            <a:r>
              <a:rPr lang="en-US" b="0" dirty="0"/>
              <a:t> "For this reason the kingdom of heaven may be compared to a king who wished to settle accounts with his slaves.  </a:t>
            </a:r>
            <a:r>
              <a:rPr lang="en-US" baseline="30000" dirty="0">
                <a:solidFill>
                  <a:srgbClr val="C00000"/>
                </a:solidFill>
              </a:rPr>
              <a:t>24</a:t>
            </a:r>
            <a:r>
              <a:rPr lang="en-US" b="0" dirty="0"/>
              <a:t> When he began the reckoning,  </a:t>
            </a:r>
            <a:r>
              <a:rPr lang="en-US" dirty="0"/>
              <a:t>one who owed him ten thousand talents </a:t>
            </a:r>
            <a:r>
              <a:rPr lang="en-US" b="0" dirty="0"/>
              <a:t>was brought to him;  </a:t>
            </a:r>
            <a:r>
              <a:rPr lang="en-US" baseline="30000" dirty="0">
                <a:solidFill>
                  <a:srgbClr val="C00000"/>
                </a:solidFill>
              </a:rPr>
              <a:t>25</a:t>
            </a:r>
            <a:r>
              <a:rPr lang="en-US" b="0" dirty="0"/>
              <a:t> and, as he could not pay, his lord ordered him to be sold, together with his wife and children and all his possessions, and payment to be made.</a:t>
            </a:r>
          </a:p>
          <a:p>
            <a:pPr marL="285750" indent="-285750">
              <a:buNone/>
            </a:pPr>
            <a:r>
              <a:rPr lang="en-US" baseline="30000" dirty="0">
                <a:solidFill>
                  <a:srgbClr val="C00000"/>
                </a:solidFill>
              </a:rPr>
              <a:t>26</a:t>
            </a:r>
            <a:r>
              <a:rPr lang="en-US" b="0" dirty="0"/>
              <a:t> So the slave fell on his knees before him, saying, </a:t>
            </a:r>
            <a:r>
              <a:rPr lang="en-US" dirty="0"/>
              <a:t>'</a:t>
            </a:r>
            <a:r>
              <a:rPr lang="en-US" i="1" dirty="0"/>
              <a:t>Have patience with me, and I will pay you everything</a:t>
            </a:r>
            <a:r>
              <a:rPr lang="en-US" b="0" dirty="0"/>
              <a:t>.'</a:t>
            </a:r>
          </a:p>
          <a:p>
            <a:pPr marL="285750" indent="-285750">
              <a:buNone/>
            </a:pPr>
            <a:r>
              <a:rPr lang="en-US" baseline="30000" dirty="0">
                <a:solidFill>
                  <a:srgbClr val="C00000"/>
                </a:solidFill>
              </a:rPr>
              <a:t>27</a:t>
            </a:r>
            <a:r>
              <a:rPr lang="en-US" b="0" dirty="0"/>
              <a:t> </a:t>
            </a:r>
            <a:r>
              <a:rPr lang="en-US" dirty="0"/>
              <a:t>And </a:t>
            </a:r>
            <a:r>
              <a:rPr lang="en-US" dirty="0">
                <a:highlight>
                  <a:srgbClr val="FF00FF"/>
                </a:highlight>
              </a:rPr>
              <a:t>out of pity</a:t>
            </a:r>
            <a:r>
              <a:rPr lang="en-US" sz="2600" b="0" dirty="0">
                <a:highlight>
                  <a:srgbClr val="FF00FF"/>
                </a:highlight>
              </a:rPr>
              <a:t> (</a:t>
            </a:r>
            <a:r>
              <a:rPr lang="en-US" sz="2600" b="0" i="1" dirty="0" err="1">
                <a:highlight>
                  <a:srgbClr val="FF00FF"/>
                </a:highlight>
              </a:rPr>
              <a:t>splanchnistheis</a:t>
            </a:r>
            <a:r>
              <a:rPr lang="en-US" sz="2600" b="0" dirty="0">
                <a:highlight>
                  <a:srgbClr val="FF00FF"/>
                </a:highlight>
              </a:rPr>
              <a:t>) </a:t>
            </a:r>
            <a:r>
              <a:rPr lang="en-US" dirty="0"/>
              <a:t>for him, the lord of that slave released him and forgave him the debt</a:t>
            </a:r>
            <a:r>
              <a:rPr lang="en-US" b="0" dirty="0"/>
              <a:t>.</a:t>
            </a:r>
          </a:p>
        </p:txBody>
      </p:sp>
      <p:sp>
        <p:nvSpPr>
          <p:cNvPr id="4" name="Straight Connector 3"/>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latin typeface="Franklin Gothic Book"/>
            </a:endParaRPr>
          </a:p>
        </p:txBody>
      </p:sp>
    </p:spTree>
    <p:extLst>
      <p:ext uri="{BB962C8B-B14F-4D97-AF65-F5344CB8AC3E}">
        <p14:creationId xmlns:p14="http://schemas.microsoft.com/office/powerpoint/2010/main" val="4241217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up)">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descr="http://catholic-resources.org/Nadal/07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1" y="-1828800"/>
            <a:ext cx="6695121" cy="11015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92331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 Unmerciful Servant</a:t>
            </a:r>
            <a:r>
              <a:rPr lang="en-US" sz="4000" dirty="0"/>
              <a:t>  (cont.)</a:t>
            </a:r>
            <a:endParaRPr lang="en-US" dirty="0"/>
          </a:p>
        </p:txBody>
      </p:sp>
      <p:sp>
        <p:nvSpPr>
          <p:cNvPr id="3" name="Content Placeholder 2"/>
          <p:cNvSpPr>
            <a:spLocks noGrp="1"/>
          </p:cNvSpPr>
          <p:nvPr>
            <p:ph idx="1"/>
          </p:nvPr>
        </p:nvSpPr>
        <p:spPr/>
        <p:txBody>
          <a:bodyPr>
            <a:noAutofit/>
          </a:bodyPr>
          <a:lstStyle/>
          <a:p>
            <a:pPr marL="342900" indent="-342900">
              <a:buNone/>
            </a:pPr>
            <a:r>
              <a:rPr lang="en-US" baseline="30000" dirty="0">
                <a:solidFill>
                  <a:srgbClr val="C00000"/>
                </a:solidFill>
              </a:rPr>
              <a:t>28</a:t>
            </a:r>
            <a:r>
              <a:rPr lang="en-US" b="0" dirty="0"/>
              <a:t> But that same slave, as he went out, came upon one of his fellow slaves </a:t>
            </a:r>
            <a:r>
              <a:rPr lang="en-US" dirty="0"/>
              <a:t>who owed him a hundred denarii</a:t>
            </a:r>
            <a:r>
              <a:rPr lang="en-US" b="0" dirty="0"/>
              <a:t>; and seizing him by the throat, he said, 'Pay what you owe.'</a:t>
            </a:r>
          </a:p>
          <a:p>
            <a:pPr marL="342900" indent="-342900">
              <a:buNone/>
            </a:pPr>
            <a:r>
              <a:rPr lang="en-US" baseline="30000" dirty="0">
                <a:solidFill>
                  <a:srgbClr val="C00000"/>
                </a:solidFill>
              </a:rPr>
              <a:t>29</a:t>
            </a:r>
            <a:r>
              <a:rPr lang="en-US" b="0" dirty="0"/>
              <a:t> Then his fellow slave fell down and pleaded with him, </a:t>
            </a:r>
            <a:br>
              <a:rPr lang="en-US" b="0" dirty="0"/>
            </a:br>
            <a:r>
              <a:rPr lang="en-US" i="1" dirty="0"/>
              <a:t>'Have patience with me, and I will pay you</a:t>
            </a:r>
            <a:r>
              <a:rPr lang="en-US" b="0" dirty="0"/>
              <a:t>.'</a:t>
            </a:r>
          </a:p>
          <a:p>
            <a:pPr marL="342900" indent="-342900">
              <a:buNone/>
            </a:pPr>
            <a:r>
              <a:rPr lang="en-US" baseline="30000" dirty="0">
                <a:solidFill>
                  <a:srgbClr val="C00000"/>
                </a:solidFill>
              </a:rPr>
              <a:t>30</a:t>
            </a:r>
            <a:r>
              <a:rPr lang="en-US" b="0" dirty="0"/>
              <a:t> But he refused; then he went and threw him into prison </a:t>
            </a:r>
            <a:br>
              <a:rPr lang="en-US" b="0" dirty="0"/>
            </a:br>
            <a:r>
              <a:rPr lang="en-US" b="0" dirty="0"/>
              <a:t>until he would pay the debt.</a:t>
            </a:r>
          </a:p>
          <a:p>
            <a:pPr marL="342900" indent="-342900">
              <a:buNone/>
            </a:pPr>
            <a:r>
              <a:rPr lang="en-US" baseline="30000" dirty="0">
                <a:solidFill>
                  <a:srgbClr val="C00000"/>
                </a:solidFill>
              </a:rPr>
              <a:t>31</a:t>
            </a:r>
            <a:r>
              <a:rPr lang="en-US" b="0" dirty="0"/>
              <a:t> When his fellow slaves saw what had happened, </a:t>
            </a:r>
            <a:br>
              <a:rPr lang="en-US" b="0" dirty="0"/>
            </a:br>
            <a:r>
              <a:rPr lang="en-US" b="0" dirty="0"/>
              <a:t>they were greatly distressed, and they went </a:t>
            </a:r>
            <a:br>
              <a:rPr lang="en-US" b="0" dirty="0"/>
            </a:br>
            <a:r>
              <a:rPr lang="en-US" b="0" dirty="0"/>
              <a:t>and reported to their lord all that had taken place.</a:t>
            </a:r>
          </a:p>
        </p:txBody>
      </p:sp>
      <p:sp>
        <p:nvSpPr>
          <p:cNvPr id="4" name="Straight Connector 3"/>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latin typeface="Franklin Gothic Book"/>
            </a:endParaRPr>
          </a:p>
        </p:txBody>
      </p:sp>
    </p:spTree>
    <p:extLst>
      <p:ext uri="{BB962C8B-B14F-4D97-AF65-F5344CB8AC3E}">
        <p14:creationId xmlns:p14="http://schemas.microsoft.com/office/powerpoint/2010/main" val="2673778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up)">
                                      <p:cBhvr>
                                        <p:cTn id="11" dur="500"/>
                                        <p:tgtEl>
                                          <p:spTgt spid="3">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up)">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up)">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220" name="Picture 4" descr="https://jonrodebaugh.files.wordpress.com/2014/06/unmerciful-servan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8110" y="0"/>
            <a:ext cx="524054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0623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 Unmerciful Servant</a:t>
            </a:r>
            <a:r>
              <a:rPr lang="en-US" sz="4000" dirty="0"/>
              <a:t>  (cont.)</a:t>
            </a:r>
            <a:endParaRPr lang="en-US" dirty="0"/>
          </a:p>
        </p:txBody>
      </p:sp>
      <p:sp>
        <p:nvSpPr>
          <p:cNvPr id="3" name="Content Placeholder 2"/>
          <p:cNvSpPr>
            <a:spLocks noGrp="1"/>
          </p:cNvSpPr>
          <p:nvPr>
            <p:ph idx="1"/>
          </p:nvPr>
        </p:nvSpPr>
        <p:spPr>
          <a:xfrm>
            <a:off x="533400" y="1219200"/>
            <a:ext cx="11252200" cy="5638800"/>
          </a:xfrm>
        </p:spPr>
        <p:txBody>
          <a:bodyPr>
            <a:noAutofit/>
          </a:bodyPr>
          <a:lstStyle/>
          <a:p>
            <a:pPr marL="342900" indent="-342900">
              <a:spcBef>
                <a:spcPts val="1200"/>
              </a:spcBef>
              <a:buNone/>
            </a:pPr>
            <a:r>
              <a:rPr lang="en-US" baseline="30000" dirty="0">
                <a:solidFill>
                  <a:srgbClr val="C00000"/>
                </a:solidFill>
              </a:rPr>
              <a:t>32</a:t>
            </a:r>
            <a:r>
              <a:rPr lang="en-US" b="0" dirty="0"/>
              <a:t> Then his lord summoned him and said to him, </a:t>
            </a:r>
            <a:br>
              <a:rPr lang="en-US" b="0" dirty="0"/>
            </a:br>
            <a:r>
              <a:rPr lang="en-US" b="0" dirty="0"/>
              <a:t>'</a:t>
            </a:r>
            <a:r>
              <a:rPr lang="en-US" i="1" dirty="0"/>
              <a:t>You wicked slave!</a:t>
            </a:r>
            <a:r>
              <a:rPr lang="en-US" b="0" dirty="0"/>
              <a:t>   I forgave you all that debt because you pleaded with me.  </a:t>
            </a:r>
            <a:r>
              <a:rPr lang="en-US" baseline="30000" dirty="0">
                <a:solidFill>
                  <a:srgbClr val="C00000"/>
                </a:solidFill>
              </a:rPr>
              <a:t>33</a:t>
            </a:r>
            <a:r>
              <a:rPr lang="en-US" b="0" dirty="0"/>
              <a:t> </a:t>
            </a:r>
            <a:r>
              <a:rPr lang="en-US" i="1" u="sng" dirty="0"/>
              <a:t>Should you not have </a:t>
            </a:r>
            <a:r>
              <a:rPr lang="en-US" i="1" u="sng" dirty="0">
                <a:highlight>
                  <a:srgbClr val="00FF00"/>
                </a:highlight>
              </a:rPr>
              <a:t>had MERCY</a:t>
            </a:r>
            <a:r>
              <a:rPr lang="en-US" i="1" u="sng" dirty="0"/>
              <a:t> on your fellow slave, as I </a:t>
            </a:r>
            <a:r>
              <a:rPr lang="en-US" i="1" u="sng" dirty="0">
                <a:highlight>
                  <a:srgbClr val="00FF00"/>
                </a:highlight>
              </a:rPr>
              <a:t>had MERCY</a:t>
            </a:r>
            <a:r>
              <a:rPr lang="en-US" i="1" u="sng" dirty="0"/>
              <a:t> on you? </a:t>
            </a:r>
            <a:r>
              <a:rPr lang="en-US" b="0" dirty="0"/>
              <a:t>'</a:t>
            </a:r>
          </a:p>
          <a:p>
            <a:pPr marL="342900" indent="-342900">
              <a:spcBef>
                <a:spcPts val="1200"/>
              </a:spcBef>
              <a:buNone/>
            </a:pPr>
            <a:r>
              <a:rPr lang="en-US" baseline="30000" dirty="0">
                <a:solidFill>
                  <a:srgbClr val="C00000"/>
                </a:solidFill>
              </a:rPr>
              <a:t>34</a:t>
            </a:r>
            <a:r>
              <a:rPr lang="en-US" b="0" dirty="0"/>
              <a:t> And in anger his lord handed him over to be  tortured until he would pay his entire debt.</a:t>
            </a:r>
          </a:p>
          <a:p>
            <a:pPr marL="342900" indent="-342900">
              <a:spcBef>
                <a:spcPts val="1200"/>
              </a:spcBef>
              <a:buNone/>
            </a:pPr>
            <a:r>
              <a:rPr lang="en-US" baseline="30000" dirty="0">
                <a:solidFill>
                  <a:srgbClr val="C00000"/>
                </a:solidFill>
              </a:rPr>
              <a:t>35</a:t>
            </a:r>
            <a:r>
              <a:rPr lang="en-US" sz="3000" b="0" dirty="0"/>
              <a:t> </a:t>
            </a:r>
            <a:r>
              <a:rPr lang="en-US" sz="3600" i="1" dirty="0"/>
              <a:t>So my heavenly Father will also do to every one of you, </a:t>
            </a:r>
            <a:br>
              <a:rPr lang="en-US" sz="3600" i="1" dirty="0"/>
            </a:br>
            <a:r>
              <a:rPr lang="en-US" sz="3600" i="1" u="sng" dirty="0"/>
              <a:t>if you do not forgive</a:t>
            </a:r>
            <a:r>
              <a:rPr lang="en-US" sz="3600" i="1" dirty="0"/>
              <a:t> your brother or sister from your heart</a:t>
            </a:r>
            <a:r>
              <a:rPr lang="en-US" sz="3600" b="0" dirty="0"/>
              <a:t>." </a:t>
            </a:r>
          </a:p>
          <a:p>
            <a:pPr marL="342900" indent="-342900" algn="r">
              <a:spcBef>
                <a:spcPts val="1200"/>
              </a:spcBef>
              <a:buNone/>
            </a:pPr>
            <a:r>
              <a:rPr lang="en-US" sz="2000" b="0" dirty="0"/>
              <a:t>(Matt 18:23-35 NRSV)</a:t>
            </a:r>
            <a:endParaRPr lang="en-US" sz="2000" dirty="0"/>
          </a:p>
        </p:txBody>
      </p:sp>
      <p:sp>
        <p:nvSpPr>
          <p:cNvPr id="4" name="Straight Connector 3"/>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latin typeface="Franklin Gothic Book"/>
            </a:endParaRPr>
          </a:p>
        </p:txBody>
      </p:sp>
    </p:spTree>
    <p:extLst>
      <p:ext uri="{BB962C8B-B14F-4D97-AF65-F5344CB8AC3E}">
        <p14:creationId xmlns:p14="http://schemas.microsoft.com/office/powerpoint/2010/main" val="63193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up)">
                                      <p:cBhvr>
                                        <p:cTn id="16" dur="500"/>
                                        <p:tgtEl>
                                          <p:spTgt spid="3">
                                            <p:txEl>
                                              <p:pRg st="2" end="2"/>
                                            </p:txEl>
                                          </p:spTgt>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up)">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for  Reflection:</a:t>
            </a:r>
          </a:p>
        </p:txBody>
      </p:sp>
      <p:sp>
        <p:nvSpPr>
          <p:cNvPr id="3" name="Content Placeholder 2"/>
          <p:cNvSpPr>
            <a:spLocks noGrp="1"/>
          </p:cNvSpPr>
          <p:nvPr>
            <p:ph idx="1"/>
          </p:nvPr>
        </p:nvSpPr>
        <p:spPr/>
        <p:txBody>
          <a:bodyPr>
            <a:normAutofit/>
          </a:bodyPr>
          <a:lstStyle/>
          <a:p>
            <a:pPr marL="0" indent="0">
              <a:spcBef>
                <a:spcPts val="3000"/>
              </a:spcBef>
              <a:buNone/>
            </a:pPr>
            <a:r>
              <a:rPr lang="en-US" sz="4000" dirty="0"/>
              <a:t>How “compassionate” am I?</a:t>
            </a:r>
            <a:r>
              <a:rPr lang="en-US" sz="3600" b="0" dirty="0"/>
              <a:t>  (</a:t>
            </a:r>
            <a:r>
              <a:rPr lang="en-US" sz="3600" b="0" i="1" dirty="0"/>
              <a:t>in terms of forgiveness</a:t>
            </a:r>
            <a:r>
              <a:rPr lang="en-US" sz="3600" b="0" dirty="0"/>
              <a:t>)</a:t>
            </a:r>
            <a:endParaRPr lang="en-US" sz="4000" b="0" dirty="0"/>
          </a:p>
          <a:p>
            <a:pPr>
              <a:spcBef>
                <a:spcPts val="3000"/>
              </a:spcBef>
            </a:pPr>
            <a:r>
              <a:rPr lang="en-US" sz="3600" i="1" dirty="0">
                <a:solidFill>
                  <a:srgbClr val="C00000"/>
                </a:solidFill>
              </a:rPr>
              <a:t>WHOM do I need to forgive?</a:t>
            </a:r>
          </a:p>
          <a:p>
            <a:pPr>
              <a:spcBef>
                <a:spcPts val="3000"/>
              </a:spcBef>
            </a:pPr>
            <a:r>
              <a:rPr lang="en-US" sz="3600" i="1" dirty="0">
                <a:solidFill>
                  <a:srgbClr val="C00000"/>
                </a:solidFill>
              </a:rPr>
              <a:t>Of whom do I need to ask forgiveness?</a:t>
            </a:r>
          </a:p>
          <a:p>
            <a:pPr>
              <a:spcBef>
                <a:spcPts val="3000"/>
              </a:spcBef>
            </a:pPr>
            <a:r>
              <a:rPr lang="en-US" sz="3600" i="1" dirty="0">
                <a:solidFill>
                  <a:srgbClr val="C00000"/>
                </a:solidFill>
              </a:rPr>
              <a:t>How willing am I to forgive others?</a:t>
            </a:r>
          </a:p>
          <a:p>
            <a:pPr>
              <a:spcBef>
                <a:spcPts val="3000"/>
              </a:spcBef>
            </a:pPr>
            <a:r>
              <a:rPr lang="en-US" sz="3600" i="1" dirty="0">
                <a:solidFill>
                  <a:srgbClr val="C00000"/>
                </a:solidFill>
              </a:rPr>
              <a:t>How ready am I to ask for forgiveness?</a:t>
            </a:r>
          </a:p>
        </p:txBody>
      </p:sp>
      <p:sp>
        <p:nvSpPr>
          <p:cNvPr id="4" name="Straight Connector 3"/>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latin typeface="Franklin Gothic Book"/>
            </a:endParaRPr>
          </a:p>
        </p:txBody>
      </p:sp>
    </p:spTree>
    <p:extLst>
      <p:ext uri="{BB962C8B-B14F-4D97-AF65-F5344CB8AC3E}">
        <p14:creationId xmlns:p14="http://schemas.microsoft.com/office/powerpoint/2010/main" val="2437009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p:cTn id="20"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2" dur="500"/>
                                        <p:tgtEl>
                                          <p:spTgt spid="3">
                                            <p:txEl>
                                              <p:pRg st="2" end="2"/>
                                            </p:txEl>
                                          </p:spTgt>
                                        </p:tgtEl>
                                      </p:cBhvr>
                                    </p:animEffect>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p:cTn id="26"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8" dur="500"/>
                                        <p:tgtEl>
                                          <p:spTgt spid="3">
                                            <p:txEl>
                                              <p:pRg st="3" end="3"/>
                                            </p:txEl>
                                          </p:spTgt>
                                        </p:tgtEl>
                                      </p:cBhvr>
                                    </p:animEffect>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p:cTn id="3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43363-260C-7719-F362-B61527B962EB}"/>
              </a:ext>
            </a:extLst>
          </p:cNvPr>
          <p:cNvSpPr>
            <a:spLocks noGrp="1"/>
          </p:cNvSpPr>
          <p:nvPr>
            <p:ph type="title"/>
          </p:nvPr>
        </p:nvSpPr>
        <p:spPr/>
        <p:txBody>
          <a:bodyPr/>
          <a:lstStyle/>
          <a:p>
            <a:r>
              <a:rPr lang="en-US" sz="4800" b="1" dirty="0">
                <a:effectLst/>
                <a:latin typeface="Arial Narrow" panose="020B0606020202030204" pitchFamily="34" charset="0"/>
                <a:ea typeface="Times New Roman" panose="02020603050405020304" pitchFamily="18" charset="0"/>
              </a:rPr>
              <a:t>PARABLE of the Last Judgment</a:t>
            </a:r>
            <a:r>
              <a:rPr lang="en-US" sz="4800" dirty="0">
                <a:effectLst/>
                <a:latin typeface="Arial Narrow" panose="020B0606020202030204" pitchFamily="34" charset="0"/>
                <a:ea typeface="Times New Roman" panose="02020603050405020304" pitchFamily="18" charset="0"/>
              </a:rPr>
              <a:t> (Matt 25:31-46)</a:t>
            </a:r>
            <a:endParaRPr lang="en-US" dirty="0"/>
          </a:p>
        </p:txBody>
      </p:sp>
      <p:sp>
        <p:nvSpPr>
          <p:cNvPr id="3" name="Content Placeholder 2">
            <a:extLst>
              <a:ext uri="{FF2B5EF4-FFF2-40B4-BE49-F238E27FC236}">
                <a16:creationId xmlns:a16="http://schemas.microsoft.com/office/drawing/2014/main" id="{258333BD-8961-9DFE-4E82-09F605F669B1}"/>
              </a:ext>
            </a:extLst>
          </p:cNvPr>
          <p:cNvSpPr>
            <a:spLocks noGrp="1"/>
          </p:cNvSpPr>
          <p:nvPr>
            <p:ph idx="1"/>
          </p:nvPr>
        </p:nvSpPr>
        <p:spPr/>
        <p:txBody>
          <a:bodyPr>
            <a:noAutofit/>
          </a:bodyPr>
          <a:lstStyle/>
          <a:p>
            <a:pPr marL="285750" indent="-285750" algn="l" rtl="0">
              <a:spcBef>
                <a:spcPts val="600"/>
              </a:spcBef>
              <a:buNone/>
            </a:pPr>
            <a:r>
              <a:rPr lang="en-US" sz="2100" i="0" u="none" strike="noStrike" baseline="30000" dirty="0">
                <a:solidFill>
                  <a:srgbClr val="C00000"/>
                </a:solidFill>
              </a:rPr>
              <a:t>31</a:t>
            </a:r>
            <a:r>
              <a:rPr lang="en-US" sz="2100" i="0" u="none" strike="noStrike" baseline="0" dirty="0">
                <a:solidFill>
                  <a:srgbClr val="C00000"/>
                </a:solidFill>
              </a:rPr>
              <a:t> </a:t>
            </a:r>
            <a:r>
              <a:rPr lang="en-US" sz="2100" b="0" i="0" u="none" strike="noStrike" baseline="0" dirty="0"/>
              <a:t>"When the Son of Man comes in his glory, and all the angels with him, then he will sit on the throne of his glory. </a:t>
            </a:r>
            <a:br>
              <a:rPr lang="en-US" sz="2100" b="0" i="0" u="none" strike="noStrike" baseline="0" dirty="0"/>
            </a:br>
            <a:r>
              <a:rPr lang="en-US" sz="2100" baseline="30000" dirty="0">
                <a:solidFill>
                  <a:srgbClr val="C00000"/>
                </a:solidFill>
              </a:rPr>
              <a:t>32</a:t>
            </a:r>
            <a:r>
              <a:rPr lang="en-US" sz="2100" b="0" i="0" u="none" strike="noStrike" baseline="0" dirty="0"/>
              <a:t> All the nations will be gathered before him, and he will separate people one from another as a shepherd separates the </a:t>
            </a:r>
            <a:r>
              <a:rPr lang="en-US" sz="2100" i="0" u="none" strike="noStrike" baseline="0" dirty="0"/>
              <a:t>sheep</a:t>
            </a:r>
            <a:r>
              <a:rPr lang="en-US" sz="2100" b="0" i="0" u="none" strike="noStrike" baseline="0" dirty="0"/>
              <a:t> from the </a:t>
            </a:r>
            <a:r>
              <a:rPr lang="en-US" sz="2100" i="0" u="none" strike="noStrike" baseline="0" dirty="0"/>
              <a:t>goats</a:t>
            </a:r>
            <a:r>
              <a:rPr lang="en-US" sz="2100" b="0" i="0" u="none" strike="noStrike" baseline="0" dirty="0"/>
              <a:t>, </a:t>
            </a:r>
            <a:r>
              <a:rPr lang="en-US" sz="2100" baseline="30000" dirty="0">
                <a:solidFill>
                  <a:srgbClr val="C00000"/>
                </a:solidFill>
              </a:rPr>
              <a:t>33</a:t>
            </a:r>
            <a:r>
              <a:rPr lang="en-US" sz="2100" b="0" i="0" u="none" strike="noStrike" baseline="0" dirty="0"/>
              <a:t> and he will put the </a:t>
            </a:r>
            <a:r>
              <a:rPr lang="en-US" sz="2100" i="0" u="none" strike="noStrike" baseline="0" dirty="0"/>
              <a:t>sheep</a:t>
            </a:r>
            <a:r>
              <a:rPr lang="en-US" sz="2100" b="0" i="0" u="none" strike="noStrike" baseline="0" dirty="0"/>
              <a:t> at his right hand and the </a:t>
            </a:r>
            <a:r>
              <a:rPr lang="en-US" sz="2100" i="0" u="none" strike="noStrike" baseline="0" dirty="0"/>
              <a:t>goats</a:t>
            </a:r>
            <a:r>
              <a:rPr lang="en-US" sz="2100" b="0" i="0" u="none" strike="noStrike" baseline="0" dirty="0"/>
              <a:t> at the left.</a:t>
            </a:r>
          </a:p>
          <a:p>
            <a:pPr marL="285750" indent="-285750" algn="l" rtl="0">
              <a:spcBef>
                <a:spcPts val="600"/>
              </a:spcBef>
              <a:buNone/>
            </a:pPr>
            <a:r>
              <a:rPr lang="en-US" sz="2400" baseline="30000" dirty="0">
                <a:solidFill>
                  <a:srgbClr val="C00000"/>
                </a:solidFill>
              </a:rPr>
              <a:t>34</a:t>
            </a:r>
            <a:r>
              <a:rPr lang="en-US" sz="2400" b="0" i="0" u="none" strike="noStrike" baseline="0" dirty="0"/>
              <a:t> Then the king will say to those at his right hand, 'Come, you that are blessed by my Father, inherit the kingdom prepared for you from the foundation of the world; </a:t>
            </a:r>
            <a:r>
              <a:rPr lang="en-US" sz="2400" baseline="30000" dirty="0">
                <a:solidFill>
                  <a:srgbClr val="C00000"/>
                </a:solidFill>
              </a:rPr>
              <a:t>35</a:t>
            </a:r>
            <a:r>
              <a:rPr lang="en-US" sz="2400" b="0" i="0" u="none" strike="noStrike" baseline="0" dirty="0"/>
              <a:t> for I was </a:t>
            </a:r>
            <a:r>
              <a:rPr lang="en-US" sz="2400" i="0" u="none" strike="noStrike" baseline="0" dirty="0"/>
              <a:t>hungry</a:t>
            </a:r>
            <a:r>
              <a:rPr lang="en-US" sz="2400" b="0" i="0" u="none" strike="noStrike" baseline="0" dirty="0"/>
              <a:t> and you gave me food, I was </a:t>
            </a:r>
            <a:r>
              <a:rPr lang="en-US" sz="2400" i="0" u="none" strike="noStrike" baseline="0" dirty="0"/>
              <a:t>thirsty</a:t>
            </a:r>
            <a:r>
              <a:rPr lang="en-US" sz="2400" b="0" i="0" u="none" strike="noStrike" baseline="0" dirty="0"/>
              <a:t> and you gave me something to drink, I was a </a:t>
            </a:r>
            <a:r>
              <a:rPr lang="en-US" sz="2400" i="0" u="none" strike="noStrike" baseline="0" dirty="0"/>
              <a:t>stranger</a:t>
            </a:r>
            <a:r>
              <a:rPr lang="en-US" sz="2400" b="0" i="0" u="none" strike="noStrike" baseline="0" dirty="0"/>
              <a:t> and you welcomed me, </a:t>
            </a:r>
            <a:r>
              <a:rPr lang="en-US" sz="2400" baseline="30000" dirty="0">
                <a:solidFill>
                  <a:srgbClr val="C00000"/>
                </a:solidFill>
              </a:rPr>
              <a:t>36</a:t>
            </a:r>
            <a:r>
              <a:rPr lang="en-US" sz="2400" b="0" i="0" u="none" strike="noStrike" baseline="0" dirty="0"/>
              <a:t> I was </a:t>
            </a:r>
            <a:r>
              <a:rPr lang="en-US" sz="2400" i="0" u="none" strike="noStrike" baseline="0" dirty="0"/>
              <a:t>naked</a:t>
            </a:r>
            <a:r>
              <a:rPr lang="en-US" sz="2400" b="0" i="0" u="none" strike="noStrike" baseline="0" dirty="0"/>
              <a:t> and you gave me clothing, I was </a:t>
            </a:r>
            <a:r>
              <a:rPr lang="en-US" sz="2400" i="0" u="none" strike="noStrike" baseline="0" dirty="0"/>
              <a:t>sick</a:t>
            </a:r>
            <a:r>
              <a:rPr lang="en-US" sz="2400" b="0" i="0" u="none" strike="noStrike" baseline="0" dirty="0"/>
              <a:t> and you took care of me, I was </a:t>
            </a:r>
            <a:r>
              <a:rPr lang="en-US" sz="2400" i="0" u="none" strike="noStrike" baseline="0" dirty="0"/>
              <a:t>in prison </a:t>
            </a:r>
            <a:r>
              <a:rPr lang="en-US" sz="2400" b="0" i="0" u="none" strike="noStrike" baseline="0" dirty="0"/>
              <a:t>and you visited me.'</a:t>
            </a:r>
          </a:p>
          <a:p>
            <a:pPr marL="285750" indent="-285750" algn="l" rtl="0">
              <a:spcBef>
                <a:spcPts val="600"/>
              </a:spcBef>
              <a:buNone/>
            </a:pPr>
            <a:r>
              <a:rPr lang="en-US" sz="2400" baseline="30000" dirty="0">
                <a:solidFill>
                  <a:srgbClr val="C00000"/>
                </a:solidFill>
              </a:rPr>
              <a:t>37</a:t>
            </a:r>
            <a:r>
              <a:rPr lang="en-US" sz="2400" b="0" i="0" u="none" strike="noStrike" baseline="0" dirty="0"/>
              <a:t> Then the righteous will answer him, 'Lord, when was it that we saw you </a:t>
            </a:r>
            <a:r>
              <a:rPr lang="en-US" sz="2400" i="0" u="none" strike="noStrike" baseline="0" dirty="0"/>
              <a:t>hungry</a:t>
            </a:r>
            <a:r>
              <a:rPr lang="en-US" sz="2400" b="0" i="0" u="none" strike="noStrike" baseline="0" dirty="0"/>
              <a:t> and gave you food, or </a:t>
            </a:r>
            <a:r>
              <a:rPr lang="en-US" sz="2400" i="0" u="none" strike="noStrike" baseline="0" dirty="0"/>
              <a:t>thirsty</a:t>
            </a:r>
            <a:r>
              <a:rPr lang="en-US" sz="2400" b="0" i="0" u="none" strike="noStrike" baseline="0" dirty="0"/>
              <a:t> and gave you something to drink? </a:t>
            </a:r>
            <a:r>
              <a:rPr lang="en-US" sz="2400" baseline="30000" dirty="0">
                <a:solidFill>
                  <a:srgbClr val="C00000"/>
                </a:solidFill>
              </a:rPr>
              <a:t>38</a:t>
            </a:r>
            <a:r>
              <a:rPr lang="en-US" sz="2400" b="0" i="0" u="none" strike="noStrike" baseline="0" dirty="0"/>
              <a:t> And when was it that we saw you a </a:t>
            </a:r>
            <a:r>
              <a:rPr lang="en-US" sz="2400" i="0" u="none" strike="noStrike" baseline="0" dirty="0"/>
              <a:t>stranger</a:t>
            </a:r>
            <a:r>
              <a:rPr lang="en-US" sz="2400" b="0" i="0" u="none" strike="noStrike" baseline="0" dirty="0"/>
              <a:t> and welcomed you, or </a:t>
            </a:r>
            <a:r>
              <a:rPr lang="en-US" sz="2400" i="0" u="none" strike="noStrike" baseline="0" dirty="0"/>
              <a:t>naked</a:t>
            </a:r>
            <a:r>
              <a:rPr lang="en-US" sz="2400" b="0" i="0" u="none" strike="noStrike" baseline="0" dirty="0"/>
              <a:t> and gave you clothing? </a:t>
            </a:r>
            <a:r>
              <a:rPr lang="en-US" sz="2400" baseline="30000" dirty="0">
                <a:solidFill>
                  <a:srgbClr val="C00000"/>
                </a:solidFill>
              </a:rPr>
              <a:t>39</a:t>
            </a:r>
            <a:r>
              <a:rPr lang="en-US" sz="2400" b="0" i="0" u="none" strike="noStrike" baseline="0" dirty="0"/>
              <a:t> And when was it that we saw you </a:t>
            </a:r>
            <a:r>
              <a:rPr lang="en-US" sz="2400" i="0" u="none" strike="noStrike" baseline="0" dirty="0"/>
              <a:t>sick</a:t>
            </a:r>
            <a:r>
              <a:rPr lang="en-US" sz="2400" b="0" i="0" u="none" strike="noStrike" baseline="0" dirty="0"/>
              <a:t> or </a:t>
            </a:r>
            <a:r>
              <a:rPr lang="en-US" sz="2400" i="0" u="none" strike="noStrike" baseline="0" dirty="0"/>
              <a:t>in</a:t>
            </a:r>
            <a:r>
              <a:rPr lang="en-US" sz="2400" b="0" i="0" u="none" strike="noStrike" baseline="0" dirty="0"/>
              <a:t> </a:t>
            </a:r>
            <a:r>
              <a:rPr lang="en-US" sz="2400" i="0" u="none" strike="noStrike" baseline="0" dirty="0"/>
              <a:t>prison</a:t>
            </a:r>
            <a:r>
              <a:rPr lang="en-US" sz="2400" b="0" i="0" u="none" strike="noStrike" baseline="0" dirty="0"/>
              <a:t> and visited you?'</a:t>
            </a:r>
          </a:p>
          <a:p>
            <a:pPr marL="285750" indent="-285750" algn="l" rtl="0">
              <a:spcBef>
                <a:spcPts val="600"/>
              </a:spcBef>
              <a:buNone/>
            </a:pPr>
            <a:r>
              <a:rPr lang="en-US" sz="2400" baseline="30000" dirty="0">
                <a:solidFill>
                  <a:srgbClr val="C00000"/>
                </a:solidFill>
              </a:rPr>
              <a:t>40</a:t>
            </a:r>
            <a:r>
              <a:rPr lang="en-US" sz="2400" b="0" i="0" u="none" strike="noStrike" baseline="0" dirty="0"/>
              <a:t> And the king will answer them, </a:t>
            </a:r>
            <a:r>
              <a:rPr lang="en-US" sz="2400" i="1" u="none" strike="noStrike" baseline="0" dirty="0"/>
              <a:t>'Truly I tell you, just as you did it to one of the least of these who are members of my family, you did it to me.'</a:t>
            </a:r>
          </a:p>
        </p:txBody>
      </p:sp>
    </p:spTree>
    <p:extLst>
      <p:ext uri="{BB962C8B-B14F-4D97-AF65-F5344CB8AC3E}">
        <p14:creationId xmlns:p14="http://schemas.microsoft.com/office/powerpoint/2010/main" val="15840625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5787B-C9DB-03C6-9472-E3FF941924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0FA48A-0C9B-D4F7-F36B-F807B880F651}"/>
              </a:ext>
            </a:extLst>
          </p:cNvPr>
          <p:cNvSpPr>
            <a:spLocks noGrp="1"/>
          </p:cNvSpPr>
          <p:nvPr>
            <p:ph type="title"/>
          </p:nvPr>
        </p:nvSpPr>
        <p:spPr/>
        <p:txBody>
          <a:bodyPr/>
          <a:lstStyle/>
          <a:p>
            <a:r>
              <a:rPr lang="en-US" sz="4800" b="1" dirty="0">
                <a:effectLst/>
                <a:latin typeface="Arial Narrow" panose="020B0606020202030204" pitchFamily="34" charset="0"/>
                <a:ea typeface="Times New Roman" panose="02020603050405020304" pitchFamily="18" charset="0"/>
              </a:rPr>
              <a:t>PARABLE of the Last Judgment</a:t>
            </a:r>
            <a:r>
              <a:rPr lang="en-US" sz="4800" dirty="0">
                <a:effectLst/>
                <a:latin typeface="Arial Narrow" panose="020B0606020202030204" pitchFamily="34" charset="0"/>
                <a:ea typeface="Times New Roman" panose="02020603050405020304" pitchFamily="18" charset="0"/>
              </a:rPr>
              <a:t> (Matt 25:31-46)</a:t>
            </a:r>
            <a:endParaRPr lang="en-US" dirty="0"/>
          </a:p>
        </p:txBody>
      </p:sp>
      <p:sp>
        <p:nvSpPr>
          <p:cNvPr id="3" name="Content Placeholder 2">
            <a:extLst>
              <a:ext uri="{FF2B5EF4-FFF2-40B4-BE49-F238E27FC236}">
                <a16:creationId xmlns:a16="http://schemas.microsoft.com/office/drawing/2014/main" id="{81484B6F-EBA2-D936-D13C-C54E5D33221C}"/>
              </a:ext>
            </a:extLst>
          </p:cNvPr>
          <p:cNvSpPr>
            <a:spLocks noGrp="1"/>
          </p:cNvSpPr>
          <p:nvPr>
            <p:ph idx="1"/>
          </p:nvPr>
        </p:nvSpPr>
        <p:spPr/>
        <p:txBody>
          <a:bodyPr>
            <a:normAutofit/>
          </a:bodyPr>
          <a:lstStyle/>
          <a:p>
            <a:pPr marL="285750" indent="-285750" algn="l" rtl="0">
              <a:spcBef>
                <a:spcPts val="600"/>
              </a:spcBef>
              <a:buNone/>
            </a:pPr>
            <a:r>
              <a:rPr lang="en-US" sz="2800" baseline="30000" dirty="0">
                <a:solidFill>
                  <a:srgbClr val="C00000"/>
                </a:solidFill>
              </a:rPr>
              <a:t>41</a:t>
            </a:r>
            <a:r>
              <a:rPr lang="en-US" sz="2800" b="0" i="0" u="none" strike="noStrike" baseline="0" dirty="0"/>
              <a:t> Then he will say to those at his left hand, 'You that are accursed, depart from me into the eternal fire prepared for the devil and his angels; </a:t>
            </a:r>
            <a:r>
              <a:rPr lang="en-US" sz="2800" baseline="30000" dirty="0">
                <a:solidFill>
                  <a:srgbClr val="C00000"/>
                </a:solidFill>
              </a:rPr>
              <a:t>42</a:t>
            </a:r>
            <a:r>
              <a:rPr lang="en-US" sz="2800" b="0" i="0" u="none" strike="noStrike" baseline="0" dirty="0"/>
              <a:t> for I was </a:t>
            </a:r>
            <a:r>
              <a:rPr lang="en-US" sz="2800" i="0" u="none" strike="noStrike" baseline="0" dirty="0"/>
              <a:t>hungry</a:t>
            </a:r>
            <a:r>
              <a:rPr lang="en-US" sz="2800" b="0" i="0" u="none" strike="noStrike" baseline="0" dirty="0"/>
              <a:t> and you gave me no food, I was </a:t>
            </a:r>
            <a:r>
              <a:rPr lang="en-US" sz="2800" i="0" u="none" strike="noStrike" baseline="0" dirty="0"/>
              <a:t>thirsty</a:t>
            </a:r>
            <a:r>
              <a:rPr lang="en-US" sz="2800" b="0" i="0" u="none" strike="noStrike" baseline="0" dirty="0"/>
              <a:t> and you gave me nothing to drink, </a:t>
            </a:r>
            <a:r>
              <a:rPr lang="en-US" sz="2800" baseline="30000" dirty="0">
                <a:solidFill>
                  <a:srgbClr val="C00000"/>
                </a:solidFill>
              </a:rPr>
              <a:t>43</a:t>
            </a:r>
            <a:r>
              <a:rPr lang="en-US" sz="2800" b="0" i="0" u="none" strike="noStrike" baseline="0" dirty="0"/>
              <a:t> I was a </a:t>
            </a:r>
            <a:r>
              <a:rPr lang="en-US" sz="2800" i="0" u="none" strike="noStrike" baseline="0" dirty="0"/>
              <a:t>stranger</a:t>
            </a:r>
            <a:r>
              <a:rPr lang="en-US" sz="2800" b="0" i="0" u="none" strike="noStrike" baseline="0" dirty="0"/>
              <a:t> and you did not welcome me, </a:t>
            </a:r>
            <a:r>
              <a:rPr lang="en-US" sz="2800" i="0" u="none" strike="noStrike" baseline="0" dirty="0"/>
              <a:t>naked</a:t>
            </a:r>
            <a:r>
              <a:rPr lang="en-US" sz="2800" b="0" i="0" u="none" strike="noStrike" baseline="0" dirty="0"/>
              <a:t> and you did not give me clothing, </a:t>
            </a:r>
            <a:r>
              <a:rPr lang="en-US" sz="2800" i="0" u="none" strike="noStrike" baseline="0" dirty="0"/>
              <a:t>sick</a:t>
            </a:r>
            <a:r>
              <a:rPr lang="en-US" sz="2800" b="0" i="0" u="none" strike="noStrike" baseline="0" dirty="0"/>
              <a:t> and </a:t>
            </a:r>
            <a:r>
              <a:rPr lang="en-US" sz="2800" i="0" u="none" strike="noStrike" baseline="0" dirty="0"/>
              <a:t>in prison </a:t>
            </a:r>
            <a:r>
              <a:rPr lang="en-US" sz="2800" b="0" i="0" u="none" strike="noStrike" baseline="0" dirty="0"/>
              <a:t>and you did not visit me.'</a:t>
            </a:r>
          </a:p>
          <a:p>
            <a:pPr marL="285750" indent="-285750" algn="l" rtl="0">
              <a:spcBef>
                <a:spcPts val="600"/>
              </a:spcBef>
              <a:buNone/>
            </a:pPr>
            <a:r>
              <a:rPr lang="en-US" sz="2800" baseline="30000" dirty="0">
                <a:solidFill>
                  <a:srgbClr val="C00000"/>
                </a:solidFill>
              </a:rPr>
              <a:t>44</a:t>
            </a:r>
            <a:r>
              <a:rPr lang="en-US" sz="2800" b="0" i="0" u="none" strike="noStrike" baseline="0" dirty="0"/>
              <a:t> Then they also will answer, 'Lord, when was it that we saw you </a:t>
            </a:r>
            <a:r>
              <a:rPr lang="en-US" sz="2800" i="0" u="none" strike="noStrike" baseline="0" dirty="0"/>
              <a:t>hungry</a:t>
            </a:r>
            <a:r>
              <a:rPr lang="en-US" sz="2800" b="0" i="0" u="none" strike="noStrike" baseline="0" dirty="0"/>
              <a:t> or </a:t>
            </a:r>
            <a:r>
              <a:rPr lang="en-US" sz="2800" i="0" u="none" strike="noStrike" baseline="0" dirty="0"/>
              <a:t>thirsty</a:t>
            </a:r>
            <a:r>
              <a:rPr lang="en-US" sz="2800" b="0" i="0" u="none" strike="noStrike" baseline="0" dirty="0"/>
              <a:t> or a </a:t>
            </a:r>
            <a:r>
              <a:rPr lang="en-US" sz="2800" i="0" u="none" strike="noStrike" baseline="0" dirty="0"/>
              <a:t>stranger</a:t>
            </a:r>
            <a:r>
              <a:rPr lang="en-US" sz="2800" b="0" i="0" u="none" strike="noStrike" baseline="0" dirty="0"/>
              <a:t> or </a:t>
            </a:r>
            <a:r>
              <a:rPr lang="en-US" sz="2800" i="0" u="none" strike="noStrike" baseline="0" dirty="0"/>
              <a:t>naked</a:t>
            </a:r>
            <a:r>
              <a:rPr lang="en-US" sz="2800" b="0" i="0" u="none" strike="noStrike" baseline="0" dirty="0"/>
              <a:t> or </a:t>
            </a:r>
            <a:r>
              <a:rPr lang="en-US" sz="2800" i="0" u="none" strike="noStrike" baseline="0" dirty="0"/>
              <a:t>sick</a:t>
            </a:r>
            <a:r>
              <a:rPr lang="en-US" sz="2800" b="0" i="0" u="none" strike="noStrike" baseline="0" dirty="0"/>
              <a:t> or </a:t>
            </a:r>
            <a:r>
              <a:rPr lang="en-US" sz="2800" i="0" u="none" strike="noStrike" baseline="0" dirty="0"/>
              <a:t>in prison</a:t>
            </a:r>
            <a:r>
              <a:rPr lang="en-US" sz="2800" b="0" i="0" u="none" strike="noStrike" baseline="0" dirty="0"/>
              <a:t>, and did not take care of you?'</a:t>
            </a:r>
          </a:p>
          <a:p>
            <a:pPr marL="285750" indent="-285750" algn="l" rtl="0">
              <a:spcBef>
                <a:spcPts val="600"/>
              </a:spcBef>
              <a:buNone/>
            </a:pPr>
            <a:r>
              <a:rPr lang="en-US" sz="2800" baseline="30000" dirty="0">
                <a:solidFill>
                  <a:srgbClr val="C00000"/>
                </a:solidFill>
              </a:rPr>
              <a:t>45</a:t>
            </a:r>
            <a:r>
              <a:rPr lang="en-US" sz="2800" b="0" i="0" u="none" strike="noStrike" baseline="0" dirty="0"/>
              <a:t> Then he will answer them, </a:t>
            </a:r>
            <a:r>
              <a:rPr lang="en-US" sz="2800" i="1" u="none" strike="noStrike" baseline="0" dirty="0"/>
              <a:t>'Truly I tell you, just as you did not do it to one of the least of these, you did not do it to me.'</a:t>
            </a:r>
          </a:p>
          <a:p>
            <a:pPr marL="285750" indent="-285750" algn="l" rtl="0">
              <a:spcBef>
                <a:spcPts val="600"/>
              </a:spcBef>
              <a:buNone/>
            </a:pPr>
            <a:r>
              <a:rPr lang="en-US" sz="2800" baseline="30000" dirty="0">
                <a:solidFill>
                  <a:srgbClr val="C00000"/>
                </a:solidFill>
              </a:rPr>
              <a:t>46</a:t>
            </a:r>
            <a:r>
              <a:rPr lang="en-US" sz="2800" b="0" i="0" u="none" strike="noStrike" baseline="0" dirty="0"/>
              <a:t> And these will go away into eternal punishment, but the righteous into eternal life."</a:t>
            </a:r>
            <a:endParaRPr lang="en-US" sz="4400" dirty="0">
              <a:effectLst/>
              <a:ea typeface="Times New Roman" panose="02020603050405020304" pitchFamily="18" charset="0"/>
            </a:endParaRPr>
          </a:p>
        </p:txBody>
      </p:sp>
    </p:spTree>
    <p:extLst>
      <p:ext uri="{BB962C8B-B14F-4D97-AF65-F5344CB8AC3E}">
        <p14:creationId xmlns:p14="http://schemas.microsoft.com/office/powerpoint/2010/main" val="13016504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59A31-1D4A-0A0C-8E1D-000918139AEF}"/>
              </a:ext>
            </a:extLst>
          </p:cNvPr>
          <p:cNvSpPr>
            <a:spLocks noGrp="1"/>
          </p:cNvSpPr>
          <p:nvPr>
            <p:ph type="title"/>
          </p:nvPr>
        </p:nvSpPr>
        <p:spPr/>
        <p:txBody>
          <a:bodyPr/>
          <a:lstStyle/>
          <a:p>
            <a:r>
              <a:rPr lang="en-US" dirty="0"/>
              <a:t>James 2</a:t>
            </a:r>
          </a:p>
        </p:txBody>
      </p:sp>
      <p:sp>
        <p:nvSpPr>
          <p:cNvPr id="3" name="Content Placeholder 2">
            <a:extLst>
              <a:ext uri="{FF2B5EF4-FFF2-40B4-BE49-F238E27FC236}">
                <a16:creationId xmlns:a16="http://schemas.microsoft.com/office/drawing/2014/main" id="{19301F66-5F4C-BB1D-F4D2-47ADA1975525}"/>
              </a:ext>
            </a:extLst>
          </p:cNvPr>
          <p:cNvSpPr>
            <a:spLocks noGrp="1"/>
          </p:cNvSpPr>
          <p:nvPr>
            <p:ph idx="1"/>
          </p:nvPr>
        </p:nvSpPr>
        <p:spPr>
          <a:xfrm>
            <a:off x="685800" y="1143000"/>
            <a:ext cx="10972800" cy="5562600"/>
          </a:xfrm>
        </p:spPr>
        <p:txBody>
          <a:bodyPr>
            <a:noAutofit/>
          </a:bodyPr>
          <a:lstStyle/>
          <a:p>
            <a:pPr marL="228600" indent="-228600" algn="l" rtl="0">
              <a:spcBef>
                <a:spcPts val="0"/>
              </a:spcBef>
              <a:spcAft>
                <a:spcPts val="600"/>
              </a:spcAft>
              <a:buNone/>
            </a:pPr>
            <a:r>
              <a:rPr lang="en-US" sz="2700" i="0" u="none" strike="noStrike" baseline="30000" dirty="0">
                <a:solidFill>
                  <a:srgbClr val="C00000"/>
                </a:solidFill>
              </a:rPr>
              <a:t>8</a:t>
            </a:r>
            <a:r>
              <a:rPr lang="en-US" sz="2700" i="0" u="none" strike="noStrike" baseline="0" dirty="0">
                <a:solidFill>
                  <a:srgbClr val="C00000"/>
                </a:solidFill>
              </a:rPr>
              <a:t> </a:t>
            </a:r>
            <a:r>
              <a:rPr lang="en-US" sz="2700" b="0" i="1" u="none" strike="noStrike" baseline="0" dirty="0"/>
              <a:t>You do well if you really fulfill the royal law according to the scripture, </a:t>
            </a:r>
            <a:br>
              <a:rPr lang="en-US" sz="2700" b="0" i="1" u="none" strike="noStrike" baseline="0" dirty="0"/>
            </a:br>
            <a:r>
              <a:rPr lang="en-US" sz="2700" b="0" i="1" u="none" strike="noStrike" baseline="0" dirty="0"/>
              <a:t>"You shall love your neighbor as yourself</a:t>
            </a:r>
            <a:r>
              <a:rPr lang="en-US" sz="2700" b="0" i="0" u="none" strike="noStrike" baseline="0" dirty="0"/>
              <a:t>."  …</a:t>
            </a:r>
          </a:p>
          <a:p>
            <a:pPr marL="228600" indent="-228600" algn="l" rtl="0">
              <a:spcBef>
                <a:spcPts val="0"/>
              </a:spcBef>
              <a:spcAft>
                <a:spcPts val="600"/>
              </a:spcAft>
              <a:buNone/>
            </a:pPr>
            <a:r>
              <a:rPr lang="en-US" sz="2700" baseline="30000" dirty="0">
                <a:solidFill>
                  <a:srgbClr val="C00000"/>
                </a:solidFill>
              </a:rPr>
              <a:t>13</a:t>
            </a:r>
            <a:r>
              <a:rPr lang="en-US" sz="2700" i="0" u="none" strike="noStrike" baseline="0" dirty="0"/>
              <a:t> For judgment will be without mercy to anyone who has shown no mercy; </a:t>
            </a:r>
            <a:br>
              <a:rPr lang="en-US" sz="2700" i="0" u="none" strike="noStrike" baseline="0" dirty="0"/>
            </a:br>
            <a:r>
              <a:rPr lang="en-US" sz="2700" i="0" u="none" strike="noStrike" baseline="0" dirty="0"/>
              <a:t>mercy triumphs over judgment.</a:t>
            </a:r>
          </a:p>
          <a:p>
            <a:pPr marL="228600" indent="-228600" algn="l" rtl="0">
              <a:spcBef>
                <a:spcPts val="0"/>
              </a:spcBef>
              <a:spcAft>
                <a:spcPts val="600"/>
              </a:spcAft>
              <a:buNone/>
            </a:pPr>
            <a:r>
              <a:rPr lang="en-US" sz="2700" baseline="30000" dirty="0">
                <a:solidFill>
                  <a:srgbClr val="C00000"/>
                </a:solidFill>
              </a:rPr>
              <a:t>14</a:t>
            </a:r>
            <a:r>
              <a:rPr lang="en-US" sz="2700" b="0" i="0" u="none" strike="noStrike" baseline="0" dirty="0"/>
              <a:t> </a:t>
            </a:r>
            <a:r>
              <a:rPr lang="en-US" sz="2700" i="1" u="none" strike="noStrike" baseline="0" dirty="0"/>
              <a:t>What good is it</a:t>
            </a:r>
            <a:r>
              <a:rPr lang="en-US" sz="2700" b="0" i="0" u="none" strike="noStrike" baseline="0" dirty="0"/>
              <a:t>, my brothers and sisters, if you say you have faith but do not have works? Can faith save you? </a:t>
            </a:r>
            <a:r>
              <a:rPr lang="en-US" sz="2700" baseline="30000" dirty="0">
                <a:solidFill>
                  <a:srgbClr val="C00000"/>
                </a:solidFill>
              </a:rPr>
              <a:t>15</a:t>
            </a:r>
            <a:r>
              <a:rPr lang="en-US" sz="2700" b="0" i="0" u="none" strike="noStrike" baseline="0" dirty="0"/>
              <a:t> </a:t>
            </a:r>
            <a:r>
              <a:rPr lang="en-US" sz="2700" i="1" u="none" strike="noStrike" baseline="0" dirty="0"/>
              <a:t>If a brother or sister is naked and lacks daily food, </a:t>
            </a:r>
            <a:r>
              <a:rPr lang="en-US" sz="2700" i="1" baseline="30000" dirty="0">
                <a:solidFill>
                  <a:srgbClr val="C00000"/>
                </a:solidFill>
              </a:rPr>
              <a:t>16</a:t>
            </a:r>
            <a:r>
              <a:rPr lang="en-US" sz="2700" i="1" u="none" strike="noStrike" baseline="0" dirty="0"/>
              <a:t> and one of you says to them, "Go in peace; keep warm and eat your fill," and yet  you do not supply their bodily needs, what is the good of that?  </a:t>
            </a:r>
            <a:br>
              <a:rPr lang="en-US" sz="2700" i="1" u="none" strike="noStrike" baseline="0" dirty="0"/>
            </a:br>
            <a:r>
              <a:rPr lang="en-US" sz="2700" baseline="30000" dirty="0">
                <a:solidFill>
                  <a:srgbClr val="C00000"/>
                </a:solidFill>
              </a:rPr>
              <a:t>17</a:t>
            </a:r>
            <a:r>
              <a:rPr lang="en-US" sz="2700" b="0" i="0" u="none" strike="noStrike" baseline="0" dirty="0"/>
              <a:t> So faith by itself, if it has no works, is dead.</a:t>
            </a:r>
          </a:p>
          <a:p>
            <a:pPr marL="228600" indent="-228600" algn="l" rtl="0">
              <a:spcBef>
                <a:spcPts val="0"/>
              </a:spcBef>
              <a:spcAft>
                <a:spcPts val="600"/>
              </a:spcAft>
              <a:buNone/>
            </a:pPr>
            <a:r>
              <a:rPr lang="en-US" sz="2700" baseline="30000" dirty="0">
                <a:solidFill>
                  <a:srgbClr val="C00000"/>
                </a:solidFill>
              </a:rPr>
              <a:t>24</a:t>
            </a:r>
            <a:r>
              <a:rPr lang="en-US" sz="2700" b="0" i="0" u="none" strike="noStrike" baseline="0" dirty="0"/>
              <a:t> You see that a person is justified by works and not by faith alone.</a:t>
            </a:r>
          </a:p>
          <a:p>
            <a:pPr marL="228600" indent="-228600" algn="l" rtl="0">
              <a:spcBef>
                <a:spcPts val="0"/>
              </a:spcBef>
              <a:spcAft>
                <a:spcPts val="600"/>
              </a:spcAft>
              <a:buNone/>
            </a:pPr>
            <a:r>
              <a:rPr lang="en-US" sz="2700" baseline="30000" dirty="0">
                <a:solidFill>
                  <a:srgbClr val="C00000"/>
                </a:solidFill>
              </a:rPr>
              <a:t>26</a:t>
            </a:r>
            <a:r>
              <a:rPr lang="en-US" sz="2700" b="0" i="0" u="none" strike="noStrike" baseline="0" dirty="0"/>
              <a:t> For just as the body without the spirit is dead, so faith without works is also dead.</a:t>
            </a:r>
            <a:endParaRPr lang="en-US" sz="2700" dirty="0"/>
          </a:p>
        </p:txBody>
      </p:sp>
    </p:spTree>
    <p:extLst>
      <p:ext uri="{BB962C8B-B14F-4D97-AF65-F5344CB8AC3E}">
        <p14:creationId xmlns:p14="http://schemas.microsoft.com/office/powerpoint/2010/main" val="7143722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8A0D4-F351-A0EB-056D-673F41A7A8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36F8BB-6B11-0B9C-DE9E-57163A56F2D8}"/>
              </a:ext>
            </a:extLst>
          </p:cNvPr>
          <p:cNvSpPr>
            <a:spLocks noGrp="1"/>
          </p:cNvSpPr>
          <p:nvPr>
            <p:ph type="title"/>
          </p:nvPr>
        </p:nvSpPr>
        <p:spPr/>
        <p:txBody>
          <a:bodyPr/>
          <a:lstStyle/>
          <a:p>
            <a:r>
              <a:rPr lang="en-US" dirty="0"/>
              <a:t>Questions  for  Reflection:</a:t>
            </a:r>
          </a:p>
        </p:txBody>
      </p:sp>
      <p:sp>
        <p:nvSpPr>
          <p:cNvPr id="3" name="Content Placeholder 2">
            <a:extLst>
              <a:ext uri="{FF2B5EF4-FFF2-40B4-BE49-F238E27FC236}">
                <a16:creationId xmlns:a16="http://schemas.microsoft.com/office/drawing/2014/main" id="{27AA6A94-5637-A339-6587-3A0E402CD67D}"/>
              </a:ext>
            </a:extLst>
          </p:cNvPr>
          <p:cNvSpPr>
            <a:spLocks noGrp="1"/>
          </p:cNvSpPr>
          <p:nvPr>
            <p:ph idx="1"/>
          </p:nvPr>
        </p:nvSpPr>
        <p:spPr/>
        <p:txBody>
          <a:bodyPr>
            <a:normAutofit/>
          </a:bodyPr>
          <a:lstStyle/>
          <a:p>
            <a:pPr marL="0" indent="0">
              <a:spcBef>
                <a:spcPts val="3000"/>
              </a:spcBef>
              <a:buNone/>
            </a:pPr>
            <a:r>
              <a:rPr lang="en-US" sz="4000" dirty="0"/>
              <a:t>How “compassionate” am I?</a:t>
            </a:r>
            <a:r>
              <a:rPr lang="en-US" sz="3600" b="0" dirty="0"/>
              <a:t>  (</a:t>
            </a:r>
            <a:r>
              <a:rPr lang="en-US" sz="3600" b="0" i="1" dirty="0"/>
              <a:t>in terms of charitable action</a:t>
            </a:r>
            <a:r>
              <a:rPr lang="en-US" sz="3600" b="0" dirty="0"/>
              <a:t>)</a:t>
            </a:r>
            <a:endParaRPr lang="en-US" sz="4000" b="0" dirty="0"/>
          </a:p>
          <a:p>
            <a:pPr>
              <a:spcBef>
                <a:spcPts val="3000"/>
              </a:spcBef>
            </a:pPr>
            <a:r>
              <a:rPr lang="en-US" sz="3600" i="1" dirty="0">
                <a:solidFill>
                  <a:srgbClr val="C00000"/>
                </a:solidFill>
              </a:rPr>
              <a:t>Whom does God want me to help in their needs?</a:t>
            </a:r>
          </a:p>
          <a:p>
            <a:pPr>
              <a:spcBef>
                <a:spcPts val="3000"/>
              </a:spcBef>
            </a:pPr>
            <a:r>
              <a:rPr lang="en-US" sz="3600" i="1" dirty="0">
                <a:solidFill>
                  <a:srgbClr val="C00000"/>
                </a:solidFill>
              </a:rPr>
              <a:t>Do I “suffer with them”?  Do my feelings lead to actions?</a:t>
            </a:r>
          </a:p>
          <a:p>
            <a:pPr>
              <a:spcBef>
                <a:spcPts val="3000"/>
              </a:spcBef>
            </a:pPr>
            <a:r>
              <a:rPr lang="en-US" sz="3600" i="1" dirty="0">
                <a:solidFill>
                  <a:srgbClr val="C00000"/>
                </a:solidFill>
              </a:rPr>
              <a:t>How willing am I to help or assist those in need?</a:t>
            </a:r>
          </a:p>
          <a:p>
            <a:pPr>
              <a:spcBef>
                <a:spcPts val="3000"/>
              </a:spcBef>
            </a:pPr>
            <a:r>
              <a:rPr lang="en-US" sz="3600" i="1" dirty="0">
                <a:solidFill>
                  <a:srgbClr val="C00000"/>
                </a:solidFill>
              </a:rPr>
              <a:t>How often do I share the gifts God has given me?</a:t>
            </a:r>
          </a:p>
          <a:p>
            <a:pPr>
              <a:spcBef>
                <a:spcPts val="3000"/>
              </a:spcBef>
            </a:pPr>
            <a:endParaRPr lang="en-US" sz="3600" dirty="0"/>
          </a:p>
        </p:txBody>
      </p:sp>
      <p:sp>
        <p:nvSpPr>
          <p:cNvPr id="4" name="Straight Connector 3">
            <a:extLst>
              <a:ext uri="{FF2B5EF4-FFF2-40B4-BE49-F238E27FC236}">
                <a16:creationId xmlns:a16="http://schemas.microsoft.com/office/drawing/2014/main" id="{E123E21C-5C4D-F66F-BF5C-91AE29C0F3B7}"/>
              </a:ext>
            </a:extLst>
          </p:cNvPr>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latin typeface="Franklin Gothic Book"/>
            </a:endParaRPr>
          </a:p>
        </p:txBody>
      </p:sp>
    </p:spTree>
    <p:extLst>
      <p:ext uri="{BB962C8B-B14F-4D97-AF65-F5344CB8AC3E}">
        <p14:creationId xmlns:p14="http://schemas.microsoft.com/office/powerpoint/2010/main" val="134440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p:cTn id="20"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2" dur="500"/>
                                        <p:tgtEl>
                                          <p:spTgt spid="3">
                                            <p:txEl>
                                              <p:pRg st="2" end="2"/>
                                            </p:txEl>
                                          </p:spTgt>
                                        </p:tgtEl>
                                      </p:cBhvr>
                                    </p:animEffect>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p:cTn id="26"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8" dur="500"/>
                                        <p:tgtEl>
                                          <p:spTgt spid="3">
                                            <p:txEl>
                                              <p:pRg st="3" end="3"/>
                                            </p:txEl>
                                          </p:spTgt>
                                        </p:tgtEl>
                                      </p:cBhvr>
                                    </p:animEffect>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p:cTn id="3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4" name="Picture 2" descr="http://2.bp.blogspot.com/-TLCf7M3Meb4/UM4thXLHpbI/AAAAAAAAB1Y/BcOd-edz7wM/s1600/Matthew+25+40.png"/>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1665062" y="98426"/>
            <a:ext cx="5573939" cy="417832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image.slidesharecdn.com/the-lord-is-my-shepherd-110330123328-phpapp02/95/the-lord-is-my-shepherd-6-728.jpg?cb=13014884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4875" y="2819400"/>
            <a:ext cx="5292163" cy="3967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97860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90B7F-86C5-1218-71E0-31107B38A0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EADB32-1372-76CD-5618-735DA3F3D437}"/>
              </a:ext>
            </a:extLst>
          </p:cNvPr>
          <p:cNvSpPr>
            <a:spLocks noGrp="1"/>
          </p:cNvSpPr>
          <p:nvPr>
            <p:ph type="title"/>
          </p:nvPr>
        </p:nvSpPr>
        <p:spPr/>
        <p:txBody>
          <a:bodyPr/>
          <a:lstStyle/>
          <a:p>
            <a:r>
              <a:rPr lang="en-US" dirty="0"/>
              <a:t>Jesus’ Parables in Luke’s Gospel</a:t>
            </a:r>
          </a:p>
        </p:txBody>
      </p:sp>
      <p:sp>
        <p:nvSpPr>
          <p:cNvPr id="3" name="Content Placeholder 2">
            <a:extLst>
              <a:ext uri="{FF2B5EF4-FFF2-40B4-BE49-F238E27FC236}">
                <a16:creationId xmlns:a16="http://schemas.microsoft.com/office/drawing/2014/main" id="{803F87AA-101E-92C1-82D3-BD0999F0C4D0}"/>
              </a:ext>
            </a:extLst>
          </p:cNvPr>
          <p:cNvSpPr>
            <a:spLocks noGrp="1"/>
          </p:cNvSpPr>
          <p:nvPr>
            <p:ph idx="1"/>
          </p:nvPr>
        </p:nvSpPr>
        <p:spPr>
          <a:xfrm>
            <a:off x="406400" y="1143000"/>
            <a:ext cx="11582400" cy="5562600"/>
          </a:xfrm>
        </p:spPr>
        <p:txBody>
          <a:bodyPr>
            <a:normAutofit fontScale="92500"/>
          </a:bodyPr>
          <a:lstStyle/>
          <a:p>
            <a:pPr marL="182880" marR="0" indent="-182880"/>
            <a:r>
              <a:rPr lang="en-US" b="1" dirty="0">
                <a:effectLst/>
                <a:ea typeface="Times New Roman" panose="02020603050405020304" pitchFamily="18" charset="0"/>
              </a:rPr>
              <a:t> Good Samaritan</a:t>
            </a:r>
            <a:r>
              <a:rPr lang="en-US" sz="3000" b="0" dirty="0">
                <a:effectLst/>
                <a:ea typeface="Times New Roman" panose="02020603050405020304" pitchFamily="18" charset="0"/>
              </a:rPr>
              <a:t> (Luke 10:29-37)</a:t>
            </a:r>
            <a:endParaRPr lang="en-US" b="0" dirty="0">
              <a:effectLst/>
              <a:ea typeface="Times New Roman" panose="02020603050405020304" pitchFamily="18" charset="0"/>
            </a:endParaRPr>
          </a:p>
          <a:p>
            <a:pPr marL="514350" marR="0" lvl="1" indent="-342900" algn="l" defTabSz="914400" rtl="0" eaLnBrk="1" fontAlgn="auto" latinLnBrk="0" hangingPunct="1">
              <a:lnSpc>
                <a:spcPct val="100000"/>
              </a:lnSpc>
              <a:spcBef>
                <a:spcPct val="20000"/>
              </a:spcBef>
              <a:spcAft>
                <a:spcPts val="0"/>
              </a:spcAft>
              <a:buClr>
                <a:srgbClr val="2F5897"/>
              </a:buClr>
              <a:buSzTx/>
              <a:buFont typeface="Symbol" panose="05050102010706020507" pitchFamily="18" charset="2"/>
              <a:buChar char=""/>
              <a:tabLst/>
              <a:defRPr/>
            </a:pPr>
            <a:r>
              <a:rPr kumimoji="0" lang="en-US" sz="2600" b="1"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10:33b </a:t>
            </a:r>
            <a:r>
              <a:rPr kumimoji="0" lang="en-US" sz="26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 “…when he</a:t>
            </a:r>
            <a:r>
              <a:rPr kumimoji="0" lang="en-US" sz="24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 [the Samaritan] </a:t>
            </a:r>
            <a:r>
              <a:rPr kumimoji="0" lang="en-US" sz="26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saw him, he was </a:t>
            </a:r>
            <a:r>
              <a:rPr kumimoji="0" lang="en-US" sz="2600" b="1" i="0" u="none" strike="noStrike" kern="1200" cap="none" spc="0" normalizeH="0" baseline="0" noProof="0" dirty="0">
                <a:ln>
                  <a:noFill/>
                </a:ln>
                <a:solidFill>
                  <a:srgbClr val="000000"/>
                </a:solidFill>
                <a:effectLst/>
                <a:highlight>
                  <a:srgbClr val="FF00FF"/>
                </a:highlight>
                <a:uLnTx/>
                <a:uFillTx/>
                <a:ea typeface="Times New Roman" panose="02020603050405020304" pitchFamily="18" charset="0"/>
              </a:rPr>
              <a:t>moved</a:t>
            </a:r>
            <a:r>
              <a:rPr kumimoji="0" lang="en-US" sz="2600" b="0" i="0" u="none" strike="noStrike" kern="1200" cap="none" spc="0" normalizeH="0" baseline="0" noProof="0" dirty="0">
                <a:ln>
                  <a:noFill/>
                </a:ln>
                <a:solidFill>
                  <a:srgbClr val="000000"/>
                </a:solidFill>
                <a:effectLst/>
                <a:highlight>
                  <a:srgbClr val="FF00FF"/>
                </a:highlight>
                <a:uLnTx/>
                <a:uFillTx/>
                <a:ea typeface="Times New Roman" panose="02020603050405020304" pitchFamily="18" charset="0"/>
              </a:rPr>
              <a:t> with </a:t>
            </a:r>
            <a:r>
              <a:rPr kumimoji="0" lang="en-US" sz="2600" b="1" i="0" u="none" strike="noStrike" kern="1200" cap="none" spc="0" normalizeH="0" baseline="0" noProof="0" dirty="0">
                <a:ln>
                  <a:noFill/>
                </a:ln>
                <a:solidFill>
                  <a:srgbClr val="000000"/>
                </a:solidFill>
                <a:effectLst/>
                <a:highlight>
                  <a:srgbClr val="FF00FF"/>
                </a:highlight>
                <a:uLnTx/>
                <a:uFillTx/>
                <a:ea typeface="Times New Roman" panose="02020603050405020304" pitchFamily="18" charset="0"/>
              </a:rPr>
              <a:t>pity</a:t>
            </a:r>
            <a:r>
              <a:rPr kumimoji="0" lang="en-US" sz="26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a:t>
            </a:r>
          </a:p>
          <a:p>
            <a:pPr marL="514350" marR="0" lvl="1" indent="-342900" algn="l" defTabSz="914400" rtl="0" eaLnBrk="1" fontAlgn="auto" latinLnBrk="0" hangingPunct="1">
              <a:lnSpc>
                <a:spcPct val="100000"/>
              </a:lnSpc>
              <a:spcBef>
                <a:spcPct val="20000"/>
              </a:spcBef>
              <a:spcAft>
                <a:spcPts val="0"/>
              </a:spcAft>
              <a:buClr>
                <a:srgbClr val="2F5897"/>
              </a:buClr>
              <a:buSzTx/>
              <a:buFont typeface="Symbol" panose="05050102010706020507" pitchFamily="18" charset="2"/>
              <a:buChar char=""/>
              <a:tabLst/>
              <a:defRPr/>
            </a:pPr>
            <a:r>
              <a:rPr kumimoji="0" lang="en-US" sz="2600" b="1"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10:37 </a:t>
            </a:r>
            <a:r>
              <a:rPr kumimoji="0" lang="en-US" sz="26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 He said, “The one who showed him </a:t>
            </a:r>
            <a:r>
              <a:rPr kumimoji="0" lang="en-US" sz="2600" b="1" i="0" u="none" strike="noStrike" kern="1200" cap="none" spc="0" normalizeH="0" baseline="0" noProof="0" dirty="0">
                <a:ln>
                  <a:noFill/>
                </a:ln>
                <a:solidFill>
                  <a:srgbClr val="000000"/>
                </a:solidFill>
                <a:effectLst/>
                <a:highlight>
                  <a:srgbClr val="00FFFF"/>
                </a:highlight>
                <a:uLnTx/>
                <a:uFillTx/>
                <a:ea typeface="Times New Roman" panose="02020603050405020304" pitchFamily="18" charset="0"/>
              </a:rPr>
              <a:t>mercy</a:t>
            </a:r>
            <a:r>
              <a:rPr kumimoji="0" lang="en-US" sz="26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 Jesus said to him, “Go and do likewise.”</a:t>
            </a:r>
            <a:endParaRPr lang="en-US" sz="2600" b="1" dirty="0">
              <a:effectLst/>
              <a:ea typeface="Times New Roman" panose="02020603050405020304" pitchFamily="18" charset="0"/>
            </a:endParaRPr>
          </a:p>
          <a:p>
            <a:pPr marL="182880" marR="0" indent="-182880"/>
            <a:r>
              <a:rPr lang="en-US" b="1" dirty="0">
                <a:effectLst/>
                <a:ea typeface="Times New Roman" panose="02020603050405020304" pitchFamily="18" charset="0"/>
              </a:rPr>
              <a:t> Prodigal Son</a:t>
            </a:r>
            <a:r>
              <a:rPr lang="en-US" sz="3000" b="0" dirty="0">
                <a:effectLst/>
                <a:ea typeface="Times New Roman" panose="02020603050405020304" pitchFamily="18" charset="0"/>
              </a:rPr>
              <a:t> (Luke 15:11-32)</a:t>
            </a:r>
            <a:endParaRPr lang="en-US" b="0" dirty="0">
              <a:effectLst/>
              <a:ea typeface="Times New Roman" panose="02020603050405020304" pitchFamily="18" charset="0"/>
            </a:endParaRPr>
          </a:p>
          <a:p>
            <a:pPr marL="514350" marR="0" lvl="1" indent="-342900" algn="l" defTabSz="914400" rtl="0" eaLnBrk="1" fontAlgn="auto" latinLnBrk="0" hangingPunct="1">
              <a:lnSpc>
                <a:spcPct val="100000"/>
              </a:lnSpc>
              <a:spcBef>
                <a:spcPct val="20000"/>
              </a:spcBef>
              <a:spcAft>
                <a:spcPts val="0"/>
              </a:spcAft>
              <a:buClr>
                <a:srgbClr val="2F5897"/>
              </a:buClr>
              <a:buSzTx/>
              <a:buFont typeface="Symbol" panose="05050102010706020507" pitchFamily="18" charset="2"/>
              <a:buChar char=""/>
              <a:tabLst/>
              <a:defRPr/>
            </a:pPr>
            <a:r>
              <a:rPr kumimoji="0" lang="en-US" sz="2600" b="1"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15:20 </a:t>
            </a:r>
            <a:r>
              <a:rPr kumimoji="0" lang="en-US" sz="26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 “So he set off and went to his father. But while he was still far off, his father saw him and was </a:t>
            </a:r>
            <a:r>
              <a:rPr kumimoji="0" lang="en-US" sz="2600" b="1" i="0" u="none" strike="noStrike" kern="1200" cap="none" spc="0" normalizeH="0" baseline="0" noProof="0" dirty="0">
                <a:ln>
                  <a:noFill/>
                </a:ln>
                <a:solidFill>
                  <a:srgbClr val="000000"/>
                </a:solidFill>
                <a:effectLst/>
                <a:highlight>
                  <a:srgbClr val="FF00FF"/>
                </a:highlight>
                <a:uLnTx/>
                <a:uFillTx/>
                <a:ea typeface="Times New Roman" panose="02020603050405020304" pitchFamily="18" charset="0"/>
              </a:rPr>
              <a:t>filled</a:t>
            </a:r>
            <a:r>
              <a:rPr kumimoji="0" lang="en-US" sz="2600" b="0" i="0" u="none" strike="noStrike" kern="1200" cap="none" spc="0" normalizeH="0" baseline="0" noProof="0" dirty="0">
                <a:ln>
                  <a:noFill/>
                </a:ln>
                <a:solidFill>
                  <a:srgbClr val="000000"/>
                </a:solidFill>
                <a:effectLst/>
                <a:highlight>
                  <a:srgbClr val="FF00FF"/>
                </a:highlight>
                <a:uLnTx/>
                <a:uFillTx/>
                <a:ea typeface="Times New Roman" panose="02020603050405020304" pitchFamily="18" charset="0"/>
              </a:rPr>
              <a:t> with </a:t>
            </a:r>
            <a:r>
              <a:rPr kumimoji="0" lang="en-US" sz="2600" b="1" i="0" u="none" strike="noStrike" kern="1200" cap="none" spc="0" normalizeH="0" baseline="0" noProof="0" dirty="0">
                <a:ln>
                  <a:noFill/>
                </a:ln>
                <a:solidFill>
                  <a:srgbClr val="000000"/>
                </a:solidFill>
                <a:effectLst/>
                <a:highlight>
                  <a:srgbClr val="FF00FF"/>
                </a:highlight>
                <a:uLnTx/>
                <a:uFillTx/>
                <a:ea typeface="Times New Roman" panose="02020603050405020304" pitchFamily="18" charset="0"/>
              </a:rPr>
              <a:t>compassion</a:t>
            </a:r>
            <a:r>
              <a:rPr kumimoji="0" lang="en-US" sz="26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 he ran and put his arms around him and kissed him.”</a:t>
            </a:r>
            <a:endParaRPr lang="en-US" sz="2600" b="1" dirty="0">
              <a:effectLst/>
              <a:ea typeface="Times New Roman" panose="02020603050405020304" pitchFamily="18" charset="0"/>
            </a:endParaRPr>
          </a:p>
          <a:p>
            <a:pPr marL="182880" marR="0" indent="-182880"/>
            <a:r>
              <a:rPr lang="en-US" dirty="0">
                <a:ea typeface="Times New Roman" panose="02020603050405020304" pitchFamily="18" charset="0"/>
              </a:rPr>
              <a:t> </a:t>
            </a:r>
            <a:r>
              <a:rPr lang="en-US" b="1" dirty="0">
                <a:effectLst/>
                <a:ea typeface="Times New Roman" panose="02020603050405020304" pitchFamily="18" charset="0"/>
              </a:rPr>
              <a:t>Rich Man &amp; Lazarus</a:t>
            </a:r>
            <a:r>
              <a:rPr lang="en-US" sz="3000" b="0" dirty="0">
                <a:effectLst/>
                <a:ea typeface="Times New Roman" panose="02020603050405020304" pitchFamily="18" charset="0"/>
              </a:rPr>
              <a:t> (Luke 16:19-31)</a:t>
            </a:r>
            <a:endParaRPr lang="en-US" b="0" dirty="0">
              <a:effectLst/>
              <a:ea typeface="Times New Roman" panose="02020603050405020304" pitchFamily="18" charset="0"/>
            </a:endParaRPr>
          </a:p>
          <a:p>
            <a:pPr marL="514350" marR="0" lvl="1" indent="-342900" algn="l" defTabSz="914400" rtl="0" eaLnBrk="1" fontAlgn="auto" latinLnBrk="0" hangingPunct="1">
              <a:lnSpc>
                <a:spcPct val="100000"/>
              </a:lnSpc>
              <a:spcBef>
                <a:spcPct val="20000"/>
              </a:spcBef>
              <a:spcAft>
                <a:spcPts val="0"/>
              </a:spcAft>
              <a:buClr>
                <a:srgbClr val="2F5897"/>
              </a:buClr>
              <a:buSzTx/>
              <a:buFont typeface="Symbol" panose="05050102010706020507" pitchFamily="18" charset="2"/>
              <a:buChar char=""/>
              <a:tabLst/>
              <a:defRPr/>
            </a:pPr>
            <a:r>
              <a:rPr kumimoji="0" lang="en-US" sz="2600" b="1"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16:24 </a:t>
            </a:r>
            <a:r>
              <a:rPr kumimoji="0" lang="en-US" sz="26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 “He called out, ‘Father Abraham, </a:t>
            </a:r>
            <a:r>
              <a:rPr kumimoji="0" lang="en-US" sz="2600" b="1" i="0" u="none" strike="noStrike" kern="1200" cap="none" spc="0" normalizeH="0" baseline="0" noProof="0" dirty="0">
                <a:ln>
                  <a:noFill/>
                </a:ln>
                <a:solidFill>
                  <a:srgbClr val="000000"/>
                </a:solidFill>
                <a:effectLst/>
                <a:highlight>
                  <a:srgbClr val="00FF00"/>
                </a:highlight>
                <a:uLnTx/>
                <a:uFillTx/>
                <a:ea typeface="Times New Roman" panose="02020603050405020304" pitchFamily="18" charset="0"/>
              </a:rPr>
              <a:t>have mercy</a:t>
            </a:r>
            <a:r>
              <a:rPr kumimoji="0" lang="en-US" sz="26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rPr>
              <a:t> on me, and send Lazarus to dip the tip of his finger in water and cool my tongue; for I am in agony in these flames.’ ”</a:t>
            </a:r>
            <a:endParaRPr lang="en-US" sz="2600" b="1" dirty="0">
              <a:effectLst/>
              <a:ea typeface="Times New Roman" panose="02020603050405020304" pitchFamily="18" charset="0"/>
            </a:endParaRPr>
          </a:p>
          <a:p>
            <a:pPr marL="182880" marR="0" indent="-182880"/>
            <a:r>
              <a:rPr lang="en-US" b="1" dirty="0">
                <a:effectLst/>
                <a:ea typeface="Times New Roman" panose="02020603050405020304" pitchFamily="18" charset="0"/>
              </a:rPr>
              <a:t> Pharisee &amp; Publican</a:t>
            </a:r>
            <a:r>
              <a:rPr lang="en-US" sz="3000" b="0" dirty="0">
                <a:effectLst/>
                <a:ea typeface="Times New Roman" panose="02020603050405020304" pitchFamily="18" charset="0"/>
              </a:rPr>
              <a:t> (Luke 18:9-14)</a:t>
            </a:r>
            <a:endParaRPr lang="en-US" b="0" dirty="0">
              <a:effectLst/>
              <a:ea typeface="Times New Roman" panose="02020603050405020304" pitchFamily="18" charset="0"/>
            </a:endParaRPr>
          </a:p>
          <a:p>
            <a:pPr marL="514350" lvl="1" indent="-342900">
              <a:buFont typeface="Symbol" panose="05050102010706020507" pitchFamily="18" charset="2"/>
              <a:buChar char=""/>
            </a:pPr>
            <a:r>
              <a:rPr lang="en-US" sz="2600" b="1" dirty="0">
                <a:effectLst/>
                <a:ea typeface="Times New Roman" panose="02020603050405020304" pitchFamily="18" charset="0"/>
              </a:rPr>
              <a:t>18:13</a:t>
            </a:r>
            <a:r>
              <a:rPr lang="en-US" sz="2600" dirty="0">
                <a:effectLst/>
                <a:ea typeface="Times New Roman" panose="02020603050405020304" pitchFamily="18" charset="0"/>
              </a:rPr>
              <a:t> – “But the tax collector, standing far off, would not even look up to heaven, </a:t>
            </a:r>
            <a:br>
              <a:rPr lang="en-US" sz="2600" dirty="0">
                <a:effectLst/>
                <a:ea typeface="Times New Roman" panose="02020603050405020304" pitchFamily="18" charset="0"/>
              </a:rPr>
            </a:br>
            <a:r>
              <a:rPr lang="en-US" sz="2600" dirty="0">
                <a:effectLst/>
                <a:ea typeface="Times New Roman" panose="02020603050405020304" pitchFamily="18" charset="0"/>
              </a:rPr>
              <a:t>but was beating his breast and saying, ‘God, </a:t>
            </a:r>
            <a:r>
              <a:rPr lang="en-US" sz="2600" b="1" dirty="0">
                <a:solidFill>
                  <a:srgbClr val="000000"/>
                </a:solidFill>
                <a:effectLst/>
                <a:highlight>
                  <a:srgbClr val="FFFF00"/>
                </a:highlight>
                <a:ea typeface="Times New Roman" panose="02020603050405020304" pitchFamily="18" charset="0"/>
              </a:rPr>
              <a:t>be merciful</a:t>
            </a:r>
            <a:r>
              <a:rPr lang="en-US" sz="2600" dirty="0">
                <a:effectLst/>
                <a:ea typeface="Times New Roman" panose="02020603050405020304" pitchFamily="18" charset="0"/>
              </a:rPr>
              <a:t> (</a:t>
            </a:r>
            <a:r>
              <a:rPr lang="en-US" sz="2600" i="1" dirty="0" err="1">
                <a:effectLst/>
                <a:ea typeface="Times New Roman" panose="02020603050405020304" pitchFamily="18" charset="0"/>
              </a:rPr>
              <a:t>hilasthēti</a:t>
            </a:r>
            <a:r>
              <a:rPr lang="en-US" sz="2600" dirty="0">
                <a:effectLst/>
                <a:ea typeface="Times New Roman" panose="02020603050405020304" pitchFamily="18" charset="0"/>
              </a:rPr>
              <a:t>) to me, a sinner!’ ”</a:t>
            </a:r>
          </a:p>
        </p:txBody>
      </p:sp>
    </p:spTree>
    <p:extLst>
      <p:ext uri="{BB962C8B-B14F-4D97-AF65-F5344CB8AC3E}">
        <p14:creationId xmlns:p14="http://schemas.microsoft.com/office/powerpoint/2010/main" val="35723888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2" descr="http://catholic-resources.org/Dore/Luke10b.jpg"/>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1634443" y="736374"/>
            <a:ext cx="4313200" cy="612162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catholic-resources.org/Dore/Luke10c.jpg"/>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6096000" y="725488"/>
            <a:ext cx="4424988" cy="613251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834188" y="0"/>
            <a:ext cx="8686800" cy="841248"/>
          </a:xfrm>
        </p:spPr>
        <p:txBody>
          <a:bodyPr/>
          <a:lstStyle/>
          <a:p>
            <a:r>
              <a:rPr lang="en-US" dirty="0"/>
              <a:t>Good Samaritan</a:t>
            </a:r>
            <a:r>
              <a:rPr lang="en-US" sz="3600" dirty="0"/>
              <a:t> (Luke 10:29-37)</a:t>
            </a:r>
          </a:p>
        </p:txBody>
      </p:sp>
    </p:spTree>
    <p:extLst>
      <p:ext uri="{BB962C8B-B14F-4D97-AF65-F5344CB8AC3E}">
        <p14:creationId xmlns:p14="http://schemas.microsoft.com/office/powerpoint/2010/main" val="953682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1EF34BA-AB61-C7BF-7BC0-3FEACD912678}"/>
              </a:ext>
            </a:extLst>
          </p:cNvPr>
          <p:cNvSpPr>
            <a:spLocks noGrp="1"/>
          </p:cNvSpPr>
          <p:nvPr>
            <p:ph type="title"/>
          </p:nvPr>
        </p:nvSpPr>
        <p:spPr/>
        <p:txBody>
          <a:bodyPr/>
          <a:lstStyle/>
          <a:p>
            <a:r>
              <a:rPr lang="en-US" b="1" dirty="0"/>
              <a:t>Good Samaritan</a:t>
            </a:r>
            <a:r>
              <a:rPr lang="en-US" sz="4800" b="1" dirty="0"/>
              <a:t> </a:t>
            </a:r>
            <a:r>
              <a:rPr lang="en-US" sz="4800" dirty="0"/>
              <a:t>(Luke 10:29-37)</a:t>
            </a:r>
            <a:endParaRPr lang="en-US" dirty="0"/>
          </a:p>
        </p:txBody>
      </p:sp>
      <p:sp>
        <p:nvSpPr>
          <p:cNvPr id="4" name="Content Placeholder 3">
            <a:extLst>
              <a:ext uri="{FF2B5EF4-FFF2-40B4-BE49-F238E27FC236}">
                <a16:creationId xmlns:a16="http://schemas.microsoft.com/office/drawing/2014/main" id="{7870DB5C-E18D-0FBE-67EA-61928CA2F9CC}"/>
              </a:ext>
            </a:extLst>
          </p:cNvPr>
          <p:cNvSpPr>
            <a:spLocks noGrp="1"/>
          </p:cNvSpPr>
          <p:nvPr>
            <p:ph idx="1"/>
          </p:nvPr>
        </p:nvSpPr>
        <p:spPr>
          <a:xfrm>
            <a:off x="762000" y="1219200"/>
            <a:ext cx="10998200" cy="5486400"/>
          </a:xfrm>
        </p:spPr>
        <p:txBody>
          <a:bodyPr>
            <a:normAutofit/>
          </a:bodyPr>
          <a:lstStyle/>
          <a:p>
            <a:pPr marL="342900" indent="-342900" algn="l" rtl="0">
              <a:buNone/>
            </a:pPr>
            <a:r>
              <a:rPr lang="en-US" sz="2800" i="0" u="none" strike="noStrike" baseline="30000" dirty="0">
                <a:solidFill>
                  <a:srgbClr val="C00000"/>
                </a:solidFill>
              </a:rPr>
              <a:t>25</a:t>
            </a:r>
            <a:r>
              <a:rPr lang="en-US" sz="2800" i="0" u="none" strike="noStrike" baseline="0" dirty="0">
                <a:solidFill>
                  <a:srgbClr val="C00000"/>
                </a:solidFill>
              </a:rPr>
              <a:t> </a:t>
            </a:r>
            <a:r>
              <a:rPr lang="en-US" sz="2800" b="0" i="0" u="none" strike="noStrike" baseline="0" dirty="0"/>
              <a:t>Just then a lawyer stood up to test Jesus. </a:t>
            </a:r>
            <a:br>
              <a:rPr lang="en-US" sz="2800" b="0" i="0" u="none" strike="noStrike" baseline="0" dirty="0"/>
            </a:br>
            <a:r>
              <a:rPr lang="en-US" sz="2800" b="0" i="0" u="none" strike="noStrike" baseline="0" dirty="0"/>
              <a:t>"Teacher," he said, "what must I do to inherit eternal life?"</a:t>
            </a:r>
          </a:p>
          <a:p>
            <a:pPr marL="342900" indent="-342900" algn="l" rtl="0">
              <a:buNone/>
            </a:pPr>
            <a:r>
              <a:rPr lang="en-US" sz="2800" baseline="30000" dirty="0">
                <a:solidFill>
                  <a:srgbClr val="C00000"/>
                </a:solidFill>
              </a:rPr>
              <a:t>26</a:t>
            </a:r>
            <a:r>
              <a:rPr lang="en-US" sz="2800" b="0" i="0" u="none" strike="noStrike" baseline="0" dirty="0"/>
              <a:t> He said to him, "What is written in the law? What do you read there?"</a:t>
            </a:r>
          </a:p>
          <a:p>
            <a:pPr marL="342900" indent="-342900" algn="l" rtl="0">
              <a:buNone/>
            </a:pPr>
            <a:r>
              <a:rPr lang="en-US" sz="2800" baseline="30000" dirty="0">
                <a:solidFill>
                  <a:srgbClr val="C00000"/>
                </a:solidFill>
              </a:rPr>
              <a:t>27</a:t>
            </a:r>
            <a:r>
              <a:rPr lang="en-US" sz="2800" b="0" i="0" u="none" strike="noStrike" baseline="0" dirty="0"/>
              <a:t> He answered, "You shall love the Lord your God with all your heart, </a:t>
            </a:r>
            <a:br>
              <a:rPr lang="en-US" sz="2800" b="0" i="0" u="none" strike="noStrike" baseline="0" dirty="0"/>
            </a:br>
            <a:r>
              <a:rPr lang="en-US" sz="2800" b="0" i="0" u="none" strike="noStrike" baseline="0" dirty="0"/>
              <a:t>and with all your soul, and with all your strength, and with all your mind; </a:t>
            </a:r>
            <a:br>
              <a:rPr lang="en-US" sz="2800" b="0" i="0" u="none" strike="noStrike" baseline="0" dirty="0"/>
            </a:br>
            <a:r>
              <a:rPr lang="en-US" sz="2800" b="0" i="0" u="none" strike="noStrike" baseline="0" dirty="0"/>
              <a:t>and your neighbor as yourself."  </a:t>
            </a:r>
            <a:r>
              <a:rPr lang="en-US" sz="2400" b="0" dirty="0">
                <a:solidFill>
                  <a:srgbClr val="C00000"/>
                </a:solidFill>
              </a:rPr>
              <a:t> </a:t>
            </a:r>
            <a:r>
              <a:rPr lang="en-US" sz="2400" b="0" i="0" u="none" strike="noStrike" baseline="0" dirty="0">
                <a:solidFill>
                  <a:srgbClr val="C00000"/>
                </a:solidFill>
              </a:rPr>
              <a:t>[cf. </a:t>
            </a:r>
            <a:r>
              <a:rPr lang="en-US" sz="2400" b="0" i="0" u="none" strike="noStrike" baseline="0" dirty="0" err="1">
                <a:solidFill>
                  <a:srgbClr val="C00000"/>
                </a:solidFill>
              </a:rPr>
              <a:t>Deut</a:t>
            </a:r>
            <a:r>
              <a:rPr lang="en-US" sz="2400" b="0" i="0" u="none" strike="noStrike" baseline="0" dirty="0">
                <a:solidFill>
                  <a:srgbClr val="C00000"/>
                </a:solidFill>
              </a:rPr>
              <a:t> 6:5 &amp; Lev 19:18]</a:t>
            </a:r>
            <a:endParaRPr lang="en-US" sz="2800" b="0" i="0" u="none" strike="noStrike" baseline="0" dirty="0">
              <a:solidFill>
                <a:srgbClr val="C00000"/>
              </a:solidFill>
            </a:endParaRPr>
          </a:p>
          <a:p>
            <a:pPr marL="342900" indent="-342900" algn="l" rtl="0">
              <a:buNone/>
            </a:pPr>
            <a:r>
              <a:rPr lang="en-US" sz="2800" baseline="30000" dirty="0">
                <a:solidFill>
                  <a:srgbClr val="C00000"/>
                </a:solidFill>
              </a:rPr>
              <a:t>28</a:t>
            </a:r>
            <a:r>
              <a:rPr lang="en-US" sz="2800" b="0" i="0" u="none" strike="noStrike" baseline="0" dirty="0"/>
              <a:t> And he said to him, </a:t>
            </a:r>
            <a:br>
              <a:rPr lang="en-US" sz="2800" b="0" i="0" u="none" strike="noStrike" baseline="0" dirty="0"/>
            </a:br>
            <a:r>
              <a:rPr lang="en-US" sz="2800" b="0" i="0" u="none" strike="noStrike" baseline="0" dirty="0"/>
              <a:t>"You have given the right answer; do this, and you will live."</a:t>
            </a:r>
          </a:p>
          <a:p>
            <a:pPr marL="342900" indent="-342900" algn="l" rtl="0">
              <a:buNone/>
            </a:pPr>
            <a:r>
              <a:rPr lang="en-US" sz="2800" baseline="30000" dirty="0">
                <a:solidFill>
                  <a:srgbClr val="C00000"/>
                </a:solidFill>
              </a:rPr>
              <a:t>29</a:t>
            </a:r>
            <a:r>
              <a:rPr lang="en-US" sz="2800" b="0" i="0" u="none" strike="noStrike" baseline="0" dirty="0"/>
              <a:t> But wanting to justify himself, he asked Jesus, </a:t>
            </a:r>
            <a:br>
              <a:rPr lang="en-US" sz="2800" b="0" i="0" u="none" strike="noStrike" baseline="0" dirty="0"/>
            </a:br>
            <a:r>
              <a:rPr lang="en-US" sz="2800" b="0" i="0" u="none" strike="noStrike" baseline="0" dirty="0"/>
              <a:t>"And who is my neighbor?"</a:t>
            </a:r>
          </a:p>
        </p:txBody>
      </p:sp>
    </p:spTree>
    <p:extLst>
      <p:ext uri="{BB962C8B-B14F-4D97-AF65-F5344CB8AC3E}">
        <p14:creationId xmlns:p14="http://schemas.microsoft.com/office/powerpoint/2010/main" val="39749488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FBA03-9F1B-5316-7A9E-716774F5AD1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D2B430A-9645-51BE-69D2-DCC509E3FA4B}"/>
              </a:ext>
            </a:extLst>
          </p:cNvPr>
          <p:cNvSpPr>
            <a:spLocks noGrp="1"/>
          </p:cNvSpPr>
          <p:nvPr>
            <p:ph type="title"/>
          </p:nvPr>
        </p:nvSpPr>
        <p:spPr/>
        <p:txBody>
          <a:bodyPr/>
          <a:lstStyle/>
          <a:p>
            <a:r>
              <a:rPr lang="en-US" b="1" dirty="0"/>
              <a:t>Good Samaritan</a:t>
            </a:r>
            <a:r>
              <a:rPr lang="en-US" sz="4800" b="1" dirty="0"/>
              <a:t> </a:t>
            </a:r>
            <a:r>
              <a:rPr lang="en-US" sz="4800" dirty="0"/>
              <a:t>(Luke 10:29-37)</a:t>
            </a:r>
            <a:endParaRPr lang="en-US" dirty="0"/>
          </a:p>
        </p:txBody>
      </p:sp>
      <p:sp>
        <p:nvSpPr>
          <p:cNvPr id="4" name="Content Placeholder 3">
            <a:extLst>
              <a:ext uri="{FF2B5EF4-FFF2-40B4-BE49-F238E27FC236}">
                <a16:creationId xmlns:a16="http://schemas.microsoft.com/office/drawing/2014/main" id="{B4A52C5F-78CB-348E-708C-1BC964DF2137}"/>
              </a:ext>
            </a:extLst>
          </p:cNvPr>
          <p:cNvSpPr>
            <a:spLocks noGrp="1"/>
          </p:cNvSpPr>
          <p:nvPr>
            <p:ph idx="1"/>
          </p:nvPr>
        </p:nvSpPr>
        <p:spPr>
          <a:xfrm>
            <a:off x="533400" y="1219200"/>
            <a:ext cx="11252200" cy="5562600"/>
          </a:xfrm>
        </p:spPr>
        <p:txBody>
          <a:bodyPr>
            <a:noAutofit/>
          </a:bodyPr>
          <a:lstStyle/>
          <a:p>
            <a:pPr marL="285750" indent="-285750" algn="l" rtl="0">
              <a:spcBef>
                <a:spcPts val="0"/>
              </a:spcBef>
              <a:buNone/>
            </a:pPr>
            <a:r>
              <a:rPr lang="en-US" sz="2500" i="0" u="none" strike="noStrike" baseline="30000" dirty="0">
                <a:solidFill>
                  <a:srgbClr val="C00000"/>
                </a:solidFill>
                <a:latin typeface="Aptos Narrow" panose="020B0004020202020204" pitchFamily="34" charset="0"/>
              </a:rPr>
              <a:t>30</a:t>
            </a:r>
            <a:r>
              <a:rPr lang="en-US" sz="2500" b="0" i="0" u="none" strike="noStrike" baseline="0" dirty="0">
                <a:latin typeface="Aptos Narrow" panose="020B0004020202020204" pitchFamily="34" charset="0"/>
              </a:rPr>
              <a:t> Jesus replied, "A man was going down from Jerusalem to Jericho, and fell into the hands of robbers, who stripped him, beat him, and went away, leaving him half dead.</a:t>
            </a:r>
          </a:p>
          <a:p>
            <a:pPr marL="285750" indent="-285750" algn="l" rtl="0">
              <a:spcBef>
                <a:spcPts val="0"/>
              </a:spcBef>
              <a:buNone/>
            </a:pPr>
            <a:r>
              <a:rPr lang="en-US" sz="2500" baseline="30000" dirty="0">
                <a:solidFill>
                  <a:srgbClr val="C00000"/>
                </a:solidFill>
                <a:latin typeface="Aptos Narrow" panose="020B0004020202020204" pitchFamily="34" charset="0"/>
              </a:rPr>
              <a:t>31</a:t>
            </a:r>
            <a:r>
              <a:rPr lang="en-US" sz="2500" b="0" i="0" u="none" strike="noStrike" baseline="0" dirty="0">
                <a:latin typeface="Aptos Narrow" panose="020B0004020202020204" pitchFamily="34" charset="0"/>
              </a:rPr>
              <a:t> Now by chance a </a:t>
            </a:r>
            <a:r>
              <a:rPr lang="en-US" sz="2500" i="0" u="none" strike="noStrike" baseline="0" dirty="0">
                <a:latin typeface="Aptos Narrow" panose="020B0004020202020204" pitchFamily="34" charset="0"/>
              </a:rPr>
              <a:t>priest </a:t>
            </a:r>
            <a:r>
              <a:rPr lang="en-US" sz="2500" b="0" i="0" u="none" strike="noStrike" baseline="0" dirty="0">
                <a:latin typeface="Aptos Narrow" panose="020B0004020202020204" pitchFamily="34" charset="0"/>
              </a:rPr>
              <a:t>was going down that road; and when he saw him, he passed by on the other side. </a:t>
            </a:r>
            <a:r>
              <a:rPr lang="en-US" sz="2500" baseline="30000" dirty="0">
                <a:solidFill>
                  <a:srgbClr val="C00000"/>
                </a:solidFill>
                <a:latin typeface="Aptos Narrow" panose="020B0004020202020204" pitchFamily="34" charset="0"/>
              </a:rPr>
              <a:t>32</a:t>
            </a:r>
            <a:r>
              <a:rPr lang="en-US" sz="2500" b="0" i="0" u="none" strike="noStrike" baseline="0" dirty="0">
                <a:latin typeface="Aptos Narrow" panose="020B0004020202020204" pitchFamily="34" charset="0"/>
              </a:rPr>
              <a:t> So likewise a </a:t>
            </a:r>
            <a:r>
              <a:rPr lang="en-US" sz="2500" i="0" u="none" strike="noStrike" baseline="0" dirty="0">
                <a:latin typeface="Aptos Narrow" panose="020B0004020202020204" pitchFamily="34" charset="0"/>
              </a:rPr>
              <a:t>Levite</a:t>
            </a:r>
            <a:r>
              <a:rPr lang="en-US" sz="2500" b="0" i="0" u="none" strike="noStrike" baseline="0" dirty="0">
                <a:latin typeface="Aptos Narrow" panose="020B0004020202020204" pitchFamily="34" charset="0"/>
              </a:rPr>
              <a:t>, when he came to the place and saw him, passed by on the other side. </a:t>
            </a:r>
            <a:r>
              <a:rPr lang="en-US" sz="2500" baseline="30000" dirty="0">
                <a:solidFill>
                  <a:srgbClr val="C00000"/>
                </a:solidFill>
                <a:latin typeface="Aptos Narrow" panose="020B0004020202020204" pitchFamily="34" charset="0"/>
              </a:rPr>
              <a:t>33</a:t>
            </a:r>
            <a:r>
              <a:rPr lang="en-US" sz="2500" b="0" i="0" u="none" strike="noStrike" baseline="0" dirty="0">
                <a:latin typeface="Aptos Narrow" panose="020B0004020202020204" pitchFamily="34" charset="0"/>
              </a:rPr>
              <a:t> But a </a:t>
            </a:r>
            <a:r>
              <a:rPr lang="en-US" sz="2500" i="0" u="none" strike="noStrike" baseline="0" dirty="0">
                <a:latin typeface="Aptos Narrow" panose="020B0004020202020204" pitchFamily="34" charset="0"/>
              </a:rPr>
              <a:t>Samaritan </a:t>
            </a:r>
            <a:r>
              <a:rPr lang="en-US" sz="2500" b="0" i="0" u="none" strike="noStrike" baseline="0" dirty="0">
                <a:latin typeface="Aptos Narrow" panose="020B0004020202020204" pitchFamily="34" charset="0"/>
              </a:rPr>
              <a:t>while traveling came near him; and when he saw him, he was </a:t>
            </a:r>
            <a:r>
              <a:rPr lang="en-US" sz="2500" i="1" u="none" strike="noStrike" baseline="0" dirty="0">
                <a:latin typeface="Aptos Narrow" panose="020B0004020202020204" pitchFamily="34" charset="0"/>
              </a:rPr>
              <a:t>moved with pity</a:t>
            </a:r>
            <a:r>
              <a:rPr lang="en-US" sz="2500" b="0" i="0" u="none" strike="noStrike" baseline="0" dirty="0">
                <a:latin typeface="Aptos Narrow" panose="020B0004020202020204" pitchFamily="34" charset="0"/>
              </a:rPr>
              <a:t>. </a:t>
            </a:r>
            <a:r>
              <a:rPr lang="en-US" sz="2500" baseline="30000" dirty="0">
                <a:solidFill>
                  <a:srgbClr val="C00000"/>
                </a:solidFill>
                <a:latin typeface="Aptos Narrow" panose="020B0004020202020204" pitchFamily="34" charset="0"/>
              </a:rPr>
              <a:t>34</a:t>
            </a:r>
            <a:r>
              <a:rPr lang="en-US" sz="2500" b="0" i="0" u="none" strike="noStrike" baseline="0" dirty="0">
                <a:latin typeface="Aptos Narrow" panose="020B0004020202020204" pitchFamily="34" charset="0"/>
              </a:rPr>
              <a:t> He went to him and bandaged his wounds, having poured oil and wine on them. Then he put him on his own animal, brought him to an inn, and took care of him. </a:t>
            </a:r>
            <a:r>
              <a:rPr lang="en-US" sz="2500" baseline="30000" dirty="0">
                <a:solidFill>
                  <a:srgbClr val="C00000"/>
                </a:solidFill>
                <a:latin typeface="Aptos Narrow" panose="020B0004020202020204" pitchFamily="34" charset="0"/>
              </a:rPr>
              <a:t>35</a:t>
            </a:r>
            <a:r>
              <a:rPr lang="en-US" sz="2500" b="0" i="0" u="none" strike="noStrike" baseline="0" dirty="0">
                <a:latin typeface="Aptos Narrow" panose="020B0004020202020204" pitchFamily="34" charset="0"/>
              </a:rPr>
              <a:t> The next day he took out two denarii, gave them to the innkeeper, and said, 'Take care of him; and when I come back, I will repay you whatever more you spend.'</a:t>
            </a:r>
          </a:p>
          <a:p>
            <a:pPr marL="285750" indent="-285750" algn="l" rtl="0">
              <a:spcBef>
                <a:spcPts val="0"/>
              </a:spcBef>
              <a:buNone/>
            </a:pPr>
            <a:r>
              <a:rPr lang="en-US" sz="2500" baseline="30000" dirty="0">
                <a:solidFill>
                  <a:srgbClr val="C00000"/>
                </a:solidFill>
                <a:latin typeface="Aptos Narrow" panose="020B0004020202020204" pitchFamily="34" charset="0"/>
              </a:rPr>
              <a:t>36</a:t>
            </a:r>
            <a:r>
              <a:rPr lang="en-US" sz="2500" i="0" u="none" strike="noStrike" baseline="0" dirty="0">
                <a:latin typeface="Aptos Narrow" panose="020B0004020202020204" pitchFamily="34" charset="0"/>
              </a:rPr>
              <a:t> Which of these three, do you think, was a neighbor to the man who fell into the hands of the robbers?"</a:t>
            </a:r>
          </a:p>
          <a:p>
            <a:pPr marL="285750" indent="-285750" algn="l" rtl="0">
              <a:spcBef>
                <a:spcPts val="0"/>
              </a:spcBef>
              <a:buNone/>
            </a:pPr>
            <a:r>
              <a:rPr lang="en-US" sz="2500" baseline="30000" dirty="0">
                <a:solidFill>
                  <a:srgbClr val="C00000"/>
                </a:solidFill>
                <a:latin typeface="Aptos Narrow" panose="020B0004020202020204" pitchFamily="34" charset="0"/>
              </a:rPr>
              <a:t>37</a:t>
            </a:r>
            <a:r>
              <a:rPr lang="en-US" sz="2500" b="0" i="0" u="none" strike="noStrike" baseline="0" dirty="0">
                <a:latin typeface="Aptos Narrow" panose="020B0004020202020204" pitchFamily="34" charset="0"/>
              </a:rPr>
              <a:t> He said, "The one who showed him </a:t>
            </a:r>
            <a:r>
              <a:rPr lang="en-US" sz="2500" i="0" u="none" strike="noStrike" baseline="0" dirty="0">
                <a:latin typeface="Aptos Narrow" panose="020B0004020202020204" pitchFamily="34" charset="0"/>
              </a:rPr>
              <a:t>mercy</a:t>
            </a:r>
            <a:r>
              <a:rPr lang="en-US" sz="2500" b="0" i="0" u="none" strike="noStrike" baseline="0" dirty="0">
                <a:latin typeface="Aptos Narrow" panose="020B0004020202020204" pitchFamily="34" charset="0"/>
              </a:rPr>
              <a:t>." </a:t>
            </a:r>
            <a:br>
              <a:rPr lang="en-US" sz="2500" b="0" i="0" u="none" strike="noStrike" baseline="0" dirty="0">
                <a:latin typeface="Aptos Narrow" panose="020B0004020202020204" pitchFamily="34" charset="0"/>
              </a:rPr>
            </a:br>
            <a:r>
              <a:rPr lang="en-US" sz="2500" b="0" i="0" u="none" strike="noStrike" baseline="0" dirty="0">
                <a:latin typeface="Aptos Narrow" panose="020B0004020202020204" pitchFamily="34" charset="0"/>
              </a:rPr>
              <a:t>Jesus said to him, "Go and do likewise."</a:t>
            </a:r>
            <a:endParaRPr lang="en-US" sz="2500" dirty="0">
              <a:latin typeface="Aptos Narrow" panose="020B0004020202020204" pitchFamily="34" charset="0"/>
            </a:endParaRPr>
          </a:p>
        </p:txBody>
      </p:sp>
    </p:spTree>
    <p:extLst>
      <p:ext uri="{BB962C8B-B14F-4D97-AF65-F5344CB8AC3E}">
        <p14:creationId xmlns:p14="http://schemas.microsoft.com/office/powerpoint/2010/main" val="25167184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2" name="Picture 2" descr="http://catholic-resources.org/Dore/Luke15b.jpg"/>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6400800" y="885824"/>
            <a:ext cx="4126784" cy="597217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s://upload.wikimedia.org/wikipedia/commons/thumb/9/93/Rembrandt_Harmensz_van_Rijn_-_Return_of_the_Prodigal_Son_-_Google_Art_Project.jpg/785px-Rembrandt_Harmensz_van_Rijn_-_Return_of_the_Prodigal_Son_-_Google_Art_Project.jpg"/>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1675004" y="885824"/>
            <a:ext cx="4573397" cy="59721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524000" y="0"/>
            <a:ext cx="9144000" cy="841248"/>
          </a:xfrm>
        </p:spPr>
        <p:txBody>
          <a:bodyPr/>
          <a:lstStyle/>
          <a:p>
            <a:r>
              <a:rPr lang="en-US" sz="4200" dirty="0"/>
              <a:t>Lost SON  </a:t>
            </a:r>
            <a:r>
              <a:rPr lang="en-US" sz="3600" dirty="0"/>
              <a:t>(“Prodigal”; Luke 15:11-32)</a:t>
            </a:r>
            <a:endParaRPr lang="en-US" dirty="0"/>
          </a:p>
        </p:txBody>
      </p:sp>
    </p:spTree>
    <p:extLst>
      <p:ext uri="{BB962C8B-B14F-4D97-AF65-F5344CB8AC3E}">
        <p14:creationId xmlns:p14="http://schemas.microsoft.com/office/powerpoint/2010/main" val="10851865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2" descr="http://modeoflife.files.wordpress.com/2012/10/r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7960"/>
            <a:ext cx="5105400" cy="687596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85800" y="2133600"/>
            <a:ext cx="3733800" cy="2286000"/>
          </a:xfrm>
        </p:spPr>
        <p:txBody>
          <a:bodyPr/>
          <a:lstStyle/>
          <a:p>
            <a:r>
              <a:rPr lang="en-US" dirty="0"/>
              <a:t>Rich Man </a:t>
            </a:r>
            <a:br>
              <a:rPr lang="en-US" dirty="0"/>
            </a:br>
            <a:r>
              <a:rPr lang="en-US" dirty="0"/>
              <a:t>&amp; Lazarus </a:t>
            </a:r>
            <a:br>
              <a:rPr lang="en-US" dirty="0"/>
            </a:br>
            <a:r>
              <a:rPr lang="en-US" sz="3600" dirty="0"/>
              <a:t>(Luke 16:19-31)</a:t>
            </a:r>
          </a:p>
        </p:txBody>
      </p:sp>
    </p:spTree>
    <p:extLst>
      <p:ext uri="{BB962C8B-B14F-4D97-AF65-F5344CB8AC3E}">
        <p14:creationId xmlns:p14="http://schemas.microsoft.com/office/powerpoint/2010/main" val="1477251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Picture 2" descr="http://catholic-resources.org/Dore/Luke18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4176" y="-304800"/>
            <a:ext cx="5555225" cy="7620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0" y="1219200"/>
            <a:ext cx="3360175" cy="2441448"/>
          </a:xfrm>
        </p:spPr>
        <p:txBody>
          <a:bodyPr/>
          <a:lstStyle/>
          <a:p>
            <a:r>
              <a:rPr lang="en-US" dirty="0"/>
              <a:t>Pharisee &amp; Publican </a:t>
            </a:r>
            <a:r>
              <a:rPr lang="en-US" sz="3600" dirty="0"/>
              <a:t>(Luke 18:9-14)</a:t>
            </a:r>
            <a:endParaRPr lang="en-US" dirty="0"/>
          </a:p>
        </p:txBody>
      </p:sp>
    </p:spTree>
    <p:extLst>
      <p:ext uri="{BB962C8B-B14F-4D97-AF65-F5344CB8AC3E}">
        <p14:creationId xmlns:p14="http://schemas.microsoft.com/office/powerpoint/2010/main" val="30262214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08598-0B98-3A98-A5AB-CE3C734B5EE7}"/>
              </a:ext>
            </a:extLst>
          </p:cNvPr>
          <p:cNvSpPr>
            <a:spLocks noGrp="1"/>
          </p:cNvSpPr>
          <p:nvPr>
            <p:ph type="title"/>
          </p:nvPr>
        </p:nvSpPr>
        <p:spPr/>
        <p:txBody>
          <a:bodyPr/>
          <a:lstStyle/>
          <a:p>
            <a:r>
              <a:rPr lang="en-US" dirty="0"/>
              <a:t>Luke 18:9-14</a:t>
            </a:r>
          </a:p>
        </p:txBody>
      </p:sp>
      <p:sp>
        <p:nvSpPr>
          <p:cNvPr id="3" name="Content Placeholder 2">
            <a:extLst>
              <a:ext uri="{FF2B5EF4-FFF2-40B4-BE49-F238E27FC236}">
                <a16:creationId xmlns:a16="http://schemas.microsoft.com/office/drawing/2014/main" id="{A6F57750-76D7-473B-C8BD-8BAB43C9E390}"/>
              </a:ext>
            </a:extLst>
          </p:cNvPr>
          <p:cNvSpPr>
            <a:spLocks noGrp="1"/>
          </p:cNvSpPr>
          <p:nvPr>
            <p:ph idx="1"/>
          </p:nvPr>
        </p:nvSpPr>
        <p:spPr/>
        <p:txBody>
          <a:bodyPr>
            <a:noAutofit/>
          </a:bodyPr>
          <a:lstStyle/>
          <a:p>
            <a:pPr marL="400050" indent="-400050" algn="l" rtl="0">
              <a:buNone/>
            </a:pPr>
            <a:r>
              <a:rPr lang="en-US" sz="2800" b="0" i="0" u="none" strike="noStrike" baseline="0" dirty="0"/>
              <a:t> </a:t>
            </a:r>
            <a:r>
              <a:rPr lang="en-US" sz="2800" i="0" u="none" strike="noStrike" baseline="30000" dirty="0">
                <a:solidFill>
                  <a:srgbClr val="C00000"/>
                </a:solidFill>
              </a:rPr>
              <a:t>9</a:t>
            </a:r>
            <a:r>
              <a:rPr lang="en-US" sz="2800" i="0" u="none" strike="noStrike" baseline="0" dirty="0">
                <a:solidFill>
                  <a:srgbClr val="C00000"/>
                </a:solidFill>
              </a:rPr>
              <a:t> </a:t>
            </a:r>
            <a:r>
              <a:rPr lang="en-US" sz="2800" b="0" i="0" u="none" strike="noStrike" baseline="0" dirty="0"/>
              <a:t>He then addressed this parable </a:t>
            </a:r>
            <a:r>
              <a:rPr lang="en-US" sz="2800" b="0" i="1" u="none" strike="noStrike" baseline="0" dirty="0"/>
              <a:t>to those who were convinced of their own righteousness and despised everyone else</a:t>
            </a:r>
            <a:r>
              <a:rPr lang="en-US" sz="2800" b="0" i="0" u="none" strike="noStrike" baseline="0" dirty="0"/>
              <a:t>.</a:t>
            </a:r>
          </a:p>
          <a:p>
            <a:pPr marL="400050" indent="-400050" algn="l" rtl="0">
              <a:buNone/>
            </a:pPr>
            <a:r>
              <a:rPr lang="en-US" sz="2800" b="0" i="0" u="none" strike="noStrike" baseline="0" dirty="0"/>
              <a:t> </a:t>
            </a:r>
            <a:r>
              <a:rPr lang="en-US" sz="2800" baseline="30000" dirty="0">
                <a:solidFill>
                  <a:srgbClr val="C00000"/>
                </a:solidFill>
              </a:rPr>
              <a:t>10</a:t>
            </a:r>
            <a:r>
              <a:rPr lang="en-US" sz="2800" b="0" i="0" u="none" strike="noStrike" baseline="0" dirty="0"/>
              <a:t> "Two people went up to the temple area to pray; one was a Pharisee and the other was a tax collector.  </a:t>
            </a:r>
          </a:p>
          <a:p>
            <a:pPr marL="400050" indent="-400050" algn="l" rtl="0">
              <a:buNone/>
            </a:pPr>
            <a:r>
              <a:rPr lang="en-US" sz="2800" baseline="30000" dirty="0">
                <a:solidFill>
                  <a:srgbClr val="C00000"/>
                </a:solidFill>
              </a:rPr>
              <a:t>11</a:t>
            </a:r>
            <a:r>
              <a:rPr lang="en-US" sz="2800" b="0" i="0" u="none" strike="noStrike" baseline="0" dirty="0"/>
              <a:t> The </a:t>
            </a:r>
            <a:r>
              <a:rPr lang="en-US" sz="2800" i="0" u="none" strike="noStrike" baseline="0" dirty="0"/>
              <a:t>Pharisee </a:t>
            </a:r>
            <a:r>
              <a:rPr lang="en-US" sz="2800" b="0" i="0" u="none" strike="noStrike" baseline="0" dirty="0"/>
              <a:t>took up his position and spoke this prayer to himself, 'O God, I thank you that I am not like the rest of humanity-- greedy, dishonest, adulterous-- or even like this tax collector.  </a:t>
            </a:r>
            <a:r>
              <a:rPr lang="en-US" sz="2800" baseline="30000" dirty="0">
                <a:solidFill>
                  <a:srgbClr val="C00000"/>
                </a:solidFill>
              </a:rPr>
              <a:t>12</a:t>
            </a:r>
            <a:r>
              <a:rPr lang="en-US" sz="2800" b="0" i="0" u="none" strike="noStrike" baseline="0" dirty="0"/>
              <a:t> I fast twice a week, and I pay tithes on my whole income.'</a:t>
            </a:r>
          </a:p>
          <a:p>
            <a:pPr marL="400050" indent="-400050" algn="l" rtl="0">
              <a:buNone/>
            </a:pPr>
            <a:r>
              <a:rPr lang="en-US" sz="2800" b="0" i="0" u="none" strike="noStrike" baseline="0" dirty="0"/>
              <a:t> </a:t>
            </a:r>
            <a:r>
              <a:rPr lang="en-US" sz="2800" baseline="30000" dirty="0">
                <a:solidFill>
                  <a:srgbClr val="C00000"/>
                </a:solidFill>
              </a:rPr>
              <a:t>13</a:t>
            </a:r>
            <a:r>
              <a:rPr lang="en-US" sz="2800" b="0" i="0" u="none" strike="noStrike" baseline="0" dirty="0"/>
              <a:t> But the </a:t>
            </a:r>
            <a:r>
              <a:rPr lang="en-US" sz="2800" i="0" u="none" strike="noStrike" baseline="0" dirty="0"/>
              <a:t>tax collector </a:t>
            </a:r>
            <a:r>
              <a:rPr lang="en-US" sz="2800" b="0" i="0" u="none" strike="noStrike" baseline="0" dirty="0"/>
              <a:t>stood off at a distance and would not even raise his eyes to heaven but beat his breast and prayed, </a:t>
            </a:r>
            <a:r>
              <a:rPr lang="en-US" sz="2800" i="0" u="none" strike="noStrike" baseline="0" dirty="0"/>
              <a:t>'O God, </a:t>
            </a:r>
            <a:r>
              <a:rPr lang="en-US" sz="2800" i="0" u="none" strike="noStrike" baseline="0" dirty="0">
                <a:highlight>
                  <a:srgbClr val="FFFF00"/>
                </a:highlight>
              </a:rPr>
              <a:t>be merciful</a:t>
            </a:r>
            <a:r>
              <a:rPr lang="en-US" sz="2800" i="0" u="none" strike="noStrike" baseline="0" dirty="0"/>
              <a:t> to me a sinner.'</a:t>
            </a:r>
          </a:p>
          <a:p>
            <a:pPr marL="400050" indent="-400050" algn="l" rtl="0">
              <a:buNone/>
            </a:pPr>
            <a:r>
              <a:rPr lang="en-US" sz="2800" b="0" i="0" u="none" strike="noStrike" baseline="0" dirty="0"/>
              <a:t> </a:t>
            </a:r>
            <a:r>
              <a:rPr lang="en-US" sz="2800" baseline="30000" dirty="0">
                <a:solidFill>
                  <a:srgbClr val="C00000"/>
                </a:solidFill>
              </a:rPr>
              <a:t>14</a:t>
            </a:r>
            <a:r>
              <a:rPr lang="en-US" sz="2800" b="0" i="0" u="none" strike="noStrike" baseline="0" dirty="0"/>
              <a:t> I tell you, the latter went home justified, not the former; </a:t>
            </a:r>
            <a:r>
              <a:rPr lang="en-US" sz="2800" i="1" u="none" strike="noStrike" baseline="0" dirty="0"/>
              <a:t>for everyone who exalts himself will be humbled, and the one who humbles himself will be exalted</a:t>
            </a:r>
            <a:r>
              <a:rPr lang="en-US" sz="2800" b="0" i="0" u="none" strike="noStrike" baseline="0" dirty="0"/>
              <a:t>."</a:t>
            </a:r>
            <a:endParaRPr lang="en-US" sz="2800" dirty="0"/>
          </a:p>
        </p:txBody>
      </p:sp>
    </p:spTree>
    <p:extLst>
      <p:ext uri="{BB962C8B-B14F-4D97-AF65-F5344CB8AC3E}">
        <p14:creationId xmlns:p14="http://schemas.microsoft.com/office/powerpoint/2010/main" val="34372325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200"/>
            <a:ext cx="10591800" cy="914400"/>
          </a:xfrm>
        </p:spPr>
        <p:txBody>
          <a:bodyPr/>
          <a:lstStyle/>
          <a:p>
            <a:r>
              <a:rPr lang="en-US" sz="4400" dirty="0"/>
              <a:t>Summary: Jesus on Compassion &amp; Mercy</a:t>
            </a:r>
          </a:p>
        </p:txBody>
      </p:sp>
      <p:sp>
        <p:nvSpPr>
          <p:cNvPr id="3" name="Content Placeholder 2"/>
          <p:cNvSpPr>
            <a:spLocks noGrp="1"/>
          </p:cNvSpPr>
          <p:nvPr>
            <p:ph idx="1"/>
          </p:nvPr>
        </p:nvSpPr>
        <p:spPr/>
        <p:txBody>
          <a:bodyPr>
            <a:noAutofit/>
          </a:bodyPr>
          <a:lstStyle/>
          <a:p>
            <a:pPr>
              <a:spcBef>
                <a:spcPts val="1800"/>
              </a:spcBef>
            </a:pPr>
            <a:r>
              <a:rPr lang="en-US" sz="3800" dirty="0">
                <a:latin typeface="+mj-lt"/>
              </a:rPr>
              <a:t>Includes both FEELINGS and ACTIONS.</a:t>
            </a:r>
          </a:p>
          <a:p>
            <a:pPr lvl="1">
              <a:spcBef>
                <a:spcPts val="1800"/>
              </a:spcBef>
            </a:pPr>
            <a:r>
              <a:rPr lang="en-US" sz="3400" dirty="0"/>
              <a:t>We must </a:t>
            </a:r>
            <a:r>
              <a:rPr lang="en-US" sz="3400" b="1" i="1" dirty="0"/>
              <a:t>both</a:t>
            </a:r>
            <a:r>
              <a:rPr lang="en-US" sz="3400" dirty="0"/>
              <a:t> RECEIVE </a:t>
            </a:r>
            <a:r>
              <a:rPr lang="en-US" sz="3400" b="1" i="1" dirty="0"/>
              <a:t>and</a:t>
            </a:r>
            <a:r>
              <a:rPr lang="en-US" sz="3400" dirty="0"/>
              <a:t> GIVE…</a:t>
            </a:r>
          </a:p>
          <a:p>
            <a:pPr>
              <a:spcBef>
                <a:spcPts val="1800"/>
              </a:spcBef>
            </a:pPr>
            <a:r>
              <a:rPr lang="en-US" sz="3800" dirty="0">
                <a:latin typeface="+mj-lt"/>
              </a:rPr>
              <a:t>WHO shows Compassion &amp; Mercy?</a:t>
            </a:r>
          </a:p>
          <a:p>
            <a:pPr lvl="1">
              <a:spcBef>
                <a:spcPts val="1800"/>
              </a:spcBef>
            </a:pPr>
            <a:r>
              <a:rPr lang="en-US" sz="3600" dirty="0"/>
              <a:t>GOD offers mercy to US and ALL people.</a:t>
            </a:r>
          </a:p>
          <a:p>
            <a:pPr lvl="1">
              <a:spcBef>
                <a:spcPts val="1800"/>
              </a:spcBef>
            </a:pPr>
            <a:r>
              <a:rPr lang="en-US" sz="3600" dirty="0"/>
              <a:t>JESUS shows mercy to those in need.</a:t>
            </a:r>
          </a:p>
          <a:p>
            <a:pPr lvl="1">
              <a:spcBef>
                <a:spcPts val="1800"/>
              </a:spcBef>
            </a:pPr>
            <a:r>
              <a:rPr lang="en-US" sz="3600" dirty="0"/>
              <a:t>WE are invited to </a:t>
            </a:r>
            <a:r>
              <a:rPr lang="en-US" sz="3600" b="1" dirty="0"/>
              <a:t>receive </a:t>
            </a:r>
            <a:r>
              <a:rPr lang="en-US" sz="3600" dirty="0"/>
              <a:t>God’s mercy for us.</a:t>
            </a:r>
          </a:p>
          <a:p>
            <a:pPr lvl="1">
              <a:spcBef>
                <a:spcPts val="1800"/>
              </a:spcBef>
            </a:pPr>
            <a:r>
              <a:rPr lang="en-US" sz="3600" dirty="0"/>
              <a:t>We are required to </a:t>
            </a:r>
            <a:r>
              <a:rPr lang="en-US" sz="3600" b="1" dirty="0"/>
              <a:t>show </a:t>
            </a:r>
            <a:r>
              <a:rPr lang="en-US" sz="3600" dirty="0"/>
              <a:t>mercy to all others.</a:t>
            </a:r>
          </a:p>
        </p:txBody>
      </p:sp>
      <p:sp>
        <p:nvSpPr>
          <p:cNvPr id="4" name="Straight Connector 3"/>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latin typeface="Franklin Gothic Book"/>
            </a:endParaRPr>
          </a:p>
        </p:txBody>
      </p:sp>
    </p:spTree>
    <p:extLst>
      <p:ext uri="{BB962C8B-B14F-4D97-AF65-F5344CB8AC3E}">
        <p14:creationId xmlns:p14="http://schemas.microsoft.com/office/powerpoint/2010/main" val="411942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p:cTn id="20"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2" dur="500"/>
                                        <p:tgtEl>
                                          <p:spTgt spid="3">
                                            <p:txEl>
                                              <p:pRg st="2" end="2"/>
                                            </p:txEl>
                                          </p:spTgt>
                                        </p:tgtEl>
                                      </p:cBhvr>
                                    </p:animEffect>
                                  </p:childTnLst>
                                </p:cTn>
                              </p:par>
                            </p:childTnLst>
                          </p:cTn>
                        </p:par>
                        <p:par>
                          <p:cTn id="23" fill="hold">
                            <p:stCondLst>
                              <p:cond delay="500"/>
                            </p:stCondLst>
                            <p:childTnLst>
                              <p:par>
                                <p:cTn id="24" presetID="53" presetClass="entr" presetSubtype="16" fill="hold" grpId="0"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p:cTn id="26"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8" dur="500"/>
                                        <p:tgtEl>
                                          <p:spTgt spid="3">
                                            <p:txEl>
                                              <p:pRg st="3" end="3"/>
                                            </p:txEl>
                                          </p:spTgt>
                                        </p:tgtEl>
                                      </p:cBhvr>
                                    </p:animEffect>
                                  </p:childTnLst>
                                </p:cTn>
                              </p:par>
                            </p:childTnLst>
                          </p:cTn>
                        </p:par>
                        <p:par>
                          <p:cTn id="29" fill="hold">
                            <p:stCondLst>
                              <p:cond delay="1000"/>
                            </p:stCondLst>
                            <p:childTnLst>
                              <p:par>
                                <p:cTn id="30" presetID="53" presetClass="entr" presetSubtype="16" fill="hold" grpId="0" nodeType="after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p:cTn id="3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4" dur="500"/>
                                        <p:tgtEl>
                                          <p:spTgt spid="3">
                                            <p:txEl>
                                              <p:pRg st="4" end="4"/>
                                            </p:txEl>
                                          </p:spTgt>
                                        </p:tgtEl>
                                      </p:cBhvr>
                                    </p:animEffect>
                                  </p:childTnLst>
                                </p:cTn>
                              </p:par>
                            </p:childTnLst>
                          </p:cTn>
                        </p:par>
                        <p:par>
                          <p:cTn id="35" fill="hold">
                            <p:stCondLst>
                              <p:cond delay="1500"/>
                            </p:stCondLst>
                            <p:childTnLst>
                              <p:par>
                                <p:cTn id="36" presetID="53" presetClass="entr" presetSubtype="16" fill="hold" grpId="0" nodeType="after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 calcmode="lin" valueType="num">
                                      <p:cBhvr>
                                        <p:cTn id="38"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9"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0" dur="500"/>
                                        <p:tgtEl>
                                          <p:spTgt spid="3">
                                            <p:txEl>
                                              <p:pRg st="5" end="5"/>
                                            </p:txEl>
                                          </p:spTgt>
                                        </p:tgtEl>
                                      </p:cBhvr>
                                    </p:animEffect>
                                  </p:childTnLst>
                                </p:cTn>
                              </p:par>
                            </p:childTnLst>
                          </p:cTn>
                        </p:par>
                        <p:par>
                          <p:cTn id="41" fill="hold">
                            <p:stCondLst>
                              <p:cond delay="2000"/>
                            </p:stCondLst>
                            <p:childTnLst>
                              <p:par>
                                <p:cTn id="42" presetID="53" presetClass="entr" presetSubtype="16" fill="hold" grpId="0" nodeType="after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 calcmode="lin" valueType="num">
                                      <p:cBhvr>
                                        <p:cTn id="44"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5"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4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2418" name="Rectangle 2"/>
          <p:cNvSpPr>
            <a:spLocks noGrp="1" noRot="1" noChangeArrowheads="1"/>
          </p:cNvSpPr>
          <p:nvPr>
            <p:ph type="title"/>
          </p:nvPr>
        </p:nvSpPr>
        <p:spPr>
          <a:xfrm>
            <a:off x="1676400" y="0"/>
            <a:ext cx="8839200" cy="914400"/>
          </a:xfrm>
        </p:spPr>
        <p:txBody>
          <a:bodyPr/>
          <a:lstStyle/>
          <a:p>
            <a:pPr algn="ctr" eaLnBrk="1" hangingPunct="1">
              <a:defRPr/>
            </a:pPr>
            <a:r>
              <a:rPr lang="en-US" altLang="en-US" dirty="0"/>
              <a:t>Concluding Blessings</a:t>
            </a:r>
            <a:endParaRPr lang="en-US" altLang="en-US" b="0" dirty="0"/>
          </a:p>
        </p:txBody>
      </p:sp>
      <p:sp>
        <p:nvSpPr>
          <p:cNvPr id="572419" name="Rectangle 3"/>
          <p:cNvSpPr>
            <a:spLocks noGrp="1" noChangeArrowheads="1"/>
          </p:cNvSpPr>
          <p:nvPr>
            <p:ph idx="1"/>
          </p:nvPr>
        </p:nvSpPr>
        <p:spPr>
          <a:xfrm>
            <a:off x="609600" y="1143000"/>
            <a:ext cx="8839200" cy="5486400"/>
          </a:xfrm>
        </p:spPr>
        <p:txBody>
          <a:bodyPr>
            <a:noAutofit/>
          </a:bodyPr>
          <a:lstStyle/>
          <a:p>
            <a:pPr marL="0" indent="0">
              <a:lnSpc>
                <a:spcPct val="95000"/>
              </a:lnSpc>
              <a:spcBef>
                <a:spcPct val="50000"/>
              </a:spcBef>
              <a:buNone/>
            </a:pPr>
            <a:r>
              <a:rPr lang="en-US" sz="2800" dirty="0">
                <a:solidFill>
                  <a:srgbClr val="C00000"/>
                </a:solidFill>
              </a:rPr>
              <a:t>Phil 2:1-2 </a:t>
            </a:r>
            <a:r>
              <a:rPr lang="en-US" sz="2800" b="0" dirty="0"/>
              <a:t>– “If then there is any </a:t>
            </a:r>
            <a:r>
              <a:rPr lang="en-US" sz="2800" b="0" i="1" dirty="0"/>
              <a:t>encouragement</a:t>
            </a:r>
            <a:r>
              <a:rPr lang="en-US" sz="2800" b="0" dirty="0"/>
              <a:t> in Christ, </a:t>
            </a:r>
            <a:br>
              <a:rPr lang="en-US" sz="2800" b="0" dirty="0"/>
            </a:br>
            <a:r>
              <a:rPr lang="en-US" sz="2800" b="0" dirty="0"/>
              <a:t>any </a:t>
            </a:r>
            <a:r>
              <a:rPr lang="en-US" sz="2800" b="0" i="1" dirty="0"/>
              <a:t>consolation</a:t>
            </a:r>
            <a:r>
              <a:rPr lang="en-US" sz="2800" b="0" dirty="0"/>
              <a:t> from love, any </a:t>
            </a:r>
            <a:r>
              <a:rPr lang="en-US" sz="2800" b="0" i="1" dirty="0"/>
              <a:t>sharing</a:t>
            </a:r>
            <a:r>
              <a:rPr lang="en-US" sz="2800" b="0" dirty="0"/>
              <a:t> in the Spirit, </a:t>
            </a:r>
            <a:br>
              <a:rPr lang="en-US" sz="2800" b="0" dirty="0"/>
            </a:br>
            <a:r>
              <a:rPr lang="en-US" sz="2800" b="0" dirty="0"/>
              <a:t>any </a:t>
            </a:r>
            <a:r>
              <a:rPr lang="en-US" sz="2800" i="1" dirty="0"/>
              <a:t>compassion</a:t>
            </a:r>
            <a:r>
              <a:rPr lang="en-US" sz="2800" b="0" dirty="0"/>
              <a:t> and </a:t>
            </a:r>
            <a:r>
              <a:rPr lang="en-US" sz="2800" i="1" dirty="0"/>
              <a:t>sympathy</a:t>
            </a:r>
            <a:r>
              <a:rPr lang="en-US" sz="2800" b="0" dirty="0"/>
              <a:t>, make my joy complete: </a:t>
            </a:r>
            <a:br>
              <a:rPr lang="en-US" sz="2800" b="0" dirty="0"/>
            </a:br>
            <a:r>
              <a:rPr lang="en-US" sz="2800" b="0" dirty="0"/>
              <a:t>be of the same mind, having the same love, </a:t>
            </a:r>
            <a:br>
              <a:rPr lang="en-US" sz="2800" b="0" dirty="0"/>
            </a:br>
            <a:r>
              <a:rPr lang="en-US" sz="2800" b="0" dirty="0"/>
              <a:t>being in full accord and of one mind.”</a:t>
            </a:r>
            <a:br>
              <a:rPr lang="en-US" sz="2800" b="0" dirty="0"/>
            </a:br>
            <a:endParaRPr lang="en-US" sz="2800" b="0" dirty="0"/>
          </a:p>
          <a:p>
            <a:pPr marL="0" indent="0">
              <a:lnSpc>
                <a:spcPct val="95000"/>
              </a:lnSpc>
              <a:spcBef>
                <a:spcPct val="50000"/>
              </a:spcBef>
              <a:buNone/>
            </a:pPr>
            <a:r>
              <a:rPr lang="en-US" sz="2800" dirty="0">
                <a:solidFill>
                  <a:srgbClr val="C00000"/>
                </a:solidFill>
              </a:rPr>
              <a:t>Col 3:12-14 </a:t>
            </a:r>
            <a:r>
              <a:rPr lang="en-US" sz="2800" b="0" dirty="0"/>
              <a:t>– “Put on then, as God's chosen ones, </a:t>
            </a:r>
            <a:br>
              <a:rPr lang="en-US" sz="2800" b="0" dirty="0"/>
            </a:br>
            <a:r>
              <a:rPr lang="en-US" sz="2800" b="0" dirty="0"/>
              <a:t>holy and beloved, </a:t>
            </a:r>
            <a:r>
              <a:rPr lang="en-US" sz="2800" i="1" dirty="0"/>
              <a:t>heartfelt compassion</a:t>
            </a:r>
            <a:r>
              <a:rPr lang="en-US" sz="2800" b="0" dirty="0"/>
              <a:t>, kindness, humility, gentleness, and patience, </a:t>
            </a:r>
            <a:r>
              <a:rPr lang="en-US" sz="2800" b="0" baseline="30000" dirty="0"/>
              <a:t>13 </a:t>
            </a:r>
            <a:r>
              <a:rPr lang="en-US" sz="2800" b="0" dirty="0"/>
              <a:t>bearing with one another and </a:t>
            </a:r>
            <a:br>
              <a:rPr lang="en-US" sz="2800" b="0" dirty="0"/>
            </a:br>
            <a:r>
              <a:rPr lang="en-US" sz="2800" i="1" dirty="0"/>
              <a:t>forgiving </a:t>
            </a:r>
            <a:r>
              <a:rPr lang="en-US" sz="2800" b="0" dirty="0"/>
              <a:t>one another, if one has a grievance against another; </a:t>
            </a:r>
            <a:br>
              <a:rPr lang="en-US" sz="2800" b="0" dirty="0"/>
            </a:br>
            <a:r>
              <a:rPr lang="en-US" sz="2800" b="0" i="1" dirty="0"/>
              <a:t>as the Lord has </a:t>
            </a:r>
            <a:r>
              <a:rPr lang="en-US" sz="2800" i="1" dirty="0"/>
              <a:t>forgiven </a:t>
            </a:r>
            <a:r>
              <a:rPr lang="en-US" sz="2800" b="0" i="1" dirty="0"/>
              <a:t>you, so must you also do</a:t>
            </a:r>
            <a:r>
              <a:rPr lang="en-US" sz="2800" b="0" dirty="0"/>
              <a:t>. </a:t>
            </a:r>
            <a:br>
              <a:rPr lang="en-US" sz="2800" b="0" dirty="0"/>
            </a:br>
            <a:r>
              <a:rPr lang="en-US" sz="2800" b="0" baseline="30000" dirty="0"/>
              <a:t>14</a:t>
            </a:r>
            <a:r>
              <a:rPr lang="en-US" sz="2800" b="0" dirty="0"/>
              <a:t> And over all these put on </a:t>
            </a:r>
            <a:r>
              <a:rPr lang="en-US" sz="2800" dirty="0"/>
              <a:t>love</a:t>
            </a:r>
            <a:r>
              <a:rPr lang="en-US" sz="2800" b="0" dirty="0"/>
              <a:t>, that is, the bond of perfection.”</a:t>
            </a:r>
          </a:p>
        </p:txBody>
      </p:sp>
      <p:pic>
        <p:nvPicPr>
          <p:cNvPr id="6" name="Picture 5" descr="Statue of St. Paul (by Adamo Tadolini, 1840) in front of St. Peter's Basilica, Ro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3248" y="1371600"/>
            <a:ext cx="2657802"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2844596"/>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56ED0-D27E-7340-FCDD-72D59457DB4C}"/>
              </a:ext>
            </a:extLst>
          </p:cNvPr>
          <p:cNvSpPr>
            <a:spLocks noGrp="1"/>
          </p:cNvSpPr>
          <p:nvPr>
            <p:ph type="title"/>
          </p:nvPr>
        </p:nvSpPr>
        <p:spPr/>
        <p:txBody>
          <a:bodyPr/>
          <a:lstStyle/>
          <a:p>
            <a:r>
              <a:rPr lang="en-US" dirty="0"/>
              <a:t>Diaconate Formation in ADLA</a:t>
            </a:r>
          </a:p>
        </p:txBody>
      </p:sp>
      <p:sp>
        <p:nvSpPr>
          <p:cNvPr id="3" name="Content Placeholder 2">
            <a:extLst>
              <a:ext uri="{FF2B5EF4-FFF2-40B4-BE49-F238E27FC236}">
                <a16:creationId xmlns:a16="http://schemas.microsoft.com/office/drawing/2014/main" id="{D38E7621-ABA2-4875-5274-9409215BFC9F}"/>
              </a:ext>
            </a:extLst>
          </p:cNvPr>
          <p:cNvSpPr>
            <a:spLocks noGrp="1"/>
          </p:cNvSpPr>
          <p:nvPr>
            <p:ph idx="1"/>
          </p:nvPr>
        </p:nvSpPr>
        <p:spPr/>
        <p:txBody>
          <a:bodyPr/>
          <a:lstStyle/>
          <a:p>
            <a:pPr>
              <a:spcBef>
                <a:spcPts val="1800"/>
              </a:spcBef>
            </a:pPr>
            <a:r>
              <a:rPr lang="en-US" i="1" dirty="0"/>
              <a:t>Is God possible calling you to serve as a Deacon in the Church?</a:t>
            </a:r>
          </a:p>
          <a:p>
            <a:pPr>
              <a:spcBef>
                <a:spcPts val="1800"/>
              </a:spcBef>
            </a:pPr>
            <a:r>
              <a:rPr lang="en-US" dirty="0"/>
              <a:t>Diaconal Ministries:</a:t>
            </a:r>
          </a:p>
          <a:p>
            <a:pPr marL="1200150" lvl="1">
              <a:spcBef>
                <a:spcPts val="1200"/>
              </a:spcBef>
            </a:pPr>
            <a:r>
              <a:rPr lang="en-US" sz="3200" i="1" dirty="0"/>
              <a:t>Service at the </a:t>
            </a:r>
            <a:r>
              <a:rPr lang="en-US" sz="3200" b="1" i="1" dirty="0"/>
              <a:t>Altar</a:t>
            </a:r>
          </a:p>
          <a:p>
            <a:pPr marL="1200150" lvl="1">
              <a:spcBef>
                <a:spcPts val="1200"/>
              </a:spcBef>
            </a:pPr>
            <a:r>
              <a:rPr lang="en-US" sz="3200" i="1" dirty="0"/>
              <a:t>Service of the </a:t>
            </a:r>
            <a:r>
              <a:rPr lang="en-US" sz="3200" b="1" i="1" dirty="0"/>
              <a:t>Word</a:t>
            </a:r>
          </a:p>
          <a:p>
            <a:pPr marL="1200150" lvl="1">
              <a:spcBef>
                <a:spcPts val="1200"/>
              </a:spcBef>
            </a:pPr>
            <a:r>
              <a:rPr lang="en-US" sz="3200" i="1" dirty="0"/>
              <a:t>Service of </a:t>
            </a:r>
            <a:r>
              <a:rPr lang="en-US" sz="3200" b="1" i="1" dirty="0"/>
              <a:t>Charity</a:t>
            </a:r>
          </a:p>
          <a:p>
            <a:pPr>
              <a:spcBef>
                <a:spcPts val="1800"/>
              </a:spcBef>
            </a:pPr>
            <a:r>
              <a:rPr lang="en-US" b="0" dirty="0"/>
              <a:t>Come to </a:t>
            </a:r>
            <a:r>
              <a:rPr lang="en-US" dirty="0"/>
              <a:t>Exhibit Hall, Booth 422</a:t>
            </a:r>
          </a:p>
          <a:p>
            <a:pPr>
              <a:spcBef>
                <a:spcPts val="1800"/>
              </a:spcBef>
            </a:pPr>
            <a:r>
              <a:rPr lang="en-US" altLang="en-US" sz="3200" b="0" dirty="0"/>
              <a:t>Email me:  </a:t>
            </a:r>
            <a:r>
              <a:rPr lang="en-US" altLang="en-US" sz="3200" dirty="0">
                <a:solidFill>
                  <a:srgbClr val="0070C0"/>
                </a:solidFill>
                <a:hlinkClick r:id="rId2"/>
              </a:rPr>
              <a:t>fjust2000@yahoo.com</a:t>
            </a:r>
            <a:endParaRPr lang="en-US" altLang="en-US" sz="3200" dirty="0">
              <a:solidFill>
                <a:srgbClr val="0070C0"/>
              </a:solidFill>
            </a:endParaRPr>
          </a:p>
        </p:txBody>
      </p:sp>
      <p:pic>
        <p:nvPicPr>
          <p:cNvPr id="5" name="Picture 4" descr="A group of people standing on a stage&#10;&#10;AI-generated content may be incorrect.">
            <a:extLst>
              <a:ext uri="{FF2B5EF4-FFF2-40B4-BE49-F238E27FC236}">
                <a16:creationId xmlns:a16="http://schemas.microsoft.com/office/drawing/2014/main" id="{0697F4B5-6128-4302-C058-C87AB626C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1966913"/>
            <a:ext cx="5715000" cy="3214687"/>
          </a:xfrm>
          <a:prstGeom prst="rect">
            <a:avLst/>
          </a:prstGeom>
        </p:spPr>
      </p:pic>
    </p:spTree>
    <p:extLst>
      <p:ext uri="{BB962C8B-B14F-4D97-AF65-F5344CB8AC3E}">
        <p14:creationId xmlns:p14="http://schemas.microsoft.com/office/powerpoint/2010/main" val="23889738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6934200" cy="1066800"/>
          </a:xfrm>
        </p:spPr>
        <p:txBody>
          <a:bodyPr/>
          <a:lstStyle/>
          <a:p>
            <a:pPr algn="ctr">
              <a:defRPr/>
            </a:pPr>
            <a:r>
              <a:rPr lang="en-US" sz="4400" b="1" dirty="0"/>
              <a:t>Biblical Pilgrimages</a:t>
            </a:r>
            <a:endParaRPr lang="en-US" sz="4400" dirty="0"/>
          </a:p>
        </p:txBody>
      </p:sp>
      <p:sp>
        <p:nvSpPr>
          <p:cNvPr id="31747" name="Content Placeholder 2"/>
          <p:cNvSpPr>
            <a:spLocks noGrp="1"/>
          </p:cNvSpPr>
          <p:nvPr>
            <p:ph idx="1"/>
          </p:nvPr>
        </p:nvSpPr>
        <p:spPr>
          <a:xfrm>
            <a:off x="457200" y="1447800"/>
            <a:ext cx="6858000" cy="5334000"/>
          </a:xfrm>
        </p:spPr>
        <p:txBody>
          <a:bodyPr>
            <a:noAutofit/>
          </a:bodyPr>
          <a:lstStyle/>
          <a:p>
            <a:pPr marL="457200" indent="-342900">
              <a:spcBef>
                <a:spcPts val="2400"/>
              </a:spcBef>
            </a:pPr>
            <a:r>
              <a:rPr lang="en-US" altLang="en-US" dirty="0"/>
              <a:t>April 2025: Pauline </a:t>
            </a:r>
            <a:r>
              <a:rPr lang="en-US" altLang="en-US" u="sng" dirty="0"/>
              <a:t>Greece</a:t>
            </a:r>
          </a:p>
          <a:p>
            <a:pPr marL="457200" indent="-342900">
              <a:spcBef>
                <a:spcPts val="2400"/>
              </a:spcBef>
            </a:pPr>
            <a:r>
              <a:rPr lang="en-US" altLang="en-US" sz="3600" dirty="0"/>
              <a:t>April 2026: </a:t>
            </a:r>
            <a:r>
              <a:rPr lang="en-US" altLang="en-US" sz="3600" u="sng" dirty="0"/>
              <a:t>HOLY LAND</a:t>
            </a:r>
            <a:r>
              <a:rPr lang="en-US" altLang="en-US" sz="3600" b="0" i="1" dirty="0"/>
              <a:t> – we hope!</a:t>
            </a:r>
            <a:r>
              <a:rPr lang="en-US" altLang="en-US" sz="3600" dirty="0"/>
              <a:t> </a:t>
            </a:r>
          </a:p>
          <a:p>
            <a:pPr marL="457200" indent="-342900">
              <a:spcBef>
                <a:spcPts val="1200"/>
              </a:spcBef>
            </a:pPr>
            <a:r>
              <a:rPr lang="en-US" altLang="en-US" sz="3600" dirty="0"/>
              <a:t>Future: </a:t>
            </a:r>
          </a:p>
          <a:p>
            <a:pPr marL="741362" lvl="1" indent="-342900">
              <a:spcBef>
                <a:spcPts val="1200"/>
              </a:spcBef>
            </a:pPr>
            <a:r>
              <a:rPr lang="en-US" altLang="en-US" sz="3200" dirty="0"/>
              <a:t>July 2026: </a:t>
            </a:r>
            <a:r>
              <a:rPr lang="en-US" altLang="en-US" sz="3200" b="1" dirty="0"/>
              <a:t>Ireland</a:t>
            </a:r>
          </a:p>
          <a:p>
            <a:pPr marL="741362" lvl="1" indent="-342900">
              <a:spcBef>
                <a:spcPts val="1200"/>
              </a:spcBef>
            </a:pPr>
            <a:r>
              <a:rPr lang="en-US" altLang="en-US" sz="3200" dirty="0"/>
              <a:t>? 2027: </a:t>
            </a:r>
            <a:r>
              <a:rPr lang="en-US" altLang="en-US" sz="3200" b="1" u="sng" dirty="0"/>
              <a:t>Rome</a:t>
            </a:r>
            <a:r>
              <a:rPr lang="en-US" altLang="en-US" sz="3200" b="1" dirty="0"/>
              <a:t> </a:t>
            </a:r>
            <a:r>
              <a:rPr lang="en-US" altLang="en-US" sz="3200" dirty="0"/>
              <a:t>&amp; Italy (&amp; Malta?)</a:t>
            </a:r>
          </a:p>
          <a:p>
            <a:pPr marL="741362" lvl="1" indent="-342900">
              <a:spcBef>
                <a:spcPts val="1200"/>
              </a:spcBef>
            </a:pPr>
            <a:r>
              <a:rPr lang="en-US" altLang="en-US" sz="3200" dirty="0"/>
              <a:t>? 2028: Pauline </a:t>
            </a:r>
            <a:r>
              <a:rPr lang="en-US" altLang="en-US" sz="3200" b="1" u="sng" dirty="0"/>
              <a:t>Turkey</a:t>
            </a:r>
          </a:p>
          <a:p>
            <a:pPr marL="457200" indent="-342900">
              <a:spcBef>
                <a:spcPts val="3000"/>
              </a:spcBef>
            </a:pPr>
            <a:r>
              <a:rPr lang="en-US" altLang="en-US" sz="3600" dirty="0"/>
              <a:t>Email me:  </a:t>
            </a:r>
            <a:r>
              <a:rPr lang="en-US" altLang="en-US" sz="3600" dirty="0">
                <a:solidFill>
                  <a:srgbClr val="0070C0"/>
                </a:solidFill>
                <a:hlinkClick r:id="rId2"/>
              </a:rPr>
              <a:t>fjust2000@yahoo.com</a:t>
            </a:r>
            <a:endParaRPr lang="en-US" altLang="en-US" sz="3600" dirty="0">
              <a:solidFill>
                <a:srgbClr val="0070C0"/>
              </a:solidFill>
            </a:endParaRPr>
          </a:p>
        </p:txBody>
      </p:sp>
      <p:sp>
        <p:nvSpPr>
          <p:cNvPr id="31748" name="Slide Number Placeholder 3"/>
          <p:cNvSpPr>
            <a:spLocks noGrp="1"/>
          </p:cNvSpPr>
          <p:nvPr>
            <p:ph type="sldNum" sz="quarter" idx="4294967295"/>
          </p:nvPr>
        </p:nvSpPr>
        <p:spPr>
          <a:xfrm>
            <a:off x="11785600" y="6492876"/>
            <a:ext cx="406400" cy="365125"/>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D91E6609-BB4F-4138-A424-C98DEEC1CD26}" type="slidenum">
              <a:rPr lang="en-US" altLang="en-US">
                <a:solidFill>
                  <a:prstClr val="black"/>
                </a:solidFill>
                <a:latin typeface="Arial" charset="0"/>
              </a:rPr>
              <a:pPr/>
              <a:t>59</a:t>
            </a:fld>
            <a:endParaRPr lang="en-US" altLang="en-US">
              <a:solidFill>
                <a:prstClr val="black"/>
              </a:solidFill>
              <a:latin typeface="Arial" charset="0"/>
            </a:endParaRPr>
          </a:p>
        </p:txBody>
      </p:sp>
      <p:graphicFrame>
        <p:nvGraphicFramePr>
          <p:cNvPr id="4" name="Object 3">
            <a:extLst>
              <a:ext uri="{FF2B5EF4-FFF2-40B4-BE49-F238E27FC236}">
                <a16:creationId xmlns:a16="http://schemas.microsoft.com/office/drawing/2014/main" id="{25D657B0-5ABC-B57B-50B5-44009226E0A0}"/>
              </a:ext>
            </a:extLst>
          </p:cNvPr>
          <p:cNvGraphicFramePr>
            <a:graphicFrameLocks noChangeAspect="1"/>
          </p:cNvGraphicFramePr>
          <p:nvPr>
            <p:extLst>
              <p:ext uri="{D42A27DB-BD31-4B8C-83A1-F6EECF244321}">
                <p14:modId xmlns:p14="http://schemas.microsoft.com/office/powerpoint/2010/main" val="1215119423"/>
              </p:ext>
            </p:extLst>
          </p:nvPr>
        </p:nvGraphicFramePr>
        <p:xfrm>
          <a:off x="7315200" y="469886"/>
          <a:ext cx="4876800" cy="6311914"/>
        </p:xfrm>
        <a:graphic>
          <a:graphicData uri="http://schemas.openxmlformats.org/presentationml/2006/ole">
            <mc:AlternateContent xmlns:mc="http://schemas.openxmlformats.org/markup-compatibility/2006">
              <mc:Choice xmlns:v="urn:schemas-microsoft-com:vml" Requires="v">
                <p:oleObj name="Acrobat Document" r:id="rId3" imgW="5829078" imgH="7543404" progId="AcroExch.Document.DC">
                  <p:embed/>
                </p:oleObj>
              </mc:Choice>
              <mc:Fallback>
                <p:oleObj name="Acrobat Document" r:id="rId3" imgW="5829078" imgH="7543404" progId="AcroExch.Document.DC">
                  <p:embed/>
                  <p:pic>
                    <p:nvPicPr>
                      <p:cNvPr id="0" name=""/>
                      <p:cNvPicPr/>
                      <p:nvPr/>
                    </p:nvPicPr>
                    <p:blipFill>
                      <a:blip r:embed="rId4"/>
                      <a:stretch>
                        <a:fillRect/>
                      </a:stretch>
                    </p:blipFill>
                    <p:spPr>
                      <a:xfrm>
                        <a:off x="7315200" y="469886"/>
                        <a:ext cx="4876800" cy="6311914"/>
                      </a:xfrm>
                      <a:prstGeom prst="rect">
                        <a:avLst/>
                      </a:prstGeom>
                    </p:spPr>
                  </p:pic>
                </p:oleObj>
              </mc:Fallback>
            </mc:AlternateContent>
          </a:graphicData>
        </a:graphic>
      </p:graphicFrame>
    </p:spTree>
    <p:extLst>
      <p:ext uri="{BB962C8B-B14F-4D97-AF65-F5344CB8AC3E}">
        <p14:creationId xmlns:p14="http://schemas.microsoft.com/office/powerpoint/2010/main" val="10304532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2"/>
          <p:cNvSpPr>
            <a:spLocks noGrp="1"/>
          </p:cNvSpPr>
          <p:nvPr>
            <p:ph type="title"/>
          </p:nvPr>
        </p:nvSpPr>
        <p:spPr bwMode="auto">
          <a:xfrm>
            <a:off x="1524000" y="76200"/>
            <a:ext cx="86868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2" algn="ctr" rtl="0">
              <a:spcBef>
                <a:spcPct val="0"/>
              </a:spcBef>
            </a:pPr>
            <a:r>
              <a:rPr lang="en-US" altLang="en-US" sz="4400" b="1" dirty="0">
                <a:latin typeface="Arial" charset="0"/>
                <a:cs typeface="Arial" charset="0"/>
              </a:rPr>
              <a:t>Questions?  Comments? </a:t>
            </a:r>
            <a:endParaRPr lang="en-US" altLang="en-US" sz="4400" b="1" dirty="0">
              <a:latin typeface="Arial Narrow" pitchFamily="34" charset="0"/>
            </a:endParaRPr>
          </a:p>
        </p:txBody>
      </p:sp>
      <p:sp>
        <p:nvSpPr>
          <p:cNvPr id="73731" name="Rectangle 3"/>
          <p:cNvSpPr>
            <a:spLocks noGrp="1"/>
          </p:cNvSpPr>
          <p:nvPr>
            <p:ph idx="1"/>
          </p:nvPr>
        </p:nvSpPr>
        <p:spPr>
          <a:xfrm>
            <a:off x="1676400" y="990600"/>
            <a:ext cx="8839200" cy="5791200"/>
          </a:xfrm>
        </p:spPr>
        <p:txBody>
          <a:bodyPr>
            <a:normAutofit/>
          </a:bodyPr>
          <a:lstStyle/>
          <a:p>
            <a:pPr marL="0" lvl="2" indent="0" algn="ctr">
              <a:spcBef>
                <a:spcPts val="3600"/>
              </a:spcBef>
              <a:buNone/>
            </a:pPr>
            <a:r>
              <a:rPr lang="en-US" altLang="en-US" sz="4400" b="1" i="1" dirty="0">
                <a:solidFill>
                  <a:srgbClr val="C00000"/>
                </a:solidFill>
                <a:cs typeface="Arial" charset="0"/>
              </a:rPr>
              <a:t>THANK YOU for Attending Congress!</a:t>
            </a:r>
            <a:endParaRPr lang="en-US" altLang="en-US" sz="4400" b="1" dirty="0">
              <a:latin typeface="Arial" charset="0"/>
              <a:cs typeface="Arial" charset="0"/>
            </a:endParaRPr>
          </a:p>
          <a:p>
            <a:pPr marL="800100" lvl="2" indent="0">
              <a:spcBef>
                <a:spcPts val="3600"/>
              </a:spcBef>
              <a:buNone/>
            </a:pPr>
            <a:r>
              <a:rPr lang="en-US" altLang="en-US" sz="4800" b="1" dirty="0">
                <a:latin typeface="Arial" charset="0"/>
                <a:cs typeface="Arial" charset="0"/>
              </a:rPr>
              <a:t> </a:t>
            </a:r>
          </a:p>
          <a:p>
            <a:pPr marL="800100" lvl="2" indent="0">
              <a:spcBef>
                <a:spcPts val="3600"/>
              </a:spcBef>
              <a:buNone/>
            </a:pPr>
            <a:endParaRPr lang="en-US" altLang="en-US" sz="4800" b="1" i="1" dirty="0">
              <a:solidFill>
                <a:srgbClr val="C00000"/>
              </a:solidFill>
              <a:latin typeface="Arial" charset="0"/>
              <a:cs typeface="Arial" charset="0"/>
            </a:endParaRPr>
          </a:p>
          <a:p>
            <a:pPr marL="0" indent="0" algn="ctr">
              <a:spcBef>
                <a:spcPts val="3000"/>
              </a:spcBef>
              <a:buNone/>
            </a:pPr>
            <a:endParaRPr lang="en-US" altLang="en-US" sz="4800" i="1" dirty="0">
              <a:solidFill>
                <a:srgbClr val="C00000"/>
              </a:solidFill>
              <a:latin typeface="Arial" charset="0"/>
              <a:cs typeface="Arial" charset="0"/>
            </a:endParaRPr>
          </a:p>
          <a:p>
            <a:pPr marL="0" indent="0" algn="ctr">
              <a:spcBef>
                <a:spcPts val="3000"/>
              </a:spcBef>
              <a:buNone/>
            </a:pPr>
            <a:r>
              <a:rPr lang="en-US" altLang="en-US" i="1" dirty="0">
                <a:solidFill>
                  <a:srgbClr val="7030A0"/>
                </a:solidFill>
                <a:latin typeface="Arial" charset="0"/>
                <a:cs typeface="Arial" charset="0"/>
              </a:rPr>
              <a:t>May You be Holy, Compassionate, Merciful, Kind, Loving, Forgiving… JUST  LIKE  GOD!</a:t>
            </a:r>
          </a:p>
        </p:txBody>
      </p:sp>
      <p:pic>
        <p:nvPicPr>
          <p:cNvPr id="3" name="Picture 2" descr="A hand pouring water into a hand&#10;&#10;AI-generated content may be incorrect.">
            <a:extLst>
              <a:ext uri="{FF2B5EF4-FFF2-40B4-BE49-F238E27FC236}">
                <a16:creationId xmlns:a16="http://schemas.microsoft.com/office/drawing/2014/main" id="{0FA4AAD9-B6C2-F159-11DB-40071B427D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38600" y="1752600"/>
            <a:ext cx="3597751" cy="3733800"/>
          </a:xfrm>
          <a:prstGeom prst="rect">
            <a:avLst/>
          </a:prstGeom>
        </p:spPr>
      </p:pic>
    </p:spTree>
    <p:extLst>
      <p:ext uri="{BB962C8B-B14F-4D97-AF65-F5344CB8AC3E}">
        <p14:creationId xmlns:p14="http://schemas.microsoft.com/office/powerpoint/2010/main" val="14789440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3731">
                                            <p:txEl>
                                              <p:pRg st="0" end="0"/>
                                            </p:txEl>
                                          </p:spTgt>
                                        </p:tgtEl>
                                        <p:attrNameLst>
                                          <p:attrName>style.visibility</p:attrName>
                                        </p:attrNameLst>
                                      </p:cBhvr>
                                      <p:to>
                                        <p:strVal val="visible"/>
                                      </p:to>
                                    </p:set>
                                    <p:anim calcmode="lin" valueType="num">
                                      <p:cBhvr>
                                        <p:cTn id="7" dur="1000" fill="hold"/>
                                        <p:tgtEl>
                                          <p:spTgt spid="7373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73731">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73731">
                                            <p:txEl>
                                              <p:pRg st="0" end="0"/>
                                            </p:txEl>
                                          </p:spTgt>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3731">
                                            <p:txEl>
                                              <p:pRg st="4" end="4"/>
                                            </p:txEl>
                                          </p:spTgt>
                                        </p:tgtEl>
                                        <p:attrNameLst>
                                          <p:attrName>style.visibility</p:attrName>
                                        </p:attrNameLst>
                                      </p:cBhvr>
                                      <p:to>
                                        <p:strVal val="visible"/>
                                      </p:to>
                                    </p:set>
                                    <p:anim calcmode="lin" valueType="num">
                                      <p:cBhvr>
                                        <p:cTn id="13" dur="1000" fill="hold"/>
                                        <p:tgtEl>
                                          <p:spTgt spid="73731">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73731">
                                            <p:txEl>
                                              <p:pRg st="4" end="4"/>
                                            </p:txEl>
                                          </p:spTgt>
                                        </p:tgtEl>
                                        <p:attrNameLst>
                                          <p:attrName>ppt_h</p:attrName>
                                        </p:attrNameLst>
                                      </p:cBhvr>
                                      <p:tavLst>
                                        <p:tav tm="0">
                                          <p:val>
                                            <p:fltVal val="0"/>
                                          </p:val>
                                        </p:tav>
                                        <p:tav tm="100000">
                                          <p:val>
                                            <p:strVal val="#ppt_h"/>
                                          </p:val>
                                        </p:tav>
                                      </p:tavLst>
                                    </p:anim>
                                    <p:animEffect transition="in" filter="fade">
                                      <p:cBhvr>
                                        <p:cTn id="15" dur="1000"/>
                                        <p:tgtEl>
                                          <p:spTgt spid="737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DD9F3-A519-C6F3-BDE7-925EC6007B3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E661C57-7511-D8AA-27CD-0A38C83F8D1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582006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9753600" cy="914400"/>
          </a:xfrm>
        </p:spPr>
        <p:txBody>
          <a:bodyPr/>
          <a:lstStyle/>
          <a:p>
            <a:r>
              <a:rPr lang="en-US" dirty="0"/>
              <a:t>Forgiveness &amp; Punishment in NT</a:t>
            </a:r>
          </a:p>
        </p:txBody>
      </p:sp>
      <p:sp>
        <p:nvSpPr>
          <p:cNvPr id="3" name="Content Placeholder 2"/>
          <p:cNvSpPr>
            <a:spLocks noGrp="1"/>
          </p:cNvSpPr>
          <p:nvPr>
            <p:ph idx="1"/>
          </p:nvPr>
        </p:nvSpPr>
        <p:spPr>
          <a:xfrm>
            <a:off x="1219200" y="1295400"/>
            <a:ext cx="9391650" cy="5562600"/>
          </a:xfrm>
        </p:spPr>
        <p:txBody>
          <a:bodyPr>
            <a:normAutofit/>
          </a:bodyPr>
          <a:lstStyle/>
          <a:p>
            <a:pPr>
              <a:spcBef>
                <a:spcPts val="1200"/>
              </a:spcBef>
            </a:pPr>
            <a:r>
              <a:rPr lang="en-US" dirty="0"/>
              <a:t>NT </a:t>
            </a:r>
            <a:r>
              <a:rPr lang="en-US" i="1" dirty="0"/>
              <a:t>not only </a:t>
            </a:r>
            <a:r>
              <a:rPr lang="en-US" dirty="0"/>
              <a:t>stresses mercy and forgiveness, </a:t>
            </a:r>
            <a:br>
              <a:rPr lang="en-US" dirty="0"/>
            </a:br>
            <a:r>
              <a:rPr lang="en-US" i="1" dirty="0"/>
              <a:t>but also </a:t>
            </a:r>
            <a:r>
              <a:rPr lang="en-US" dirty="0"/>
              <a:t>threatens punishment:</a:t>
            </a:r>
          </a:p>
          <a:p>
            <a:pPr>
              <a:spcBef>
                <a:spcPts val="1200"/>
              </a:spcBef>
            </a:pPr>
            <a:r>
              <a:rPr lang="en-US" dirty="0"/>
              <a:t>Conditional Forgiveness in the Lord’s Prayer: </a:t>
            </a:r>
            <a:r>
              <a:rPr lang="en-US" b="0" dirty="0"/>
              <a:t>“…and forgive us our debts, as we forgive our debtors; and do not subject us to the final test, but deliver us from the evil one.  </a:t>
            </a:r>
            <a:r>
              <a:rPr lang="en-US" b="0" i="1" dirty="0"/>
              <a:t>If you forgive others their transgressions, your heavenly Father will forgive you. But </a:t>
            </a:r>
            <a:r>
              <a:rPr lang="en-US" i="1" dirty="0"/>
              <a:t>if you do not forgive others, neither will your Father forgive your transgressions</a:t>
            </a:r>
            <a:r>
              <a:rPr lang="en-US" b="0" dirty="0"/>
              <a:t>.” (Matt 6:12-15)</a:t>
            </a:r>
          </a:p>
        </p:txBody>
      </p:sp>
      <p:sp>
        <p:nvSpPr>
          <p:cNvPr id="4" name="Straight Connector 3"/>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p>
        </p:txBody>
      </p:sp>
    </p:spTree>
    <p:extLst>
      <p:ext uri="{BB962C8B-B14F-4D97-AF65-F5344CB8AC3E}">
        <p14:creationId xmlns:p14="http://schemas.microsoft.com/office/powerpoint/2010/main" val="577183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10972800" cy="914400"/>
          </a:xfrm>
        </p:spPr>
        <p:txBody>
          <a:bodyPr/>
          <a:lstStyle/>
          <a:p>
            <a:r>
              <a:rPr lang="en-US" dirty="0"/>
              <a:t>Forgiveness &amp; Punishment in NT</a:t>
            </a:r>
          </a:p>
        </p:txBody>
      </p:sp>
      <p:sp>
        <p:nvSpPr>
          <p:cNvPr id="3" name="Content Placeholder 2"/>
          <p:cNvSpPr>
            <a:spLocks noGrp="1"/>
          </p:cNvSpPr>
          <p:nvPr>
            <p:ph idx="1"/>
          </p:nvPr>
        </p:nvSpPr>
        <p:spPr>
          <a:xfrm>
            <a:off x="990600" y="1295400"/>
            <a:ext cx="9220200" cy="5562600"/>
          </a:xfrm>
        </p:spPr>
        <p:txBody>
          <a:bodyPr>
            <a:noAutofit/>
          </a:bodyPr>
          <a:lstStyle/>
          <a:p>
            <a:pPr lvl="0"/>
            <a:r>
              <a:rPr lang="en-US" dirty="0">
                <a:latin typeface="Arial Narrow" panose="020B0606020202030204" pitchFamily="34" charset="0"/>
              </a:rPr>
              <a:t>“Fires of </a:t>
            </a:r>
            <a:r>
              <a:rPr lang="en-US" dirty="0" err="1">
                <a:latin typeface="Arial Narrow" panose="020B0606020202030204" pitchFamily="34" charset="0"/>
              </a:rPr>
              <a:t>Gehenna</a:t>
            </a:r>
            <a:r>
              <a:rPr lang="en-US" dirty="0">
                <a:latin typeface="Arial Narrow" panose="020B0606020202030204" pitchFamily="34" charset="0"/>
              </a:rPr>
              <a:t>” – </a:t>
            </a:r>
            <a:r>
              <a:rPr lang="en-US" sz="3000" b="0" dirty="0">
                <a:latin typeface="Arial Narrow" panose="020B0606020202030204" pitchFamily="34" charset="0"/>
              </a:rPr>
              <a:t>Mark 9:42-48 (par. Matt 18:6-9);  Matt 5:22, 29-30;  Matt 10:28 (par. Luke 12:5)</a:t>
            </a:r>
          </a:p>
          <a:p>
            <a:pPr lvl="0"/>
            <a:r>
              <a:rPr lang="en-US" dirty="0">
                <a:latin typeface="Arial Narrow" panose="020B0606020202030204" pitchFamily="34" charset="0"/>
              </a:rPr>
              <a:t>“Weeping and grinding/gnashing of teeth”</a:t>
            </a:r>
            <a:r>
              <a:rPr lang="en-US" sz="2800" b="0" dirty="0">
                <a:latin typeface="Arial Narrow" panose="020B0606020202030204" pitchFamily="34" charset="0"/>
              </a:rPr>
              <a:t> –</a:t>
            </a:r>
            <a:br>
              <a:rPr lang="en-US" sz="2800" b="0" dirty="0">
                <a:latin typeface="Arial Narrow" panose="020B0606020202030204" pitchFamily="34" charset="0"/>
              </a:rPr>
            </a:br>
            <a:r>
              <a:rPr lang="en-US" sz="3000" b="0" dirty="0">
                <a:latin typeface="Arial Narrow" panose="020B0606020202030204" pitchFamily="34" charset="0"/>
              </a:rPr>
              <a:t>Matt 8:12; 13:42, 50; 22:13; 24:51; 25:30;  Luke 13:28</a:t>
            </a:r>
          </a:p>
          <a:p>
            <a:pPr lvl="0"/>
            <a:r>
              <a:rPr lang="en-US" dirty="0">
                <a:latin typeface="Arial Narrow" panose="020B0606020202030204" pitchFamily="34" charset="0"/>
              </a:rPr>
              <a:t>“Woe to you, scribes &amp; Pharisees…”</a:t>
            </a:r>
            <a:r>
              <a:rPr lang="en-US" sz="2800" b="0" dirty="0">
                <a:latin typeface="Arial Narrow" panose="020B0606020202030204" pitchFamily="34" charset="0"/>
              </a:rPr>
              <a:t> –</a:t>
            </a:r>
            <a:br>
              <a:rPr lang="en-US" sz="2800" b="0" dirty="0">
                <a:latin typeface="Arial Narrow" panose="020B0606020202030204" pitchFamily="34" charset="0"/>
              </a:rPr>
            </a:br>
            <a:r>
              <a:rPr lang="en-US" sz="3000" b="0" dirty="0">
                <a:latin typeface="Arial Narrow" panose="020B0606020202030204" pitchFamily="34" charset="0"/>
              </a:rPr>
              <a:t>Matt 23:1-39; cf. four “woes” in Luke 6:24-26;</a:t>
            </a:r>
            <a:br>
              <a:rPr lang="en-US" sz="3000" b="0" dirty="0">
                <a:latin typeface="Arial Narrow" panose="020B0606020202030204" pitchFamily="34" charset="0"/>
              </a:rPr>
            </a:br>
            <a:r>
              <a:rPr lang="en-US" sz="3000" b="0" dirty="0">
                <a:latin typeface="Arial Narrow" panose="020B0606020202030204" pitchFamily="34" charset="0"/>
              </a:rPr>
              <a:t>also Matt 11:20-24; Luke 10:10-16</a:t>
            </a:r>
          </a:p>
          <a:p>
            <a:pPr lvl="0"/>
            <a:r>
              <a:rPr lang="en-US" dirty="0">
                <a:latin typeface="Arial Narrow" panose="020B0606020202030204" pitchFamily="34" charset="0"/>
              </a:rPr>
              <a:t>Cf. James 2:13 – “</a:t>
            </a:r>
            <a:r>
              <a:rPr lang="en-US" i="1" dirty="0">
                <a:latin typeface="Arial Narrow" panose="020B0606020202030204" pitchFamily="34" charset="0"/>
              </a:rPr>
              <a:t>For judgment will be without mercy to anyone who has shown no mercy;</a:t>
            </a:r>
            <a:r>
              <a:rPr lang="en-US" dirty="0">
                <a:latin typeface="Arial Narrow" panose="020B0606020202030204" pitchFamily="34" charset="0"/>
              </a:rPr>
              <a:t> </a:t>
            </a:r>
            <a:br>
              <a:rPr lang="en-US" dirty="0">
                <a:latin typeface="Arial Narrow" panose="020B0606020202030204" pitchFamily="34" charset="0"/>
              </a:rPr>
            </a:br>
            <a:r>
              <a:rPr lang="en-US" dirty="0">
                <a:latin typeface="Arial Narrow" panose="020B0606020202030204" pitchFamily="34" charset="0"/>
              </a:rPr>
              <a:t>mercy triumphs over judgment.”</a:t>
            </a:r>
          </a:p>
        </p:txBody>
      </p:sp>
      <p:sp>
        <p:nvSpPr>
          <p:cNvPr id="4" name="Straight Connector 3"/>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p>
        </p:txBody>
      </p:sp>
    </p:spTree>
    <p:extLst>
      <p:ext uri="{BB962C8B-B14F-4D97-AF65-F5344CB8AC3E}">
        <p14:creationId xmlns:p14="http://schemas.microsoft.com/office/powerpoint/2010/main" val="537521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11125200" cy="914400"/>
          </a:xfrm>
        </p:spPr>
        <p:txBody>
          <a:bodyPr/>
          <a:lstStyle/>
          <a:p>
            <a:r>
              <a:rPr lang="en-US" sz="4600" dirty="0"/>
              <a:t>Key:  FREE WILL  &amp;  REPENTANCE!</a:t>
            </a:r>
          </a:p>
        </p:txBody>
      </p:sp>
      <p:sp>
        <p:nvSpPr>
          <p:cNvPr id="3" name="Content Placeholder 2"/>
          <p:cNvSpPr>
            <a:spLocks noGrp="1"/>
          </p:cNvSpPr>
          <p:nvPr>
            <p:ph idx="1"/>
          </p:nvPr>
        </p:nvSpPr>
        <p:spPr>
          <a:xfrm>
            <a:off x="762000" y="1295400"/>
            <a:ext cx="9753600" cy="5562600"/>
          </a:xfrm>
        </p:spPr>
        <p:txBody>
          <a:bodyPr>
            <a:normAutofit/>
          </a:bodyPr>
          <a:lstStyle/>
          <a:p>
            <a:pPr marL="0" indent="0">
              <a:spcBef>
                <a:spcPts val="600"/>
              </a:spcBef>
              <a:buNone/>
            </a:pPr>
            <a:r>
              <a:rPr lang="en-US" sz="3600" dirty="0"/>
              <a:t>Both in OT and NT:</a:t>
            </a:r>
          </a:p>
          <a:p>
            <a:pPr>
              <a:spcBef>
                <a:spcPts val="1800"/>
              </a:spcBef>
            </a:pPr>
            <a:r>
              <a:rPr lang="en-US" dirty="0"/>
              <a:t>God gives people choices: </a:t>
            </a:r>
          </a:p>
          <a:p>
            <a:pPr lvl="1">
              <a:spcBef>
                <a:spcPts val="600"/>
              </a:spcBef>
            </a:pPr>
            <a:r>
              <a:rPr lang="en-US" dirty="0"/>
              <a:t>Good / Evil;  Life / Death</a:t>
            </a:r>
          </a:p>
          <a:p>
            <a:pPr lvl="1">
              <a:spcBef>
                <a:spcPts val="600"/>
              </a:spcBef>
            </a:pPr>
            <a:r>
              <a:rPr lang="en-US" dirty="0"/>
              <a:t>We have the ability, right, freedom to choose!</a:t>
            </a:r>
          </a:p>
          <a:p>
            <a:pPr>
              <a:spcBef>
                <a:spcPts val="1800"/>
              </a:spcBef>
            </a:pPr>
            <a:r>
              <a:rPr lang="en-US" dirty="0"/>
              <a:t>But there are Consequences: </a:t>
            </a:r>
          </a:p>
          <a:p>
            <a:pPr lvl="1">
              <a:spcBef>
                <a:spcPts val="600"/>
              </a:spcBef>
            </a:pPr>
            <a:r>
              <a:rPr lang="en-US" dirty="0"/>
              <a:t>Live / Perish;  Rewards / Punishments</a:t>
            </a:r>
          </a:p>
          <a:p>
            <a:pPr>
              <a:spcBef>
                <a:spcPts val="1800"/>
              </a:spcBef>
            </a:pPr>
            <a:r>
              <a:rPr lang="en-US" dirty="0"/>
              <a:t>God WANTS us all to live!</a:t>
            </a:r>
          </a:p>
          <a:p>
            <a:pPr lvl="1">
              <a:spcBef>
                <a:spcPts val="600"/>
              </a:spcBef>
            </a:pPr>
            <a:r>
              <a:rPr lang="en-US" dirty="0"/>
              <a:t>Prophets call people to REPENTANCE:</a:t>
            </a:r>
          </a:p>
          <a:p>
            <a:pPr lvl="1">
              <a:spcBef>
                <a:spcPts val="600"/>
              </a:spcBef>
            </a:pPr>
            <a:r>
              <a:rPr lang="en-US" i="1" dirty="0"/>
              <a:t>Return to the Lord!  Obey God’s Commands!</a:t>
            </a:r>
          </a:p>
        </p:txBody>
      </p:sp>
      <p:sp>
        <p:nvSpPr>
          <p:cNvPr id="4" name="Straight Connector 3"/>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p>
        </p:txBody>
      </p:sp>
    </p:spTree>
    <p:extLst>
      <p:ext uri="{BB962C8B-B14F-4D97-AF65-F5344CB8AC3E}">
        <p14:creationId xmlns:p14="http://schemas.microsoft.com/office/powerpoint/2010/main" val="3158601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5"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vertical)">
                                      <p:cBhvr>
                                        <p:cTn id="12" dur="500"/>
                                        <p:tgtEl>
                                          <p:spTgt spid="3">
                                            <p:txEl>
                                              <p:pRg st="1" end="1"/>
                                            </p:txEl>
                                          </p:spTgt>
                                        </p:tgtEl>
                                      </p:cBhvr>
                                    </p:animEffect>
                                  </p:childTnLst>
                                </p:cTn>
                              </p:par>
                              <p:par>
                                <p:cTn id="13" presetID="14" presetClass="entr" presetSubtype="5"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vertical)">
                                      <p:cBhvr>
                                        <p:cTn id="15" dur="500"/>
                                        <p:tgtEl>
                                          <p:spTgt spid="3">
                                            <p:txEl>
                                              <p:pRg st="2" end="2"/>
                                            </p:txEl>
                                          </p:spTgt>
                                        </p:tgtEl>
                                      </p:cBhvr>
                                    </p:animEffect>
                                  </p:childTnLst>
                                </p:cTn>
                              </p:par>
                              <p:par>
                                <p:cTn id="16" presetID="14" presetClass="entr" presetSubtype="5"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randombar(vertical)">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5"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randombar(vertical)">
                                      <p:cBhvr>
                                        <p:cTn id="23" dur="500"/>
                                        <p:tgtEl>
                                          <p:spTgt spid="3">
                                            <p:txEl>
                                              <p:pRg st="4" end="4"/>
                                            </p:txEl>
                                          </p:spTgt>
                                        </p:tgtEl>
                                      </p:cBhvr>
                                    </p:animEffect>
                                  </p:childTnLst>
                                </p:cTn>
                              </p:par>
                              <p:par>
                                <p:cTn id="24" presetID="14" presetClass="entr" presetSubtype="5"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randombar(vertical)">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5"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randombar(vertical)">
                                      <p:cBhvr>
                                        <p:cTn id="31" dur="500"/>
                                        <p:tgtEl>
                                          <p:spTgt spid="3">
                                            <p:txEl>
                                              <p:pRg st="6" end="6"/>
                                            </p:txEl>
                                          </p:spTgt>
                                        </p:tgtEl>
                                      </p:cBhvr>
                                    </p:animEffect>
                                  </p:childTnLst>
                                </p:cTn>
                              </p:par>
                              <p:par>
                                <p:cTn id="32" presetID="14" presetClass="entr" presetSubtype="5"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randombar(vertical)">
                                      <p:cBhvr>
                                        <p:cTn id="34" dur="500"/>
                                        <p:tgtEl>
                                          <p:spTgt spid="3">
                                            <p:txEl>
                                              <p:pRg st="7" end="7"/>
                                            </p:txEl>
                                          </p:spTgt>
                                        </p:tgtEl>
                                      </p:cBhvr>
                                    </p:animEffect>
                                  </p:childTnLst>
                                </p:cTn>
                              </p:par>
                              <p:par>
                                <p:cTn id="35" presetID="14" presetClass="entr" presetSubtype="5"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randombar(vertical)">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10820400" cy="914400"/>
          </a:xfrm>
        </p:spPr>
        <p:txBody>
          <a:bodyPr/>
          <a:lstStyle/>
          <a:p>
            <a:r>
              <a:rPr lang="en-US" sz="4600" dirty="0"/>
              <a:t>NT:  FREE WILL  &amp;  REPENTANCE!</a:t>
            </a:r>
          </a:p>
        </p:txBody>
      </p:sp>
      <p:sp>
        <p:nvSpPr>
          <p:cNvPr id="3" name="Content Placeholder 2"/>
          <p:cNvSpPr>
            <a:spLocks noGrp="1"/>
          </p:cNvSpPr>
          <p:nvPr>
            <p:ph idx="1"/>
          </p:nvPr>
        </p:nvSpPr>
        <p:spPr>
          <a:xfrm>
            <a:off x="838200" y="1295400"/>
            <a:ext cx="11201400" cy="5562600"/>
          </a:xfrm>
        </p:spPr>
        <p:txBody>
          <a:bodyPr>
            <a:normAutofit/>
          </a:bodyPr>
          <a:lstStyle/>
          <a:p>
            <a:pPr lvl="0"/>
            <a:r>
              <a:rPr lang="en-US" dirty="0"/>
              <a:t>Both John Baptist &amp; Jesus preach repentance</a:t>
            </a:r>
            <a:br>
              <a:rPr lang="en-US" sz="3000" dirty="0"/>
            </a:br>
            <a:r>
              <a:rPr lang="en-US" sz="2800" b="0" dirty="0"/>
              <a:t>(Mark 1:4, 15;  Matt 3:1-12; 4:17;  Luke 3:1-18)</a:t>
            </a:r>
          </a:p>
          <a:p>
            <a:pPr lvl="0"/>
            <a:r>
              <a:rPr lang="en-US" dirty="0"/>
              <a:t>Jesus Warns:  IF we do NOT repent…!</a:t>
            </a:r>
            <a:br>
              <a:rPr lang="en-US" sz="3000" dirty="0"/>
            </a:br>
            <a:r>
              <a:rPr lang="en-US" sz="3000" b="0" dirty="0"/>
              <a:t>“</a:t>
            </a:r>
            <a:r>
              <a:rPr lang="en-US" sz="3000" dirty="0"/>
              <a:t>If</a:t>
            </a:r>
            <a:r>
              <a:rPr lang="en-US" sz="3000" b="0" dirty="0"/>
              <a:t> you do not repent, you will all perish as they did!" </a:t>
            </a:r>
            <a:br>
              <a:rPr lang="en-US" sz="3000" b="0" dirty="0"/>
            </a:br>
            <a:r>
              <a:rPr lang="en-US" sz="3000" b="0" dirty="0"/>
              <a:t>(two brief stories in </a:t>
            </a:r>
            <a:r>
              <a:rPr lang="en-US" sz="3000" dirty="0"/>
              <a:t>Luke 13:1-5</a:t>
            </a:r>
            <a:r>
              <a:rPr lang="en-US" sz="3000" b="0" dirty="0"/>
              <a:t>)</a:t>
            </a:r>
            <a:r>
              <a:rPr lang="en-US" sz="2000" b="0" dirty="0"/>
              <a:t> –</a:t>
            </a:r>
            <a:r>
              <a:rPr lang="en-US" sz="2200" b="0" dirty="0"/>
              <a:t> Lent 3C</a:t>
            </a:r>
            <a:endParaRPr lang="en-US" sz="2200" dirty="0"/>
          </a:p>
          <a:p>
            <a:pPr lvl="0"/>
            <a:r>
              <a:rPr lang="en-US" dirty="0"/>
              <a:t>Need to admonish sinners: </a:t>
            </a:r>
            <a:br>
              <a:rPr lang="en-US" sz="3000" dirty="0"/>
            </a:br>
            <a:r>
              <a:rPr lang="en-US" sz="3000" b="0" dirty="0"/>
              <a:t>“</a:t>
            </a:r>
            <a:r>
              <a:rPr lang="en-US" sz="3000" dirty="0"/>
              <a:t>If</a:t>
            </a:r>
            <a:r>
              <a:rPr lang="en-US" sz="3000" b="0" dirty="0"/>
              <a:t> your brother sins, rebuke him; </a:t>
            </a:r>
            <a:br>
              <a:rPr lang="en-US" sz="3000" b="0" dirty="0"/>
            </a:br>
            <a:r>
              <a:rPr lang="en-US" sz="3000" b="0" dirty="0"/>
              <a:t>and </a:t>
            </a:r>
            <a:r>
              <a:rPr lang="en-US" sz="3000" dirty="0"/>
              <a:t>if</a:t>
            </a:r>
            <a:r>
              <a:rPr lang="en-US" sz="3000" b="0" dirty="0"/>
              <a:t> he repents, forgive him.” </a:t>
            </a:r>
            <a:r>
              <a:rPr lang="en-US" sz="2800" b="0" dirty="0"/>
              <a:t>(Luke 17:3-4)</a:t>
            </a:r>
          </a:p>
          <a:p>
            <a:pPr lvl="0"/>
            <a:r>
              <a:rPr lang="en-US" dirty="0"/>
              <a:t>Apostles preach repentance for forgiveness:</a:t>
            </a:r>
            <a:br>
              <a:rPr lang="en-US" b="0" dirty="0"/>
            </a:br>
            <a:r>
              <a:rPr lang="en-US" sz="2800" b="0" dirty="0"/>
              <a:t>(Luke 24:47; Acts 2:38; 3:19; 5:31; 8:22; 11:18; 13:24; 17:30; 19:4; 20:21; 26:20)</a:t>
            </a:r>
            <a:endParaRPr lang="en-US" sz="3000" b="0" dirty="0"/>
          </a:p>
        </p:txBody>
      </p:sp>
      <p:sp>
        <p:nvSpPr>
          <p:cNvPr id="4" name="Straight Connector 3"/>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p>
        </p:txBody>
      </p:sp>
    </p:spTree>
    <p:extLst>
      <p:ext uri="{BB962C8B-B14F-4D97-AF65-F5344CB8AC3E}">
        <p14:creationId xmlns:p14="http://schemas.microsoft.com/office/powerpoint/2010/main" val="1992443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10896600" cy="914400"/>
          </a:xfrm>
        </p:spPr>
        <p:txBody>
          <a:bodyPr/>
          <a:lstStyle/>
          <a:p>
            <a:r>
              <a:rPr lang="en-US" dirty="0"/>
              <a:t>Forgiveness/Salvation FOR ALL?</a:t>
            </a:r>
          </a:p>
        </p:txBody>
      </p:sp>
      <p:sp>
        <p:nvSpPr>
          <p:cNvPr id="3" name="Content Placeholder 2"/>
          <p:cNvSpPr>
            <a:spLocks noGrp="1"/>
          </p:cNvSpPr>
          <p:nvPr>
            <p:ph idx="1"/>
          </p:nvPr>
        </p:nvSpPr>
        <p:spPr>
          <a:xfrm>
            <a:off x="1676400" y="1371600"/>
            <a:ext cx="8839200" cy="5486400"/>
          </a:xfrm>
        </p:spPr>
        <p:txBody>
          <a:bodyPr/>
          <a:lstStyle/>
          <a:p>
            <a:pPr marL="0" indent="0">
              <a:spcBef>
                <a:spcPts val="2400"/>
              </a:spcBef>
              <a:buNone/>
            </a:pPr>
            <a:r>
              <a:rPr lang="en-US" sz="3600" dirty="0">
                <a:latin typeface="+mj-lt"/>
              </a:rPr>
              <a:t>Need to Distinguish:</a:t>
            </a:r>
          </a:p>
          <a:p>
            <a:pPr>
              <a:spcBef>
                <a:spcPts val="2400"/>
              </a:spcBef>
            </a:pPr>
            <a:r>
              <a:rPr lang="en-US" dirty="0"/>
              <a:t>OFFER of Forgiveness / INVITATION to Salvation</a:t>
            </a:r>
            <a:br>
              <a:rPr lang="en-US" dirty="0"/>
            </a:br>
            <a:r>
              <a:rPr lang="en-US" dirty="0"/>
              <a:t>is </a:t>
            </a:r>
            <a:r>
              <a:rPr lang="en-US" u="sng" dirty="0"/>
              <a:t>available</a:t>
            </a:r>
            <a:r>
              <a:rPr lang="en-US" dirty="0"/>
              <a:t> to ALL PEOPLE</a:t>
            </a:r>
          </a:p>
          <a:p>
            <a:pPr>
              <a:spcBef>
                <a:spcPts val="2400"/>
              </a:spcBef>
            </a:pPr>
            <a:r>
              <a:rPr lang="en-US" dirty="0"/>
              <a:t>BUT!  God does not take away </a:t>
            </a:r>
            <a:r>
              <a:rPr lang="en-US" u="sng" dirty="0"/>
              <a:t>Human Free Will</a:t>
            </a:r>
            <a:r>
              <a:rPr lang="en-US" dirty="0"/>
              <a:t>;</a:t>
            </a:r>
            <a:br>
              <a:rPr lang="en-US" dirty="0"/>
            </a:br>
            <a:r>
              <a:rPr lang="en-US" dirty="0"/>
              <a:t>we still need to RESPOND, to ACCEPT the gift!</a:t>
            </a:r>
          </a:p>
          <a:p>
            <a:pPr>
              <a:spcBef>
                <a:spcPts val="2400"/>
              </a:spcBef>
            </a:pPr>
            <a:r>
              <a:rPr lang="en-US" dirty="0"/>
              <a:t>God will not drag us kicking and screaming, against our will, into Heaven!</a:t>
            </a:r>
          </a:p>
          <a:p>
            <a:pPr>
              <a:spcBef>
                <a:spcPts val="2400"/>
              </a:spcBef>
            </a:pPr>
            <a:r>
              <a:rPr lang="en-US" dirty="0"/>
              <a:t>We must CHOOSE to accept the invitation!</a:t>
            </a:r>
          </a:p>
        </p:txBody>
      </p:sp>
      <p:sp>
        <p:nvSpPr>
          <p:cNvPr id="4" name="Straight Connector 3"/>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p>
        </p:txBody>
      </p:sp>
    </p:spTree>
    <p:extLst>
      <p:ext uri="{BB962C8B-B14F-4D97-AF65-F5344CB8AC3E}">
        <p14:creationId xmlns:p14="http://schemas.microsoft.com/office/powerpoint/2010/main" val="2523692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grpId="0"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1000"/>
                                        <p:tgtEl>
                                          <p:spTgt spid="3">
                                            <p:txEl>
                                              <p:pRg st="4" end="4"/>
                                            </p:txEl>
                                          </p:spTgt>
                                        </p:tgtEl>
                                      </p:cBhvr>
                                    </p:animEffect>
                                    <p:anim calcmode="lin" valueType="num">
                                      <p:cBhvr>
                                        <p:cTn id="3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73152"/>
            <a:ext cx="9144000" cy="841248"/>
          </a:xfrm>
        </p:spPr>
        <p:txBody>
          <a:bodyPr/>
          <a:lstStyle/>
          <a:p>
            <a:r>
              <a:rPr lang="en-US" dirty="0">
                <a:effectLst>
                  <a:reflection blurRad="12700" stA="26000" endPos="32000" dir="5400000" sy="-90000" algn="bl" rotWithShape="0"/>
                </a:effectLst>
              </a:rPr>
              <a:t>Refusal  to Accept…?</a:t>
            </a:r>
          </a:p>
        </p:txBody>
      </p:sp>
      <p:pic>
        <p:nvPicPr>
          <p:cNvPr id="3074" name="Picture 2" descr="http://extras.mnginteractive.com/live/media/site36/2010/1115/20101115__98687679JE029_KANSASCITY%7Ep1_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0" y="1143000"/>
            <a:ext cx="2857500" cy="233362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d2326p192ctklb.cloudfront.net/wp-content/uploads/2015/04/mugabe.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1" y="1143000"/>
            <a:ext cx="2935457" cy="293545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www.iranian.com/Anyway/2006/May/Images/ah.jpg"/>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a:stretch/>
        </p:blipFill>
        <p:spPr bwMode="auto">
          <a:xfrm>
            <a:off x="1870864" y="3733801"/>
            <a:ext cx="3417502" cy="287654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cdn2.hubspot.net/hub/169265/file-2392818267-jpg/handshake_or_fistbump-730780-edite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4372968"/>
            <a:ext cx="3732212" cy="2332633"/>
          </a:xfrm>
          <a:prstGeom prst="rect">
            <a:avLst/>
          </a:prstGeom>
          <a:noFill/>
          <a:extLst>
            <a:ext uri="{909E8E84-426E-40DD-AFC4-6F175D3DCCD1}">
              <a14:hiddenFill xmlns:a14="http://schemas.microsoft.com/office/drawing/2010/main">
                <a:solidFill>
                  <a:srgbClr val="FFFFFF"/>
                </a:solidFill>
              </a14:hiddenFill>
            </a:ext>
          </a:extLst>
        </p:spPr>
      </p:pic>
      <p:sp>
        <p:nvSpPr>
          <p:cNvPr id="7" name="Straight Connector 6"/>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p>
        </p:txBody>
      </p:sp>
    </p:spTree>
    <p:extLst>
      <p:ext uri="{BB962C8B-B14F-4D97-AF65-F5344CB8AC3E}">
        <p14:creationId xmlns:p14="http://schemas.microsoft.com/office/powerpoint/2010/main" val="31938491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066800"/>
          </a:xfrm>
        </p:spPr>
        <p:txBody>
          <a:bodyPr/>
          <a:lstStyle/>
          <a:p>
            <a:r>
              <a:rPr lang="en-US" dirty="0">
                <a:effectLst>
                  <a:reflection blurRad="12700" stA="26000" endPos="32000" dir="5400000" sy="-90000" algn="bl" rotWithShape="0"/>
                </a:effectLst>
              </a:rPr>
              <a:t>Forgiveness  </a:t>
            </a:r>
            <a:r>
              <a:rPr lang="en-US" dirty="0">
                <a:effectLst>
                  <a:reflection blurRad="12700" stA="26000" endPos="32000" dir="5400000" sy="-90000" algn="bl" rotWithShape="0"/>
                </a:effectLst>
                <a:sym typeface="Wingdings" panose="05000000000000000000" pitchFamily="2" charset="2"/>
              </a:rPr>
              <a:t>  Reconciliation</a:t>
            </a:r>
            <a:endParaRPr lang="en-US" dirty="0">
              <a:effectLst>
                <a:reflection blurRad="12700" stA="26000" endPos="32000" dir="5400000" sy="-90000" algn="bl" rotWithShape="0"/>
              </a:effectLst>
            </a:endParaRPr>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3531" b="5096"/>
          <a:stretch/>
        </p:blipFill>
        <p:spPr bwMode="auto">
          <a:xfrm>
            <a:off x="1676400" y="1828800"/>
            <a:ext cx="8839200" cy="4797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traight Connector 3"/>
          <p:cNvSpPr>
            <a:spLocks noChangeShapeType="1"/>
          </p:cNvSpPr>
          <p:nvPr/>
        </p:nvSpPr>
        <p:spPr bwMode="auto">
          <a:xfrm>
            <a:off x="1981200" y="105798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p>
        </p:txBody>
      </p:sp>
    </p:spTree>
    <p:extLst>
      <p:ext uri="{BB962C8B-B14F-4D97-AF65-F5344CB8AC3E}">
        <p14:creationId xmlns:p14="http://schemas.microsoft.com/office/powerpoint/2010/main" val="24624361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Override1.xml><?xml version="1.0" encoding="utf-8"?>
<a:themeOverride xmlns:a="http://schemas.openxmlformats.org/drawingml/2006/main">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
  <TotalTime>8513</TotalTime>
  <Words>6719</Words>
  <Application>Microsoft Office PowerPoint</Application>
  <PresentationFormat>Widescreen</PresentationFormat>
  <Paragraphs>468</Paragraphs>
  <Slides>68</Slides>
  <Notes>0</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68</vt:i4>
      </vt:variant>
    </vt:vector>
  </HeadingPairs>
  <TitlesOfParts>
    <vt:vector size="79" baseType="lpstr">
      <vt:lpstr>Aptos Narrow</vt:lpstr>
      <vt:lpstr>Arial</vt:lpstr>
      <vt:lpstr>Arial Narrow</vt:lpstr>
      <vt:lpstr>Courier New</vt:lpstr>
      <vt:lpstr>Franklin Gothic Book</vt:lpstr>
      <vt:lpstr>Palatino Linotype</vt:lpstr>
      <vt:lpstr>Symbol</vt:lpstr>
      <vt:lpstr>Times New Roman</vt:lpstr>
      <vt:lpstr>Wingdings</vt:lpstr>
      <vt:lpstr>Executive</vt:lpstr>
      <vt:lpstr>Acrobat Document</vt:lpstr>
      <vt:lpstr>Did  JESUS  have  Pity, Compassion,  or Mercy on people?  L.A. Religious Education Congress “Called to Compassion”  Feb. 23, 2025 – Session 7.04</vt:lpstr>
      <vt:lpstr>T H A N K   Y O U !</vt:lpstr>
      <vt:lpstr>Handout  for this  Workshop (7.04)</vt:lpstr>
      <vt:lpstr>What’s in a Word?</vt:lpstr>
      <vt:lpstr>What’s in a Word?</vt:lpstr>
      <vt:lpstr>What’s in a Word?</vt:lpstr>
      <vt:lpstr>Defs. of Compassion, MERCY, Pity…</vt:lpstr>
      <vt:lpstr>Def. of “Compassion”  (dictionary.com)</vt:lpstr>
      <vt:lpstr>Def. of “Pity”  (dictionary.com)</vt:lpstr>
      <vt:lpstr>Def. of “Mercy”  (dictionary.com)</vt:lpstr>
      <vt:lpstr>What’s in a Word?</vt:lpstr>
      <vt:lpstr>Pope Francis: Year of Mercy</vt:lpstr>
      <vt:lpstr>Catholic Definition of “Mercy”</vt:lpstr>
      <vt:lpstr>Catholic Practice of “Mercy”</vt:lpstr>
      <vt:lpstr>Mass: “Penitential Rite”</vt:lpstr>
      <vt:lpstr>Mass: “Fraction Rite”</vt:lpstr>
      <vt:lpstr>https://catholic-link.org/images/infographic-the-works-of-mercy/</vt:lpstr>
      <vt:lpstr>Biblical Vocabulary:  OT Hebrew</vt:lpstr>
      <vt:lpstr>Biblical Vocabulary:  NT Greek</vt:lpstr>
      <vt:lpstr>More Biblical Vocabulary:  NT Greek</vt:lpstr>
      <vt:lpstr>Other Languages</vt:lpstr>
      <vt:lpstr>Biblical Core: “Be Just Like God!” </vt:lpstr>
      <vt:lpstr>Jesus’ Practice of Compassion &amp; Mercy</vt:lpstr>
      <vt:lpstr>Jesus: Healing</vt:lpstr>
      <vt:lpstr>Blind Bartimaeus  (Mark 10:46-52)</vt:lpstr>
      <vt:lpstr>Jesus: More Healing</vt:lpstr>
      <vt:lpstr>Jesus: Even More Healing</vt:lpstr>
      <vt:lpstr>Jesus: Feeding</vt:lpstr>
      <vt:lpstr>Jesus’ Teaching: Sermon on the…</vt:lpstr>
      <vt:lpstr>Jesus’ Teaching on Almsgiving</vt:lpstr>
      <vt:lpstr>Jesus: Challenging Opponents</vt:lpstr>
      <vt:lpstr>Jesus’ Parables in Matthew’s Gospel</vt:lpstr>
      <vt:lpstr>Jesus’ Parables in Luke’s Gospel</vt:lpstr>
      <vt:lpstr>Hymns in Luke’s Gospel</vt:lpstr>
      <vt:lpstr>What about JOHN’s Gospel?</vt:lpstr>
      <vt:lpstr>Matthew 18: Community Discourse</vt:lpstr>
      <vt:lpstr>Parable of Unmerciful Servant</vt:lpstr>
      <vt:lpstr>PowerPoint Presentation</vt:lpstr>
      <vt:lpstr>Par. Unmerciful Servant  (cont.)</vt:lpstr>
      <vt:lpstr>PowerPoint Presentation</vt:lpstr>
      <vt:lpstr>Par. Unmerciful Servant  (cont.)</vt:lpstr>
      <vt:lpstr>Questions  for  Reflection:</vt:lpstr>
      <vt:lpstr>PARABLE of the Last Judgment (Matt 25:31-46)</vt:lpstr>
      <vt:lpstr>PARABLE of the Last Judgment (Matt 25:31-46)</vt:lpstr>
      <vt:lpstr>James 2</vt:lpstr>
      <vt:lpstr>Questions  for  Reflection:</vt:lpstr>
      <vt:lpstr>PowerPoint Presentation</vt:lpstr>
      <vt:lpstr>Jesus’ Parables in Luke’s Gospel</vt:lpstr>
      <vt:lpstr>Good Samaritan (Luke 10:29-37)</vt:lpstr>
      <vt:lpstr>Good Samaritan (Luke 10:29-37)</vt:lpstr>
      <vt:lpstr>Good Samaritan (Luke 10:29-37)</vt:lpstr>
      <vt:lpstr>Lost SON  (“Prodigal”; Luke 15:11-32)</vt:lpstr>
      <vt:lpstr>Rich Man  &amp; Lazarus  (Luke 16:19-31)</vt:lpstr>
      <vt:lpstr>Pharisee &amp; Publican (Luke 18:9-14)</vt:lpstr>
      <vt:lpstr>Luke 18:9-14</vt:lpstr>
      <vt:lpstr>Summary: Jesus on Compassion &amp; Mercy</vt:lpstr>
      <vt:lpstr>Concluding Blessings</vt:lpstr>
      <vt:lpstr>Diaconate Formation in ADLA</vt:lpstr>
      <vt:lpstr>Biblical Pilgrimages</vt:lpstr>
      <vt:lpstr>Questions?  Comments? </vt:lpstr>
      <vt:lpstr>PowerPoint Presentation</vt:lpstr>
      <vt:lpstr>Forgiveness &amp; Punishment in NT</vt:lpstr>
      <vt:lpstr>Forgiveness &amp; Punishment in NT</vt:lpstr>
      <vt:lpstr>Key:  FREE WILL  &amp;  REPENTANCE!</vt:lpstr>
      <vt:lpstr>NT:  FREE WILL  &amp;  REPENTANCE!</vt:lpstr>
      <vt:lpstr>Forgiveness/Salvation FOR ALL?</vt:lpstr>
      <vt:lpstr>Refusal  to Accept…?</vt:lpstr>
      <vt:lpstr>Forgiveness    Reconciliation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 Paul’s Experience of God’s Mercy and His Call to Holiness L.A. Religious Education Congress, Feb. 22, 2020 – Session 4.17</dc:title>
  <dc:creator>Felix Just</dc:creator>
  <cp:lastModifiedBy>Felix Just</cp:lastModifiedBy>
  <cp:revision>57</cp:revision>
  <dcterms:created xsi:type="dcterms:W3CDTF">2020-02-19T06:31:11Z</dcterms:created>
  <dcterms:modified xsi:type="dcterms:W3CDTF">2025-02-28T05:10:55Z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ea81b87-c6d7-48a9-a125-369e613fcebb_Enabled">
    <vt:lpwstr>true</vt:lpwstr>
  </property>
  <property fmtid="{D5CDD505-2E9C-101B-9397-08002B2CF9AE}" pid="3" name="MSIP_Label_7ea81b87-c6d7-48a9-a125-369e613fcebb_SetDate">
    <vt:lpwstr>2025-02-22T19:42:21Z</vt:lpwstr>
  </property>
  <property fmtid="{D5CDD505-2E9C-101B-9397-08002B2CF9AE}" pid="4" name="MSIP_Label_7ea81b87-c6d7-48a9-a125-369e613fcebb_Method">
    <vt:lpwstr>Standard</vt:lpwstr>
  </property>
  <property fmtid="{D5CDD505-2E9C-101B-9397-08002B2CF9AE}" pid="5" name="MSIP_Label_7ea81b87-c6d7-48a9-a125-369e613fcebb_Name">
    <vt:lpwstr>General</vt:lpwstr>
  </property>
  <property fmtid="{D5CDD505-2E9C-101B-9397-08002B2CF9AE}" pid="6" name="MSIP_Label_7ea81b87-c6d7-48a9-a125-369e613fcebb_SiteId">
    <vt:lpwstr>a90c3e25-6ce6-44bc-a7ca-47ee2af06f3f</vt:lpwstr>
  </property>
  <property fmtid="{D5CDD505-2E9C-101B-9397-08002B2CF9AE}" pid="7" name="MSIP_Label_7ea81b87-c6d7-48a9-a125-369e613fcebb_ActionId">
    <vt:lpwstr>edab4a0b-0bf1-4b61-aacb-dbf10e0b2d84</vt:lpwstr>
  </property>
  <property fmtid="{D5CDD505-2E9C-101B-9397-08002B2CF9AE}" pid="8" name="MSIP_Label_7ea81b87-c6d7-48a9-a125-369e613fcebb_ContentBits">
    <vt:lpwstr>0</vt:lpwstr>
  </property>
  <property fmtid="{D5CDD505-2E9C-101B-9397-08002B2CF9AE}" pid="9" name="MSIP_Label_7ea81b87-c6d7-48a9-a125-369e613fcebb_Tag">
    <vt:lpwstr>10, 3, 0, 1</vt:lpwstr>
  </property>
</Properties>
</file>