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5" r:id="rId3"/>
    <p:sldMasterId id="2147483707" r:id="rId4"/>
  </p:sldMasterIdLst>
  <p:sldIdLst>
    <p:sldId id="257" r:id="rId5"/>
    <p:sldId id="319" r:id="rId6"/>
    <p:sldId id="273" r:id="rId7"/>
    <p:sldId id="490" r:id="rId8"/>
    <p:sldId id="465" r:id="rId9"/>
    <p:sldId id="493" r:id="rId10"/>
    <p:sldId id="466" r:id="rId11"/>
    <p:sldId id="489" r:id="rId12"/>
    <p:sldId id="475" r:id="rId13"/>
    <p:sldId id="474" r:id="rId14"/>
    <p:sldId id="494" r:id="rId15"/>
    <p:sldId id="502" r:id="rId16"/>
    <p:sldId id="467" r:id="rId17"/>
    <p:sldId id="504" r:id="rId18"/>
    <p:sldId id="341" r:id="rId19"/>
    <p:sldId id="303" r:id="rId20"/>
    <p:sldId id="292" r:id="rId21"/>
    <p:sldId id="476" r:id="rId22"/>
    <p:sldId id="363" r:id="rId23"/>
    <p:sldId id="364" r:id="rId24"/>
    <p:sldId id="358" r:id="rId25"/>
    <p:sldId id="357" r:id="rId26"/>
    <p:sldId id="362" r:id="rId27"/>
    <p:sldId id="366" r:id="rId28"/>
    <p:sldId id="471" r:id="rId29"/>
    <p:sldId id="495" r:id="rId30"/>
    <p:sldId id="498" r:id="rId31"/>
    <p:sldId id="468" r:id="rId32"/>
    <p:sldId id="477" r:id="rId33"/>
    <p:sldId id="472" r:id="rId34"/>
    <p:sldId id="478" r:id="rId35"/>
    <p:sldId id="500" r:id="rId36"/>
    <p:sldId id="501" r:id="rId37"/>
    <p:sldId id="509" r:id="rId38"/>
    <p:sldId id="510" r:id="rId39"/>
    <p:sldId id="511" r:id="rId40"/>
    <p:sldId id="469" r:id="rId41"/>
    <p:sldId id="483" r:id="rId42"/>
    <p:sldId id="507" r:id="rId43"/>
    <p:sldId id="473" r:id="rId44"/>
    <p:sldId id="480" r:id="rId45"/>
    <p:sldId id="482" r:id="rId46"/>
    <p:sldId id="481" r:id="rId47"/>
    <p:sldId id="492" r:id="rId48"/>
    <p:sldId id="496" r:id="rId49"/>
    <p:sldId id="506" r:id="rId50"/>
    <p:sldId id="484" r:id="rId51"/>
    <p:sldId id="485" r:id="rId52"/>
    <p:sldId id="499" r:id="rId53"/>
    <p:sldId id="505" r:id="rId54"/>
    <p:sldId id="487" r:id="rId55"/>
    <p:sldId id="313" r:id="rId56"/>
    <p:sldId id="463" r:id="rId57"/>
    <p:sldId id="344" r:id="rId58"/>
    <p:sldId id="45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6357" autoAdjust="0"/>
  </p:normalViewPr>
  <p:slideViewPr>
    <p:cSldViewPr snapToGrid="0">
      <p:cViewPr varScale="1">
        <p:scale>
          <a:sx n="116" d="100"/>
          <a:sy n="116" d="100"/>
        </p:scale>
        <p:origin x="138" y="1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6" d="100"/>
        <a:sy n="86" d="100"/>
      </p:scale>
      <p:origin x="0" y="-49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9074005"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79" y="3531204"/>
            <a:ext cx="9074003"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2/27/2023</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5ADC19C-174C-4574-A75B-3353E48F471E}" type="slidenum">
              <a:rPr lang="en-US" smtClean="0"/>
              <a:t>‹#›</a:t>
            </a:fld>
            <a:endParaRPr lang="en-US"/>
          </a:p>
        </p:txBody>
      </p:sp>
      <p:cxnSp>
        <p:nvCxnSpPr>
          <p:cNvPr id="15" name="Straight Connector 14"/>
          <p:cNvCxnSpPr>
            <a:cxnSpLocks/>
          </p:cNvCxnSpPr>
          <p:nvPr/>
        </p:nvCxnSpPr>
        <p:spPr>
          <a:xfrm flipV="1">
            <a:off x="0" y="3528542"/>
            <a:ext cx="12202980" cy="2662"/>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3411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01040" y="242596"/>
            <a:ext cx="10789920" cy="705999"/>
          </a:xfrm>
        </p:spPr>
        <p:txBody>
          <a:bodyPr>
            <a:normAutofit/>
          </a:bodyPr>
          <a:lstStyle>
            <a:lvl1pPr algn="l">
              <a:defRPr sz="3600"/>
            </a:lvl1pPr>
          </a:lstStyle>
          <a:p>
            <a:r>
              <a:rPr lang="en-US" dirty="0"/>
              <a:t>Click to edit Master title style</a:t>
            </a:r>
          </a:p>
        </p:txBody>
      </p:sp>
      <p:sp>
        <p:nvSpPr>
          <p:cNvPr id="3" name="Content Placeholder 2"/>
          <p:cNvSpPr>
            <a:spLocks noGrp="1"/>
          </p:cNvSpPr>
          <p:nvPr>
            <p:ph idx="1"/>
          </p:nvPr>
        </p:nvSpPr>
        <p:spPr>
          <a:xfrm>
            <a:off x="701040" y="1055692"/>
            <a:ext cx="10789920" cy="5032069"/>
          </a:xfrm>
        </p:spPr>
        <p:txBody>
          <a:bodyPr anchor="t">
            <a:normAutofit/>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3" name="Straight Connector 32"/>
          <p:cNvCxnSpPr>
            <a:cxnSpLocks/>
          </p:cNvCxnSpPr>
          <p:nvPr/>
        </p:nvCxnSpPr>
        <p:spPr>
          <a:xfrm>
            <a:off x="701040" y="948597"/>
            <a:ext cx="107899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3915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24941B-234F-4F2A-B9FF-42D8E03C5E71}"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71932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24941B-234F-4F2A-B9FF-42D8E03C5E71}"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429073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24941B-234F-4F2A-B9FF-42D8E03C5E71}"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ADC19C-174C-4574-A75B-3353E48F471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765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24941B-234F-4F2A-B9FF-42D8E03C5E71}"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ADC19C-174C-4574-A75B-3353E48F471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4014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24941B-234F-4F2A-B9FF-42D8E03C5E71}"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ADC19C-174C-4574-A75B-3353E48F471E}" type="slidenum">
              <a:rPr lang="en-US" smtClean="0"/>
              <a:t>‹#›</a:t>
            </a:fld>
            <a:endParaRPr lang="en-US"/>
          </a:p>
        </p:txBody>
      </p:sp>
    </p:spTree>
    <p:extLst>
      <p:ext uri="{BB962C8B-B14F-4D97-AF65-F5344CB8AC3E}">
        <p14:creationId xmlns:p14="http://schemas.microsoft.com/office/powerpoint/2010/main" val="3828955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24941B-234F-4F2A-B9FF-42D8E03C5E71}"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4940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724941B-234F-4F2A-B9FF-42D8E03C5E71}" type="datetimeFigureOut">
              <a:rPr lang="en-US" smtClean="0"/>
              <a:t>2/27/2023</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5ADC19C-174C-4574-A75B-3353E48F471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10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662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24941B-234F-4F2A-B9FF-42D8E03C5E71}"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DC19C-174C-4574-A75B-3353E48F471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5628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3183706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11074400" cy="914400"/>
          </a:xfrm>
        </p:spPr>
        <p:txBody>
          <a:bodyPr/>
          <a:lstStyle>
            <a:lvl1pPr>
              <a:defRPr sz="4400"/>
            </a:lvl1pPr>
          </a:lstStyle>
          <a:p>
            <a:r>
              <a:rPr lang="en-US" dirty="0"/>
              <a:t>Click to edit Master title style</a:t>
            </a:r>
          </a:p>
        </p:txBody>
      </p:sp>
      <p:sp>
        <p:nvSpPr>
          <p:cNvPr id="3" name="Content Placeholder 2"/>
          <p:cNvSpPr>
            <a:spLocks noGrp="1"/>
          </p:cNvSpPr>
          <p:nvPr>
            <p:ph idx="1"/>
          </p:nvPr>
        </p:nvSpPr>
        <p:spPr>
          <a:xfrm>
            <a:off x="406400" y="1066800"/>
            <a:ext cx="11074400" cy="5715000"/>
          </a:xfrm>
        </p:spPr>
        <p:txBody>
          <a:bodyPr/>
          <a:lstStyle>
            <a:lvl1pPr>
              <a:spcBef>
                <a:spcPts val="600"/>
              </a:spcBef>
              <a:defRPr/>
            </a:lvl1pPr>
            <a:lvl2pPr>
              <a:buClr>
                <a:schemeClr val="accent6"/>
              </a:buCl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764E425-007B-4FD9-950A-35EAA50EEE21}" type="slidenum">
              <a:rPr lang="en-US" smtClean="0"/>
              <a:t>‹#›</a:t>
            </a:fld>
            <a:endParaRPr lang="en-US"/>
          </a:p>
        </p:txBody>
      </p:sp>
      <p:cxnSp>
        <p:nvCxnSpPr>
          <p:cNvPr id="8" name="Straight Connector 7"/>
          <p:cNvCxnSpPr>
            <a:cxnSpLocks/>
          </p:cNvCxnSpPr>
          <p:nvPr userDrawn="1"/>
        </p:nvCxnSpPr>
        <p:spPr>
          <a:xfrm>
            <a:off x="406400" y="914400"/>
            <a:ext cx="11074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575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11074400" cy="990600"/>
          </a:xfrm>
        </p:spPr>
        <p:txBody>
          <a:bodyPr/>
          <a:lstStyle>
            <a:lvl1pPr>
              <a:defRPr sz="4400"/>
            </a:lvl1pPr>
          </a:lstStyle>
          <a:p>
            <a:r>
              <a:rPr lang="en-US" dirty="0"/>
              <a:t>Click to edit Master title style</a:t>
            </a:r>
          </a:p>
        </p:txBody>
      </p:sp>
      <p:sp>
        <p:nvSpPr>
          <p:cNvPr id="3" name="Content Placeholder 2"/>
          <p:cNvSpPr>
            <a:spLocks noGrp="1"/>
          </p:cNvSpPr>
          <p:nvPr>
            <p:ph idx="1"/>
          </p:nvPr>
        </p:nvSpPr>
        <p:spPr>
          <a:xfrm>
            <a:off x="406400" y="1143000"/>
            <a:ext cx="11074400" cy="5638800"/>
          </a:xfrm>
        </p:spPr>
        <p:txBody>
          <a:bodyPr/>
          <a:lstStyle>
            <a:lvl2pPr>
              <a:buClr>
                <a:schemeClr val="accent6"/>
              </a:buCl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764E425-007B-4FD9-950A-35EAA50EEE21}" type="slidenum">
              <a:rPr lang="en-US" smtClean="0"/>
              <a:t>‹#›</a:t>
            </a:fld>
            <a:endParaRPr lang="en-US"/>
          </a:p>
        </p:txBody>
      </p:sp>
    </p:spTree>
    <p:extLst>
      <p:ext uri="{BB962C8B-B14F-4D97-AF65-F5344CB8AC3E}">
        <p14:creationId xmlns:p14="http://schemas.microsoft.com/office/powerpoint/2010/main" val="2352111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1897465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508000" y="1219200"/>
            <a:ext cx="508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92800" y="1219200"/>
            <a:ext cx="54864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4068446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3697454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a:p>
        </p:txBody>
      </p:sp>
    </p:spTree>
    <p:extLst>
      <p:ext uri="{BB962C8B-B14F-4D97-AF65-F5344CB8AC3E}">
        <p14:creationId xmlns:p14="http://schemas.microsoft.com/office/powerpoint/2010/main" val="32916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597877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11684000" y="6553200"/>
            <a:ext cx="406400" cy="228600"/>
          </a:xfrm>
        </p:spPr>
        <p:txBody>
          <a:bodyPr/>
          <a:lstStyle/>
          <a:p>
            <a:fld id="{0764E425-007B-4FD9-950A-35EAA50EEE21}" type="slidenum">
              <a:rPr lang="en-US" smtClean="0"/>
              <a:t>‹#›</a:t>
            </a:fld>
            <a:endParaRPr lang="en-US" dirty="0"/>
          </a:p>
        </p:txBody>
      </p:sp>
      <p:sp>
        <p:nvSpPr>
          <p:cNvPr id="9" name="Content Placeholder 8"/>
          <p:cNvSpPr>
            <a:spLocks noGrp="1"/>
          </p:cNvSpPr>
          <p:nvPr>
            <p:ph sz="quarter" idx="13"/>
          </p:nvPr>
        </p:nvSpPr>
        <p:spPr>
          <a:xfrm>
            <a:off x="406400" y="381000"/>
            <a:ext cx="109728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095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791200"/>
            <a:ext cx="10363200" cy="533400"/>
          </a:xfrm>
        </p:spPr>
        <p:txBody>
          <a:bodyPr anchor="b"/>
          <a:lstStyle>
            <a:lvl1pPr algn="ctr">
              <a:defRPr sz="2200" b="1">
                <a:ln>
                  <a:noFill/>
                </a:ln>
                <a:solidFill>
                  <a:schemeClr val="tx2"/>
                </a:solidFill>
              </a:defRPr>
            </a:lvl1pPr>
          </a:lstStyle>
          <a:p>
            <a:r>
              <a:rPr lang="en-US" dirty="0"/>
              <a:t>Click to edit Master title style</a:t>
            </a:r>
          </a:p>
        </p:txBody>
      </p:sp>
      <p:sp>
        <p:nvSpPr>
          <p:cNvPr id="3" name="Picture Placeholder 2"/>
          <p:cNvSpPr>
            <a:spLocks noGrp="1"/>
          </p:cNvSpPr>
          <p:nvPr>
            <p:ph type="pic" idx="1"/>
          </p:nvPr>
        </p:nvSpPr>
        <p:spPr>
          <a:xfrm>
            <a:off x="0" y="0"/>
            <a:ext cx="11582400" cy="5791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02336" y="6324600"/>
            <a:ext cx="10363200"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Slide Number Placeholder 8"/>
          <p:cNvSpPr>
            <a:spLocks noGrp="1"/>
          </p:cNvSpPr>
          <p:nvPr>
            <p:ph type="sldNum" sz="quarter" idx="11"/>
          </p:nvPr>
        </p:nvSpPr>
        <p:spPr>
          <a:xfrm>
            <a:off x="11684000" y="6553200"/>
            <a:ext cx="406400" cy="228600"/>
          </a:xfrm>
        </p:spPr>
        <p:txBody>
          <a:bodyPr/>
          <a:lstStyle/>
          <a:p>
            <a:fld id="{0764E425-007B-4FD9-950A-35EAA50EEE21}" type="slidenum">
              <a:rPr lang="en-US" smtClean="0"/>
              <a:t>‹#›</a:t>
            </a:fld>
            <a:endParaRPr lang="en-US" dirty="0"/>
          </a:p>
        </p:txBody>
      </p:sp>
    </p:spTree>
    <p:extLst>
      <p:ext uri="{BB962C8B-B14F-4D97-AF65-F5344CB8AC3E}">
        <p14:creationId xmlns:p14="http://schemas.microsoft.com/office/powerpoint/2010/main" val="1713623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76CF4132-D53F-4FBB-9E86-AF4D406C749D}"/>
              </a:ext>
            </a:extLst>
          </p:cNvPr>
          <p:cNvGrpSpPr>
            <a:grpSpLocks/>
          </p:cNvGrpSpPr>
          <p:nvPr/>
        </p:nvGrpSpPr>
        <p:grpSpPr bwMode="auto">
          <a:xfrm>
            <a:off x="0" y="0"/>
            <a:ext cx="12192000" cy="6858000"/>
            <a:chOff x="0" y="0"/>
            <a:chExt cx="5760" cy="4320"/>
          </a:xfrm>
        </p:grpSpPr>
        <p:sp>
          <p:nvSpPr>
            <p:cNvPr id="5" name="Rectangle 3">
              <a:extLst>
                <a:ext uri="{FF2B5EF4-FFF2-40B4-BE49-F238E27FC236}">
                  <a16:creationId xmlns:a16="http://schemas.microsoft.com/office/drawing/2014/main" id="{E4053C09-6D9E-415F-A26F-4E67BB3F53D2}"/>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solidFill>
                  <a:srgbClr val="000000"/>
                </a:solidFill>
                <a:latin typeface="Times New Roman" pitchFamily="18" charset="0"/>
              </a:endParaRPr>
            </a:p>
          </p:txBody>
        </p:sp>
        <p:sp>
          <p:nvSpPr>
            <p:cNvPr id="6" name="Rectangle 4">
              <a:extLst>
                <a:ext uri="{FF2B5EF4-FFF2-40B4-BE49-F238E27FC236}">
                  <a16:creationId xmlns:a16="http://schemas.microsoft.com/office/drawing/2014/main" id="{F2FD4574-C80B-4244-8D5B-1C79766095F9}"/>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grpSp>
          <p:nvGrpSpPr>
            <p:cNvPr id="7" name="Group 5">
              <a:extLst>
                <a:ext uri="{FF2B5EF4-FFF2-40B4-BE49-F238E27FC236}">
                  <a16:creationId xmlns:a16="http://schemas.microsoft.com/office/drawing/2014/main" id="{38201467-497E-454A-AD28-34A6573D28A8}"/>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88365ED1-CBA4-4157-81C9-800B71635FA3}"/>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9" name="Rectangle 7">
                <a:extLst>
                  <a:ext uri="{FF2B5EF4-FFF2-40B4-BE49-F238E27FC236}">
                    <a16:creationId xmlns:a16="http://schemas.microsoft.com/office/drawing/2014/main" id="{DEC838D5-D3D5-42EF-8E47-AC3F539975DF}"/>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 name="Rectangle 8">
                <a:extLst>
                  <a:ext uri="{FF2B5EF4-FFF2-40B4-BE49-F238E27FC236}">
                    <a16:creationId xmlns:a16="http://schemas.microsoft.com/office/drawing/2014/main" id="{8C2F56CD-ABF4-42DE-B4C2-99167FFD13B4}"/>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1" name="Rectangle 9">
                <a:extLst>
                  <a:ext uri="{FF2B5EF4-FFF2-40B4-BE49-F238E27FC236}">
                    <a16:creationId xmlns:a16="http://schemas.microsoft.com/office/drawing/2014/main" id="{DD25F06F-D98A-4558-868C-BF829B3FA2B5}"/>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2" name="Rectangle 10">
                <a:extLst>
                  <a:ext uri="{FF2B5EF4-FFF2-40B4-BE49-F238E27FC236}">
                    <a16:creationId xmlns:a16="http://schemas.microsoft.com/office/drawing/2014/main" id="{3FD93054-D683-4CEC-ADEA-799A86F63EC5}"/>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3" name="Rectangle 11">
                <a:extLst>
                  <a:ext uri="{FF2B5EF4-FFF2-40B4-BE49-F238E27FC236}">
                    <a16:creationId xmlns:a16="http://schemas.microsoft.com/office/drawing/2014/main" id="{8CFAF916-E0BF-40DC-B4B4-AEE7550A2BAE}"/>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4" name="Rectangle 12">
                <a:extLst>
                  <a:ext uri="{FF2B5EF4-FFF2-40B4-BE49-F238E27FC236}">
                    <a16:creationId xmlns:a16="http://schemas.microsoft.com/office/drawing/2014/main" id="{9440C843-BA18-458E-8132-E8C72B2A8F59}"/>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5" name="Rectangle 13">
                <a:extLst>
                  <a:ext uri="{FF2B5EF4-FFF2-40B4-BE49-F238E27FC236}">
                    <a16:creationId xmlns:a16="http://schemas.microsoft.com/office/drawing/2014/main" id="{66A032D0-733F-4B58-9D58-84C8B51986A8}"/>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6" name="Rectangle 14">
                <a:extLst>
                  <a:ext uri="{FF2B5EF4-FFF2-40B4-BE49-F238E27FC236}">
                    <a16:creationId xmlns:a16="http://schemas.microsoft.com/office/drawing/2014/main" id="{10BD5759-A462-4F5C-824D-BC3FEB827B39}"/>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7" name="Rectangle 15">
                <a:extLst>
                  <a:ext uri="{FF2B5EF4-FFF2-40B4-BE49-F238E27FC236}">
                    <a16:creationId xmlns:a16="http://schemas.microsoft.com/office/drawing/2014/main" id="{A5498249-C21A-4CD7-BE34-A3BD4F24BBE1}"/>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grpSp>
      </p:grpSp>
      <p:sp>
        <p:nvSpPr>
          <p:cNvPr id="177171"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pPr lvl="0"/>
            <a:r>
              <a:rPr lang="en-US" altLang="en-US" noProof="0"/>
              <a:t>Click to edit Master title style</a:t>
            </a:r>
          </a:p>
        </p:txBody>
      </p:sp>
      <p:sp>
        <p:nvSpPr>
          <p:cNvPr id="177172"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pPr lvl="0"/>
            <a:r>
              <a:rPr lang="en-US" altLang="en-US" noProof="0"/>
              <a:t>Click to edit Master subtitle style</a:t>
            </a:r>
          </a:p>
        </p:txBody>
      </p:sp>
      <p:sp>
        <p:nvSpPr>
          <p:cNvPr id="18" name="Rectangle 16">
            <a:extLst>
              <a:ext uri="{FF2B5EF4-FFF2-40B4-BE49-F238E27FC236}">
                <a16:creationId xmlns:a16="http://schemas.microsoft.com/office/drawing/2014/main" id="{218276BB-9709-419C-8FB6-0BCDD6B0FBE8}"/>
              </a:ext>
            </a:extLst>
          </p:cNvPr>
          <p:cNvSpPr>
            <a:spLocks noGrp="1" noChangeArrowheads="1"/>
          </p:cNvSpPr>
          <p:nvPr>
            <p:ph type="dt" sz="half" idx="10"/>
          </p:nvPr>
        </p:nvSpPr>
        <p:spPr bwMode="auto">
          <a:xfrm>
            <a:off x="609600" y="6248400"/>
            <a:ext cx="28448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Arial" charset="0"/>
              </a:defRPr>
            </a:lvl1pPr>
          </a:lstStyle>
          <a:p>
            <a:pPr>
              <a:defRPr/>
            </a:pPr>
            <a:endParaRPr lang="en-US" altLang="en-US"/>
          </a:p>
        </p:txBody>
      </p:sp>
      <p:sp>
        <p:nvSpPr>
          <p:cNvPr id="19" name="Rectangle 17">
            <a:extLst>
              <a:ext uri="{FF2B5EF4-FFF2-40B4-BE49-F238E27FC236}">
                <a16:creationId xmlns:a16="http://schemas.microsoft.com/office/drawing/2014/main" id="{9740640A-E019-406E-B3AD-E3B64449C8F7}"/>
              </a:ext>
            </a:extLst>
          </p:cNvPr>
          <p:cNvSpPr>
            <a:spLocks noGrp="1" noChangeArrowheads="1"/>
          </p:cNvSpPr>
          <p:nvPr>
            <p:ph type="ftr" sz="quarter" idx="11"/>
          </p:nvPr>
        </p:nvSpPr>
        <p:spPr bwMode="auto">
          <a:xfrm>
            <a:off x="4165600" y="6248400"/>
            <a:ext cx="38608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Arial" charset="0"/>
              </a:defRPr>
            </a:lvl1pPr>
          </a:lstStyle>
          <a:p>
            <a:pPr>
              <a:defRPr/>
            </a:pPr>
            <a:endParaRPr lang="en-US" altLang="en-US"/>
          </a:p>
        </p:txBody>
      </p:sp>
      <p:sp>
        <p:nvSpPr>
          <p:cNvPr id="20" name="Rectangle 18">
            <a:extLst>
              <a:ext uri="{FF2B5EF4-FFF2-40B4-BE49-F238E27FC236}">
                <a16:creationId xmlns:a16="http://schemas.microsoft.com/office/drawing/2014/main" id="{B15980B5-A693-4DF1-A956-09AF6E44951D}"/>
              </a:ext>
            </a:extLst>
          </p:cNvPr>
          <p:cNvSpPr>
            <a:spLocks noGrp="1" noChangeArrowheads="1"/>
          </p:cNvSpPr>
          <p:nvPr>
            <p:ph type="sldNum" sz="quarter" idx="12"/>
          </p:nvPr>
        </p:nvSpPr>
        <p:spPr bwMode="auto">
          <a:xfrm>
            <a:off x="8737600" y="6248400"/>
            <a:ext cx="28448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000000"/>
                </a:solidFill>
                <a:latin typeface="Arial Black" panose="020B0A04020102020204" pitchFamily="34" charset="0"/>
              </a:defRPr>
            </a:lvl1pPr>
          </a:lstStyle>
          <a:p>
            <a:fld id="{3FCF13FE-9E9D-4670-A270-46CA125BFAB9}" type="slidenum">
              <a:rPr lang="en-US" altLang="en-US"/>
              <a:pPr/>
              <a:t>‹#›</a:t>
            </a:fld>
            <a:endParaRPr lang="en-US" altLang="en-US"/>
          </a:p>
        </p:txBody>
      </p:sp>
    </p:spTree>
    <p:extLst>
      <p:ext uri="{BB962C8B-B14F-4D97-AF65-F5344CB8AC3E}">
        <p14:creationId xmlns:p14="http://schemas.microsoft.com/office/powerpoint/2010/main" val="11294091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6125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28568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371600"/>
            <a:ext cx="5994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371600"/>
            <a:ext cx="5994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62004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5782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58596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987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746208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955775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8560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457200"/>
            <a:ext cx="30480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457200"/>
            <a:ext cx="89408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9700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EDB09EB-CAFC-4272-8988-FA3A0FD8197B}"/>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1C47E18C-1A5A-416D-A07B-28092EFAC7BE}"/>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B3D7B269-A8B1-4251-B246-AD436F27CF6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9" name="Freeform 5">
                <a:extLst>
                  <a:ext uri="{FF2B5EF4-FFF2-40B4-BE49-F238E27FC236}">
                    <a16:creationId xmlns:a16="http://schemas.microsoft.com/office/drawing/2014/main" id="{94EF020A-EA82-4243-8709-F184DAEF896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0" name="Freeform 6">
                <a:extLst>
                  <a:ext uri="{FF2B5EF4-FFF2-40B4-BE49-F238E27FC236}">
                    <a16:creationId xmlns:a16="http://schemas.microsoft.com/office/drawing/2014/main" id="{1059EC30-49BE-432A-9A6C-AF93495FA340}"/>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1" name="Freeform 7">
                <a:extLst>
                  <a:ext uri="{FF2B5EF4-FFF2-40B4-BE49-F238E27FC236}">
                    <a16:creationId xmlns:a16="http://schemas.microsoft.com/office/drawing/2014/main" id="{7128FFCB-926F-4D92-B9B3-49F551047E0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DB247177-8867-438F-AE44-B2E766ABB7EC}"/>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grpSp>
        <p:sp>
          <p:nvSpPr>
            <p:cNvPr id="6" name="Freeform 9">
              <a:extLst>
                <a:ext uri="{FF2B5EF4-FFF2-40B4-BE49-F238E27FC236}">
                  <a16:creationId xmlns:a16="http://schemas.microsoft.com/office/drawing/2014/main" id="{34E186F1-4CA9-4C18-B49C-78C924AA5D09}"/>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7" name="Freeform 10">
              <a:extLst>
                <a:ext uri="{FF2B5EF4-FFF2-40B4-BE49-F238E27FC236}">
                  <a16:creationId xmlns:a16="http://schemas.microsoft.com/office/drawing/2014/main" id="{3D035E2F-0231-41A0-88FF-CBE713623C9C}"/>
                </a:ext>
              </a:extLst>
            </p:cNvPr>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43371" name="Rectangle 11"/>
          <p:cNvSpPr>
            <a:spLocks noGrp="1" noChangeArrowheads="1"/>
          </p:cNvSpPr>
          <p:nvPr>
            <p:ph type="ctrTitle" sz="quarter"/>
          </p:nvPr>
        </p:nvSpPr>
        <p:spPr>
          <a:xfrm>
            <a:off x="914400" y="1736726"/>
            <a:ext cx="10363200" cy="1920875"/>
          </a:xfrm>
        </p:spPr>
        <p:txBody>
          <a:bodyPr/>
          <a:lstStyle>
            <a:lvl1pPr>
              <a:defRPr sz="5400"/>
            </a:lvl1pPr>
          </a:lstStyle>
          <a:p>
            <a:pPr lvl="0"/>
            <a:r>
              <a:rPr lang="en-US" altLang="en-US" noProof="0"/>
              <a:t>Click to edit Master title style</a:t>
            </a:r>
          </a:p>
        </p:txBody>
      </p:sp>
      <p:sp>
        <p:nvSpPr>
          <p:cNvPr id="143372"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pPr lvl="0"/>
            <a:r>
              <a:rPr lang="en-US" altLang="en-US" noProof="0"/>
              <a:t>Click to edit Master subtitle style</a:t>
            </a:r>
          </a:p>
        </p:txBody>
      </p:sp>
      <p:sp>
        <p:nvSpPr>
          <p:cNvPr id="13" name="Rectangle 13">
            <a:extLst>
              <a:ext uri="{FF2B5EF4-FFF2-40B4-BE49-F238E27FC236}">
                <a16:creationId xmlns:a16="http://schemas.microsoft.com/office/drawing/2014/main" id="{13AFDC32-D9ED-42F0-A380-33F6A8E1FE5F}"/>
              </a:ext>
            </a:extLst>
          </p:cNvPr>
          <p:cNvSpPr>
            <a:spLocks noGrp="1" noChangeArrowheads="1"/>
          </p:cNvSpPr>
          <p:nvPr>
            <p:ph type="dt" sz="quarter" idx="10"/>
          </p:nvPr>
        </p:nvSpPr>
        <p:spPr bwMode="auto">
          <a:xfrm>
            <a:off x="609600" y="6248400"/>
            <a:ext cx="2844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4" name="Rectangle 14">
            <a:extLst>
              <a:ext uri="{FF2B5EF4-FFF2-40B4-BE49-F238E27FC236}">
                <a16:creationId xmlns:a16="http://schemas.microsoft.com/office/drawing/2014/main" id="{64FE40F5-9C30-4672-97EC-30C69B3A3936}"/>
              </a:ext>
            </a:extLst>
          </p:cNvPr>
          <p:cNvSpPr>
            <a:spLocks noGrp="1" noChangeArrowheads="1"/>
          </p:cNvSpPr>
          <p:nvPr>
            <p:ph type="ftr" sz="quarter" idx="11"/>
          </p:nvPr>
        </p:nvSpPr>
        <p:spPr bwMode="auto">
          <a:xfrm>
            <a:off x="4165600" y="6251575"/>
            <a:ext cx="3860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ltLang="en-US"/>
          </a:p>
        </p:txBody>
      </p:sp>
      <p:sp>
        <p:nvSpPr>
          <p:cNvPr id="15" name="Rectangle 15">
            <a:extLst>
              <a:ext uri="{FF2B5EF4-FFF2-40B4-BE49-F238E27FC236}">
                <a16:creationId xmlns:a16="http://schemas.microsoft.com/office/drawing/2014/main" id="{48B23F0E-E1CF-4014-A90D-0FE9D8DF23F8}"/>
              </a:ext>
            </a:extLst>
          </p:cNvPr>
          <p:cNvSpPr>
            <a:spLocks noGrp="1" noChangeArrowheads="1"/>
          </p:cNvSpPr>
          <p:nvPr>
            <p:ph type="sldNum" sz="quarter" idx="12"/>
          </p:nvPr>
        </p:nvSpPr>
        <p:spPr bwMode="auto">
          <a:xfrm>
            <a:off x="8737600" y="6254750"/>
            <a:ext cx="2844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26FBD81C-3525-44A4-9066-C34687368A45}" type="slidenum">
              <a:rPr lang="en-US" altLang="en-US"/>
              <a:pPr/>
              <a:t>‹#›</a:t>
            </a:fld>
            <a:endParaRPr lang="en-US" altLang="en-US"/>
          </a:p>
        </p:txBody>
      </p:sp>
    </p:spTree>
    <p:extLst>
      <p:ext uri="{BB962C8B-B14F-4D97-AF65-F5344CB8AC3E}">
        <p14:creationId xmlns:p14="http://schemas.microsoft.com/office/powerpoint/2010/main" val="1012491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b="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5378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25781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06400" y="1600200"/>
            <a:ext cx="5588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588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57184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6957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06243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723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05864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026276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02323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0800" y="152400"/>
            <a:ext cx="2844800" cy="6705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152400"/>
            <a:ext cx="8331200" cy="670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65878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9855200" cy="1143000"/>
          </a:xfrm>
        </p:spPr>
        <p:txBody>
          <a:bodyPr/>
          <a:lstStyle/>
          <a:p>
            <a:r>
              <a:rPr lang="en-US"/>
              <a:t>Click to edit Master title style</a:t>
            </a:r>
          </a:p>
        </p:txBody>
      </p:sp>
      <p:sp>
        <p:nvSpPr>
          <p:cNvPr id="3" name="Text Placeholder 2"/>
          <p:cNvSpPr>
            <a:spLocks noGrp="1"/>
          </p:cNvSpPr>
          <p:nvPr>
            <p:ph type="body" sz="half" idx="1"/>
          </p:nvPr>
        </p:nvSpPr>
        <p:spPr>
          <a:xfrm>
            <a:off x="406400" y="1600200"/>
            <a:ext cx="5588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588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29721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9855200" cy="1143000"/>
          </a:xfrm>
        </p:spPr>
        <p:txBody>
          <a:bodyPr/>
          <a:lstStyle/>
          <a:p>
            <a:r>
              <a:rPr lang="en-US"/>
              <a:t>Click to edit Master title style</a:t>
            </a:r>
          </a:p>
        </p:txBody>
      </p:sp>
      <p:sp>
        <p:nvSpPr>
          <p:cNvPr id="3" name="Table Placeholder 2"/>
          <p:cNvSpPr>
            <a:spLocks noGrp="1"/>
          </p:cNvSpPr>
          <p:nvPr>
            <p:ph type="tbl" idx="1"/>
          </p:nvPr>
        </p:nvSpPr>
        <p:spPr>
          <a:xfrm>
            <a:off x="406400" y="1600200"/>
            <a:ext cx="11379200" cy="5257800"/>
          </a:xfrm>
        </p:spPr>
        <p:txBody>
          <a:bodyPr/>
          <a:lstStyle/>
          <a:p>
            <a:pPr lvl="0"/>
            <a:endParaRPr lang="en-US" noProof="0"/>
          </a:p>
        </p:txBody>
      </p:sp>
    </p:spTree>
    <p:extLst>
      <p:ext uri="{BB962C8B-B14F-4D97-AF65-F5344CB8AC3E}">
        <p14:creationId xmlns:p14="http://schemas.microsoft.com/office/powerpoint/2010/main" val="330987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724941B-234F-4F2A-B9FF-42D8E03C5E71}" type="datetimeFigureOut">
              <a:rPr lang="en-US" smtClean="0"/>
              <a:t>2/27/2023</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5ADC19C-174C-4574-A75B-3353E48F471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3744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1" i="0" kern="1200" cap="none">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0"/>
            <a:ext cx="11074400" cy="106680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06400" y="1143000"/>
            <a:ext cx="11074400" cy="5638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1582400" y="0"/>
            <a:ext cx="609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11582400" y="53340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4"/>
          </p:nvPr>
        </p:nvSpPr>
        <p:spPr>
          <a:xfrm>
            <a:off x="11684000" y="6553200"/>
            <a:ext cx="406400" cy="228600"/>
          </a:xfrm>
          <a:prstGeom prst="bracketPair">
            <a:avLst>
              <a:gd name="adj" fmla="val 17949"/>
            </a:avLst>
          </a:prstGeom>
          <a:ln w="19050">
            <a:solidFill>
              <a:schemeClr val="tx1">
                <a:lumMod val="85000"/>
                <a:lumOff val="15000"/>
              </a:schemeClr>
            </a:solidFill>
          </a:ln>
        </p:spPr>
        <p:txBody>
          <a:bodyPr vert="horz" lIns="0" tIns="0" rIns="0" bIns="0" rtlCol="0" anchor="ctr"/>
          <a:lstStyle>
            <a:lvl1pPr algn="ctr">
              <a:defRPr sz="1800" b="0">
                <a:solidFill>
                  <a:schemeClr val="tx1">
                    <a:lumMod val="65000"/>
                    <a:lumOff val="35000"/>
                  </a:schemeClr>
                </a:solidFill>
              </a:defRPr>
            </a:lvl1pPr>
          </a:lstStyle>
          <a:p>
            <a:fld id="{0764E425-007B-4FD9-950A-35EAA50EEE21}" type="slidenum">
              <a:rPr lang="en-US" smtClean="0"/>
              <a:pPr/>
              <a:t>‹#›</a:t>
            </a:fld>
            <a:endParaRPr lang="en-US" dirty="0"/>
          </a:p>
        </p:txBody>
      </p:sp>
    </p:spTree>
    <p:extLst>
      <p:ext uri="{BB962C8B-B14F-4D97-AF65-F5344CB8AC3E}">
        <p14:creationId xmlns:p14="http://schemas.microsoft.com/office/powerpoint/2010/main" val="5577405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3200" kern="1200">
          <a:solidFill>
            <a:schemeClr val="tx1"/>
          </a:solidFill>
          <a:latin typeface="Arial Narrow" panose="020B0606020202030204"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800" kern="1200">
          <a:solidFill>
            <a:schemeClr val="tx1"/>
          </a:solidFill>
          <a:latin typeface="Arial Narrow" panose="020B0606020202030204" pitchFamily="34" charset="0"/>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2400" kern="1200">
          <a:solidFill>
            <a:schemeClr val="tx1"/>
          </a:solidFill>
          <a:latin typeface="Arial Narrow" panose="020B0606020202030204"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2000" kern="1200">
          <a:solidFill>
            <a:schemeClr val="tx1"/>
          </a:solidFill>
          <a:latin typeface="Arial Narrow" panose="020B0606020202030204"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800" kern="1200" baseline="0">
          <a:solidFill>
            <a:schemeClr val="tx1"/>
          </a:solidFill>
          <a:latin typeface="Arial Narrow" panose="020B0606020202030204"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4">
            <a:extLst>
              <a:ext uri="{FF2B5EF4-FFF2-40B4-BE49-F238E27FC236}">
                <a16:creationId xmlns:a16="http://schemas.microsoft.com/office/drawing/2014/main" id="{888BB255-C84C-42DF-B0BC-B24E01267451}"/>
              </a:ext>
            </a:extLst>
          </p:cNvPr>
          <p:cNvGrpSpPr>
            <a:grpSpLocks/>
          </p:cNvGrpSpPr>
          <p:nvPr/>
        </p:nvGrpSpPr>
        <p:grpSpPr bwMode="auto">
          <a:xfrm>
            <a:off x="0" y="0"/>
            <a:ext cx="12192000" cy="546100"/>
            <a:chOff x="0" y="0"/>
            <a:chExt cx="5760" cy="344"/>
          </a:xfrm>
        </p:grpSpPr>
        <p:sp>
          <p:nvSpPr>
            <p:cNvPr id="1029" name="Rectangle 5">
              <a:extLst>
                <a:ext uri="{FF2B5EF4-FFF2-40B4-BE49-F238E27FC236}">
                  <a16:creationId xmlns:a16="http://schemas.microsoft.com/office/drawing/2014/main" id="{87F4331D-C3BD-42A6-A35A-4A69510388C4}"/>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solidFill>
                  <a:srgbClr val="000000"/>
                </a:solidFill>
                <a:latin typeface="Times New Roman" pitchFamily="18" charset="0"/>
              </a:endParaRPr>
            </a:p>
          </p:txBody>
        </p:sp>
        <p:sp>
          <p:nvSpPr>
            <p:cNvPr id="1030" name="Rectangle 6">
              <a:extLst>
                <a:ext uri="{FF2B5EF4-FFF2-40B4-BE49-F238E27FC236}">
                  <a16:creationId xmlns:a16="http://schemas.microsoft.com/office/drawing/2014/main" id="{B7D38B96-F682-430F-B374-95848A94093B}"/>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31" name="Rectangle 7">
              <a:extLst>
                <a:ext uri="{FF2B5EF4-FFF2-40B4-BE49-F238E27FC236}">
                  <a16:creationId xmlns:a16="http://schemas.microsoft.com/office/drawing/2014/main" id="{8E782AD5-A0FA-4C02-982A-FA432AE4566D}"/>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666699"/>
                </a:solidFill>
              </a:endParaRPr>
            </a:p>
          </p:txBody>
        </p:sp>
        <p:sp>
          <p:nvSpPr>
            <p:cNvPr id="1032" name="Rectangle 8">
              <a:extLst>
                <a:ext uri="{FF2B5EF4-FFF2-40B4-BE49-F238E27FC236}">
                  <a16:creationId xmlns:a16="http://schemas.microsoft.com/office/drawing/2014/main" id="{2D467102-11DB-494E-B03B-5D666B2B7062}"/>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666699"/>
                </a:solidFill>
              </a:endParaRPr>
            </a:p>
          </p:txBody>
        </p:sp>
        <p:sp>
          <p:nvSpPr>
            <p:cNvPr id="1033" name="Rectangle 9">
              <a:extLst>
                <a:ext uri="{FF2B5EF4-FFF2-40B4-BE49-F238E27FC236}">
                  <a16:creationId xmlns:a16="http://schemas.microsoft.com/office/drawing/2014/main" id="{76E346DB-5EF4-4E9B-B1C7-E416AF027613}"/>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9999CC"/>
                </a:solidFill>
              </a:endParaRPr>
            </a:p>
          </p:txBody>
        </p:sp>
        <p:sp>
          <p:nvSpPr>
            <p:cNvPr id="1034" name="Rectangle 10">
              <a:extLst>
                <a:ext uri="{FF2B5EF4-FFF2-40B4-BE49-F238E27FC236}">
                  <a16:creationId xmlns:a16="http://schemas.microsoft.com/office/drawing/2014/main" id="{86A1FA17-42F3-4033-9D81-40CBCAD1E6D1}"/>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666699"/>
                </a:solidFill>
              </a:endParaRPr>
            </a:p>
          </p:txBody>
        </p:sp>
        <p:sp>
          <p:nvSpPr>
            <p:cNvPr id="1035" name="Rectangle 11">
              <a:extLst>
                <a:ext uri="{FF2B5EF4-FFF2-40B4-BE49-F238E27FC236}">
                  <a16:creationId xmlns:a16="http://schemas.microsoft.com/office/drawing/2014/main" id="{F977CA28-E0BC-43CC-A08F-6CD97DF06F8C}"/>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solidFill>
                  <a:srgbClr val="000000"/>
                </a:solidFill>
                <a:latin typeface="Times New Roman" pitchFamily="18" charset="0"/>
              </a:endParaRPr>
            </a:p>
          </p:txBody>
        </p:sp>
        <p:sp>
          <p:nvSpPr>
            <p:cNvPr id="1036" name="Rectangle 12">
              <a:extLst>
                <a:ext uri="{FF2B5EF4-FFF2-40B4-BE49-F238E27FC236}">
                  <a16:creationId xmlns:a16="http://schemas.microsoft.com/office/drawing/2014/main" id="{2C56E04A-1957-474E-8674-D6F3974FC34F}"/>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9999CC"/>
                </a:solidFill>
              </a:endParaRPr>
            </a:p>
          </p:txBody>
        </p:sp>
        <p:sp>
          <p:nvSpPr>
            <p:cNvPr id="1037" name="Rectangle 13">
              <a:extLst>
                <a:ext uri="{FF2B5EF4-FFF2-40B4-BE49-F238E27FC236}">
                  <a16:creationId xmlns:a16="http://schemas.microsoft.com/office/drawing/2014/main" id="{0D6C74C8-CD5D-40F9-A6FB-5D6AA59273A3}"/>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rgbClr val="9999CC"/>
                </a:solidFill>
              </a:endParaRPr>
            </a:p>
          </p:txBody>
        </p:sp>
      </p:grpSp>
      <p:sp>
        <p:nvSpPr>
          <p:cNvPr id="3075" name="Rectangle 14">
            <a:extLst>
              <a:ext uri="{FF2B5EF4-FFF2-40B4-BE49-F238E27FC236}">
                <a16:creationId xmlns:a16="http://schemas.microsoft.com/office/drawing/2014/main" id="{7849CD9A-FDCA-4B18-8D7A-C190643F008D}"/>
              </a:ext>
            </a:extLst>
          </p:cNvPr>
          <p:cNvSpPr>
            <a:spLocks noGrp="1" noChangeArrowheads="1"/>
          </p:cNvSpPr>
          <p:nvPr>
            <p:ph type="title"/>
          </p:nvPr>
        </p:nvSpPr>
        <p:spPr bwMode="auto">
          <a:xfrm>
            <a:off x="711200" y="457200"/>
            <a:ext cx="10972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6" name="Rectangle 15">
            <a:extLst>
              <a:ext uri="{FF2B5EF4-FFF2-40B4-BE49-F238E27FC236}">
                <a16:creationId xmlns:a16="http://schemas.microsoft.com/office/drawing/2014/main" id="{15E496F9-B601-4949-86FC-F3326C0C34DF}"/>
              </a:ext>
            </a:extLst>
          </p:cNvPr>
          <p:cNvSpPr>
            <a:spLocks noGrp="1" noChangeArrowheads="1"/>
          </p:cNvSpPr>
          <p:nvPr>
            <p:ph type="body" idx="1"/>
          </p:nvPr>
        </p:nvSpPr>
        <p:spPr bwMode="auto">
          <a:xfrm>
            <a:off x="0" y="1371600"/>
            <a:ext cx="1219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0506669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bg2"/>
          </a:solidFill>
          <a:latin typeface="+mj-lt"/>
          <a:ea typeface="+mj-ea"/>
          <a:cs typeface="+mj-cs"/>
        </a:defRPr>
      </a:lvl1pPr>
      <a:lvl2pPr algn="ctr" rtl="0" eaLnBrk="0" fontAlgn="base" hangingPunct="0">
        <a:spcBef>
          <a:spcPct val="0"/>
        </a:spcBef>
        <a:spcAft>
          <a:spcPct val="0"/>
        </a:spcAft>
        <a:defRPr sz="4400">
          <a:solidFill>
            <a:schemeClr val="bg2"/>
          </a:solidFill>
          <a:latin typeface="Arial" charset="0"/>
        </a:defRPr>
      </a:lvl2pPr>
      <a:lvl3pPr algn="ctr" rtl="0" eaLnBrk="0" fontAlgn="base" hangingPunct="0">
        <a:spcBef>
          <a:spcPct val="0"/>
        </a:spcBef>
        <a:spcAft>
          <a:spcPct val="0"/>
        </a:spcAft>
        <a:defRPr sz="4400">
          <a:solidFill>
            <a:schemeClr val="bg2"/>
          </a:solidFill>
          <a:latin typeface="Arial" charset="0"/>
        </a:defRPr>
      </a:lvl3pPr>
      <a:lvl4pPr algn="ctr" rtl="0" eaLnBrk="0" fontAlgn="base" hangingPunct="0">
        <a:spcBef>
          <a:spcPct val="0"/>
        </a:spcBef>
        <a:spcAft>
          <a:spcPct val="0"/>
        </a:spcAft>
        <a:defRPr sz="4400">
          <a:solidFill>
            <a:schemeClr val="bg2"/>
          </a:solidFill>
          <a:latin typeface="Arial" charset="0"/>
        </a:defRPr>
      </a:lvl4pPr>
      <a:lvl5pPr algn="ctr" rtl="0" eaLnBrk="0" fontAlgn="base" hangingPunct="0">
        <a:spcBef>
          <a:spcPct val="0"/>
        </a:spcBef>
        <a:spcAft>
          <a:spcPct val="0"/>
        </a:spcAft>
        <a:defRPr sz="4400">
          <a:solidFill>
            <a:schemeClr val="bg2"/>
          </a:solidFill>
          <a:latin typeface="Arial" charset="0"/>
        </a:defRPr>
      </a:lvl5pPr>
      <a:lvl6pPr marL="457200" algn="ctr" rtl="0" fontAlgn="base">
        <a:spcBef>
          <a:spcPct val="0"/>
        </a:spcBef>
        <a:spcAft>
          <a:spcPct val="0"/>
        </a:spcAft>
        <a:defRPr sz="4400">
          <a:solidFill>
            <a:schemeClr val="bg2"/>
          </a:solidFill>
          <a:latin typeface="Arial" charset="0"/>
        </a:defRPr>
      </a:lvl6pPr>
      <a:lvl7pPr marL="914400" algn="ctr" rtl="0" fontAlgn="base">
        <a:spcBef>
          <a:spcPct val="0"/>
        </a:spcBef>
        <a:spcAft>
          <a:spcPct val="0"/>
        </a:spcAft>
        <a:defRPr sz="4400">
          <a:solidFill>
            <a:schemeClr val="bg2"/>
          </a:solidFill>
          <a:latin typeface="Arial" charset="0"/>
        </a:defRPr>
      </a:lvl7pPr>
      <a:lvl8pPr marL="1371600" algn="ctr" rtl="0" fontAlgn="base">
        <a:spcBef>
          <a:spcPct val="0"/>
        </a:spcBef>
        <a:spcAft>
          <a:spcPct val="0"/>
        </a:spcAft>
        <a:defRPr sz="4400">
          <a:solidFill>
            <a:schemeClr val="bg2"/>
          </a:solidFill>
          <a:latin typeface="Arial" charset="0"/>
        </a:defRPr>
      </a:lvl8pPr>
      <a:lvl9pPr marL="1828800" algn="ctr" rtl="0" fontAlgn="base">
        <a:spcBef>
          <a:spcPct val="0"/>
        </a:spcBef>
        <a:spcAft>
          <a:spcPct val="0"/>
        </a:spcAft>
        <a:defRPr sz="4400">
          <a:solidFill>
            <a:schemeClr val="bg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b="1">
          <a:solidFill>
            <a:schemeClr val="tx1"/>
          </a:solidFill>
          <a:latin typeface="+mn-lt"/>
          <a:ea typeface="+mn-ea"/>
          <a:cs typeface="+mn-cs"/>
        </a:defRPr>
      </a:lvl1pPr>
      <a:lvl2pPr marL="803275" indent="-346075"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6175"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4">
            <a:extLst>
              <a:ext uri="{FF2B5EF4-FFF2-40B4-BE49-F238E27FC236}">
                <a16:creationId xmlns:a16="http://schemas.microsoft.com/office/drawing/2014/main" id="{1033B963-EF19-4DD8-A6CF-32380BDB4528}"/>
              </a:ext>
            </a:extLst>
          </p:cNvPr>
          <p:cNvGrpSpPr>
            <a:grpSpLocks/>
          </p:cNvGrpSpPr>
          <p:nvPr/>
        </p:nvGrpSpPr>
        <p:grpSpPr bwMode="auto">
          <a:xfrm>
            <a:off x="1" y="1"/>
            <a:ext cx="12187767" cy="6850063"/>
            <a:chOff x="0" y="0"/>
            <a:chExt cx="5758" cy="4315"/>
          </a:xfrm>
        </p:grpSpPr>
        <p:grpSp>
          <p:nvGrpSpPr>
            <p:cNvPr id="1029" name="Group 5">
              <a:extLst>
                <a:ext uri="{FF2B5EF4-FFF2-40B4-BE49-F238E27FC236}">
                  <a16:creationId xmlns:a16="http://schemas.microsoft.com/office/drawing/2014/main" id="{DD6A55A4-11AE-4974-916C-E1C44903F9A8}"/>
                </a:ext>
              </a:extLst>
            </p:cNvPr>
            <p:cNvGrpSpPr>
              <a:grpSpLocks/>
            </p:cNvGrpSpPr>
            <p:nvPr userDrawn="1"/>
          </p:nvGrpSpPr>
          <p:grpSpPr bwMode="auto">
            <a:xfrm>
              <a:off x="1728" y="2230"/>
              <a:ext cx="4027" cy="2085"/>
              <a:chOff x="1728" y="2230"/>
              <a:chExt cx="4027" cy="2085"/>
            </a:xfrm>
          </p:grpSpPr>
          <p:sp>
            <p:nvSpPr>
              <p:cNvPr id="142342" name="Freeform 6">
                <a:extLst>
                  <a:ext uri="{FF2B5EF4-FFF2-40B4-BE49-F238E27FC236}">
                    <a16:creationId xmlns:a16="http://schemas.microsoft.com/office/drawing/2014/main" id="{C1FA1591-A90D-4328-840E-014A57B721D3}"/>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42343" name="Freeform 7">
                <a:extLst>
                  <a:ext uri="{FF2B5EF4-FFF2-40B4-BE49-F238E27FC236}">
                    <a16:creationId xmlns:a16="http://schemas.microsoft.com/office/drawing/2014/main" id="{8CA751CF-2285-4E5A-9EA4-4755597FAF14}"/>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42344" name="Freeform 8">
                <a:extLst>
                  <a:ext uri="{FF2B5EF4-FFF2-40B4-BE49-F238E27FC236}">
                    <a16:creationId xmlns:a16="http://schemas.microsoft.com/office/drawing/2014/main" id="{F8DB5646-637C-405C-8543-A099ADEFCA54}"/>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035" name="Freeform 9">
                <a:extLst>
                  <a:ext uri="{FF2B5EF4-FFF2-40B4-BE49-F238E27FC236}">
                    <a16:creationId xmlns:a16="http://schemas.microsoft.com/office/drawing/2014/main" id="{090845BC-7776-4DF5-8BC2-54CC364FA2BF}"/>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2346" name="Freeform 10">
                <a:extLst>
                  <a:ext uri="{FF2B5EF4-FFF2-40B4-BE49-F238E27FC236}">
                    <a16:creationId xmlns:a16="http://schemas.microsoft.com/office/drawing/2014/main" id="{83A073C1-E40C-45BD-BF88-D44FFAD4706F}"/>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grpSp>
        <p:sp>
          <p:nvSpPr>
            <p:cNvPr id="142347" name="Freeform 11">
              <a:extLst>
                <a:ext uri="{FF2B5EF4-FFF2-40B4-BE49-F238E27FC236}">
                  <a16:creationId xmlns:a16="http://schemas.microsoft.com/office/drawing/2014/main" id="{2281197E-574B-4060-9A17-7D97F1AFD44B}"/>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a:p>
          </p:txBody>
        </p:sp>
        <p:sp>
          <p:nvSpPr>
            <p:cNvPr id="1031" name="Freeform 12">
              <a:extLst>
                <a:ext uri="{FF2B5EF4-FFF2-40B4-BE49-F238E27FC236}">
                  <a16:creationId xmlns:a16="http://schemas.microsoft.com/office/drawing/2014/main" id="{7EA24FA6-AFDE-4ECE-8EA6-5A363E77EAAF}"/>
                </a:ext>
              </a:extLst>
            </p:cNvPr>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42349" name="Rectangle 13">
            <a:extLst>
              <a:ext uri="{FF2B5EF4-FFF2-40B4-BE49-F238E27FC236}">
                <a16:creationId xmlns:a16="http://schemas.microsoft.com/office/drawing/2014/main" id="{73AB0A97-7E25-4DDA-8B5A-088B2E2E5747}"/>
              </a:ext>
            </a:extLst>
          </p:cNvPr>
          <p:cNvSpPr>
            <a:spLocks noGrp="1" noRot="1" noChangeArrowheads="1"/>
          </p:cNvSpPr>
          <p:nvPr>
            <p:ph type="title"/>
          </p:nvPr>
        </p:nvSpPr>
        <p:spPr bwMode="auto">
          <a:xfrm>
            <a:off x="406400" y="0"/>
            <a:ext cx="1137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42351" name="Rectangle 15">
            <a:extLst>
              <a:ext uri="{FF2B5EF4-FFF2-40B4-BE49-F238E27FC236}">
                <a16:creationId xmlns:a16="http://schemas.microsoft.com/office/drawing/2014/main" id="{64D38F39-F883-486C-9AC6-22F4DD85F4CC}"/>
              </a:ext>
            </a:extLst>
          </p:cNvPr>
          <p:cNvSpPr>
            <a:spLocks noGrp="1" noChangeArrowheads="1"/>
          </p:cNvSpPr>
          <p:nvPr>
            <p:ph type="body" idx="1"/>
          </p:nvPr>
        </p:nvSpPr>
        <p:spPr bwMode="auto">
          <a:xfrm>
            <a:off x="406400" y="1066800"/>
            <a:ext cx="115824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51197178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5pPr>
      <a:lvl6pPr marL="4572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6pPr>
      <a:lvl7pPr marL="9144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7pPr>
      <a:lvl8pPr marL="13716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8pPr>
      <a:lvl9pPr marL="1828800" algn="l" rtl="0" fontAlgn="base">
        <a:spcBef>
          <a:spcPct val="0"/>
        </a:spcBef>
        <a:spcAft>
          <a:spcPct val="0"/>
        </a:spcAft>
        <a:defRPr sz="4400" b="1">
          <a:solidFill>
            <a:schemeClr val="tx2"/>
          </a:solidFill>
          <a:effectLst>
            <a:outerShdw blurRad="38100" dist="38100" dir="2700000" algn="tl">
              <a:srgbClr val="C0C0C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b="1">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atholic-resources.org/" TargetMode="External"/><Relationship Id="rId7" Type="http://schemas.openxmlformats.org/officeDocument/2006/relationships/image" Target="../media/image6.jpeg"/><Relationship Id="rId2" Type="http://schemas.openxmlformats.org/officeDocument/2006/relationships/hyperlink" Target="https://recongress.org/people/4-06-important-trends-in-the-catholic-church" TargetMode="Externa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1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13.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13.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hyperlink" Target="https://www.vatican.va/archive/ENG0015/__P1S.HTM#$SX" TargetMode="External"/><Relationship Id="rId2" Type="http://schemas.openxmlformats.org/officeDocument/2006/relationships/hyperlink" Target="https://www.vatican.va/archive/ENG0015/__P1S.HTM#$SW" TargetMode="External"/><Relationship Id="rId1" Type="http://schemas.openxmlformats.org/officeDocument/2006/relationships/slideLayout" Target="../slideLayouts/slideLayout13.xml"/><Relationship Id="rId5" Type="http://schemas.openxmlformats.org/officeDocument/2006/relationships/hyperlink" Target="https://www.vatican.va/archive/ENG0015/__P1S.HTM#$SZ" TargetMode="External"/><Relationship Id="rId4" Type="http://schemas.openxmlformats.org/officeDocument/2006/relationships/hyperlink" Target="https://www.vatican.va/archive/ENG0015/__P1S.HTM#$SY"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2" Type="http://schemas.openxmlformats.org/officeDocument/2006/relationships/hyperlink" Target="https://catholic-resources.org/Bible/Eucharist.htm" TargetMode="Externa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hyperlink" Target="https://www.vatican.va/archive/ENG0015/__P41.HTM#$1MS" TargetMode="External"/><Relationship Id="rId3" Type="http://schemas.openxmlformats.org/officeDocument/2006/relationships/hyperlink" Target="https://www.vatican.va/archive/ENG0015/__P41.HTM#$1MN" TargetMode="External"/><Relationship Id="rId7" Type="http://schemas.openxmlformats.org/officeDocument/2006/relationships/hyperlink" Target="https://www.vatican.va/archive/ENG0015/__P41.HTM#$1MR" TargetMode="External"/><Relationship Id="rId2" Type="http://schemas.openxmlformats.org/officeDocument/2006/relationships/hyperlink" Target="https://www.vatican.va/archive/ENG0015/__P41.HTM#$1MM" TargetMode="External"/><Relationship Id="rId1" Type="http://schemas.openxmlformats.org/officeDocument/2006/relationships/slideLayout" Target="../slideLayouts/slideLayout13.xml"/><Relationship Id="rId6" Type="http://schemas.openxmlformats.org/officeDocument/2006/relationships/hyperlink" Target="https://www.vatican.va/archive/ENG0015/__P41.HTM#$1MQ" TargetMode="External"/><Relationship Id="rId5" Type="http://schemas.openxmlformats.org/officeDocument/2006/relationships/hyperlink" Target="https://www.vatican.va/archive/ENG0015/__P41.HTM#$1MP" TargetMode="External"/><Relationship Id="rId4" Type="http://schemas.openxmlformats.org/officeDocument/2006/relationships/hyperlink" Target="https://www.vatican.va/archive/ENG0015/__P41.HTM#$1MO" TargetMode="External"/><Relationship Id="rId9" Type="http://schemas.openxmlformats.org/officeDocument/2006/relationships/hyperlink" Target="https://www.vatican.va/archive/ENG0015/__P41.HTM#$1MV" TargetMode="Externa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hyperlink" Target="http://catholic-resources.org/"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s://catholic-resources.org/" TargetMode="Externa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hyperlink" Target="https://catholic-resources.org/"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548B45-2C7E-47E1-9CD3-8B7CBE0C5FAE}"/>
              </a:ext>
            </a:extLst>
          </p:cNvPr>
          <p:cNvSpPr>
            <a:spLocks noGrp="1"/>
          </p:cNvSpPr>
          <p:nvPr>
            <p:ph type="ctrTitle"/>
          </p:nvPr>
        </p:nvSpPr>
        <p:spPr>
          <a:xfrm>
            <a:off x="313038" y="354226"/>
            <a:ext cx="11598876" cy="2771529"/>
          </a:xfrm>
        </p:spPr>
        <p:txBody>
          <a:bodyPr>
            <a:noAutofit/>
          </a:bodyPr>
          <a:lstStyle/>
          <a:p>
            <a:pPr algn="ctr">
              <a:lnSpc>
                <a:spcPct val="100000"/>
              </a:lnSpc>
            </a:pPr>
            <a:r>
              <a:rPr lang="en-US" sz="6000" b="0" cap="none" dirty="0">
                <a:latin typeface="Berlin Sans FB" panose="020E0602020502020306" pitchFamily="34" charset="0"/>
              </a:rPr>
              <a:t>What does </a:t>
            </a:r>
            <a:br>
              <a:rPr lang="en-US" sz="6000" b="0" cap="none" dirty="0">
                <a:latin typeface="Berlin Sans FB" panose="020E0602020502020306" pitchFamily="34" charset="0"/>
              </a:rPr>
            </a:br>
            <a:r>
              <a:rPr lang="en-US" sz="7200" b="0" cap="none" dirty="0">
                <a:latin typeface="Berlin Sans FB" panose="020E0602020502020306" pitchFamily="34" charset="0"/>
              </a:rPr>
              <a:t>“The Body of Christ” </a:t>
            </a:r>
            <a:br>
              <a:rPr lang="en-US" sz="6000" b="0" cap="none" dirty="0">
                <a:latin typeface="Berlin Sans FB" panose="020E0602020502020306" pitchFamily="34" charset="0"/>
              </a:rPr>
            </a:br>
            <a:r>
              <a:rPr lang="en-US" b="0" cap="none" dirty="0">
                <a:latin typeface="Berlin Sans FB" panose="020E0602020502020306" pitchFamily="34" charset="0"/>
              </a:rPr>
              <a:t>mean </a:t>
            </a:r>
            <a:r>
              <a:rPr lang="en-US" sz="5400" b="0" cap="none" dirty="0">
                <a:latin typeface="Berlin Sans FB" panose="020E0602020502020306" pitchFamily="34" charset="0"/>
              </a:rPr>
              <a:t>in the </a:t>
            </a:r>
            <a:r>
              <a:rPr lang="en-US" b="0" cap="none" dirty="0">
                <a:latin typeface="Berlin Sans FB" panose="020E0602020502020306" pitchFamily="34" charset="0"/>
              </a:rPr>
              <a:t>Bible?</a:t>
            </a:r>
            <a:endParaRPr lang="en-US" sz="6000" b="0" cap="none" dirty="0">
              <a:latin typeface="Berlin Sans FB" panose="020E0602020502020306" pitchFamily="34" charset="0"/>
            </a:endParaRPr>
          </a:p>
        </p:txBody>
      </p:sp>
      <p:sp>
        <p:nvSpPr>
          <p:cNvPr id="5" name="Subtitle 4">
            <a:extLst>
              <a:ext uri="{FF2B5EF4-FFF2-40B4-BE49-F238E27FC236}">
                <a16:creationId xmlns:a16="http://schemas.microsoft.com/office/drawing/2014/main" id="{81E0376F-A156-4277-8608-051A0DE55DA3}"/>
              </a:ext>
            </a:extLst>
          </p:cNvPr>
          <p:cNvSpPr>
            <a:spLocks noGrp="1"/>
          </p:cNvSpPr>
          <p:nvPr>
            <p:ph type="subTitle" idx="1"/>
          </p:nvPr>
        </p:nvSpPr>
        <p:spPr>
          <a:xfrm>
            <a:off x="313038" y="3822357"/>
            <a:ext cx="11598876" cy="2009276"/>
          </a:xfrm>
        </p:spPr>
        <p:txBody>
          <a:bodyPr>
            <a:noAutofit/>
          </a:bodyPr>
          <a:lstStyle/>
          <a:p>
            <a:pPr algn="ctr">
              <a:lnSpc>
                <a:spcPct val="100000"/>
              </a:lnSpc>
              <a:spcBef>
                <a:spcPts val="600"/>
              </a:spcBef>
            </a:pPr>
            <a:r>
              <a:rPr lang="en-US" sz="2800" cap="none" dirty="0"/>
              <a:t>L.A. Religious Education Congress</a:t>
            </a:r>
            <a:endParaRPr lang="en-US" sz="2800" i="1" cap="none" dirty="0"/>
          </a:p>
          <a:p>
            <a:pPr algn="ctr">
              <a:lnSpc>
                <a:spcPct val="100000"/>
              </a:lnSpc>
              <a:spcBef>
                <a:spcPts val="600"/>
              </a:spcBef>
            </a:pPr>
            <a:r>
              <a:rPr lang="en-US" sz="2400" i="1" cap="none" dirty="0"/>
              <a:t>February 26, 2023:  </a:t>
            </a:r>
            <a:r>
              <a:rPr lang="en-US" sz="2400" cap="none" dirty="0"/>
              <a:t>Session </a:t>
            </a:r>
            <a:r>
              <a:rPr lang="en-US" sz="2400" b="1" u="sng" cap="none" dirty="0"/>
              <a:t>7</a:t>
            </a:r>
            <a:r>
              <a:rPr lang="en-US" sz="2400" b="1" u="sng" cap="none" dirty="0">
                <a:hlinkClick r:id="rId2">
                  <a:extLst>
                    <a:ext uri="{A12FA001-AC4F-418D-AE19-62706E023703}">
                      <ahyp:hlinkClr xmlns:ahyp="http://schemas.microsoft.com/office/drawing/2018/hyperlinkcolor" val="tx"/>
                    </a:ext>
                  </a:extLst>
                </a:hlinkClick>
              </a:rPr>
              <a:t>-07</a:t>
            </a:r>
            <a:endParaRPr lang="en-US" sz="2400" b="1" u="sng" cap="none" dirty="0"/>
          </a:p>
          <a:p>
            <a:pPr algn="ctr">
              <a:lnSpc>
                <a:spcPct val="100000"/>
              </a:lnSpc>
              <a:spcBef>
                <a:spcPts val="600"/>
              </a:spcBef>
            </a:pPr>
            <a:r>
              <a:rPr lang="en-US" sz="2800" b="1" cap="none" dirty="0"/>
              <a:t>Fr. Felix Just, S.J., Ph.D.</a:t>
            </a:r>
            <a:br>
              <a:rPr lang="en-US" sz="2800" cap="none" dirty="0"/>
            </a:br>
            <a:r>
              <a:rPr lang="en-US" sz="2800" u="sng" cap="none" dirty="0">
                <a:hlinkClick r:id="rId3"/>
              </a:rPr>
              <a:t>https://catholic-resources.org</a:t>
            </a:r>
            <a:r>
              <a:rPr lang="en-US" sz="2800" u="sng" cap="none" dirty="0"/>
              <a:t> </a:t>
            </a:r>
          </a:p>
        </p:txBody>
      </p:sp>
      <p:pic>
        <p:nvPicPr>
          <p:cNvPr id="6" name="Picture 5" descr="A picture containing indoor&#10;&#10;Description automatically generated">
            <a:extLst>
              <a:ext uri="{FF2B5EF4-FFF2-40B4-BE49-F238E27FC236}">
                <a16:creationId xmlns:a16="http://schemas.microsoft.com/office/drawing/2014/main" id="{6CC80F41-E83B-A2CE-CEFE-78495451F0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66409" y="-1"/>
            <a:ext cx="1814255" cy="2926080"/>
          </a:xfrm>
          <a:prstGeom prst="rect">
            <a:avLst/>
          </a:prstGeom>
        </p:spPr>
      </p:pic>
      <p:pic>
        <p:nvPicPr>
          <p:cNvPr id="8" name="Picture 7" descr="A statue of a person holding a cross&#10;&#10;Description automatically generated with medium confidence">
            <a:extLst>
              <a:ext uri="{FF2B5EF4-FFF2-40B4-BE49-F238E27FC236}">
                <a16:creationId xmlns:a16="http://schemas.microsoft.com/office/drawing/2014/main" id="{132B3AA3-FCFA-84BB-8E9B-06F21FCD497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 y="0"/>
            <a:ext cx="1851701" cy="2926080"/>
          </a:xfrm>
          <a:prstGeom prst="rect">
            <a:avLst/>
          </a:prstGeom>
        </p:spPr>
      </p:pic>
      <p:pic>
        <p:nvPicPr>
          <p:cNvPr id="10" name="Picture 9" descr="A picture containing person, indoor, people, crowd&#10;&#10;Description automatically generated">
            <a:extLst>
              <a:ext uri="{FF2B5EF4-FFF2-40B4-BE49-F238E27FC236}">
                <a16:creationId xmlns:a16="http://schemas.microsoft.com/office/drawing/2014/main" id="{865E96FD-4E9D-2C79-869E-CFB06E39CD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43389" y="3914149"/>
            <a:ext cx="2739131" cy="1917483"/>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78CD2B6A-1511-C671-C773-F056248433FC}"/>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0" y="3914150"/>
            <a:ext cx="2926080" cy="1917483"/>
          </a:xfrm>
          <a:prstGeom prst="rect">
            <a:avLst/>
          </a:prstGeom>
        </p:spPr>
      </p:pic>
    </p:spTree>
    <p:extLst>
      <p:ext uri="{BB962C8B-B14F-4D97-AF65-F5344CB8AC3E}">
        <p14:creationId xmlns:p14="http://schemas.microsoft.com/office/powerpoint/2010/main" val="2433545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a:xfrm>
            <a:off x="838200" y="1"/>
            <a:ext cx="10515600" cy="1036320"/>
          </a:xfrm>
        </p:spPr>
        <p:txBody>
          <a:bodyPr>
            <a:normAutofit/>
          </a:bodyPr>
          <a:lstStyle/>
          <a:p>
            <a:pPr algn="ctr"/>
            <a:r>
              <a:rPr lang="en-US" altLang="en-US" sz="6000" b="1" dirty="0">
                <a:solidFill>
                  <a:srgbClr val="C00000"/>
                </a:solidFill>
                <a:latin typeface="+mn-lt"/>
              </a:rPr>
              <a:t>T H A N K     Y O U !</a:t>
            </a:r>
          </a:p>
        </p:txBody>
      </p:sp>
      <p:sp>
        <p:nvSpPr>
          <p:cNvPr id="3" name="Content Placeholder 2"/>
          <p:cNvSpPr>
            <a:spLocks noGrp="1"/>
          </p:cNvSpPr>
          <p:nvPr>
            <p:ph idx="1"/>
          </p:nvPr>
        </p:nvSpPr>
        <p:spPr>
          <a:xfrm>
            <a:off x="838200" y="1132114"/>
            <a:ext cx="10515600" cy="5044849"/>
          </a:xfrm>
        </p:spPr>
        <p:txBody>
          <a:bodyPr>
            <a:normAutofit/>
          </a:bodyPr>
          <a:lstStyle/>
          <a:p>
            <a:pPr>
              <a:lnSpc>
                <a:spcPct val="100000"/>
              </a:lnSpc>
              <a:spcBef>
                <a:spcPts val="0"/>
              </a:spcBef>
            </a:pPr>
            <a:r>
              <a:rPr lang="en-US" altLang="en-US" sz="3600" i="1" dirty="0">
                <a:latin typeface="Arial" charset="0"/>
                <a:cs typeface="Arial" charset="0"/>
              </a:rPr>
              <a:t>For participating in R.E. Congress 2023!</a:t>
            </a:r>
          </a:p>
          <a:p>
            <a:pPr>
              <a:lnSpc>
                <a:spcPct val="100000"/>
              </a:lnSpc>
              <a:spcBef>
                <a:spcPts val="0"/>
              </a:spcBef>
            </a:pPr>
            <a:r>
              <a:rPr lang="en-US" altLang="en-US" sz="3600" i="1" dirty="0">
                <a:latin typeface="Arial" charset="0"/>
                <a:cs typeface="Arial" charset="0"/>
              </a:rPr>
              <a:t>For sharing our faith as catechists!</a:t>
            </a:r>
          </a:p>
          <a:p>
            <a:pPr>
              <a:lnSpc>
                <a:spcPct val="100000"/>
              </a:lnSpc>
              <a:spcBef>
                <a:spcPts val="0"/>
              </a:spcBef>
            </a:pPr>
            <a:r>
              <a:rPr lang="en-US" altLang="en-US" sz="3600" i="1" dirty="0">
                <a:latin typeface="Arial" charset="0"/>
                <a:cs typeface="Arial" charset="0"/>
              </a:rPr>
              <a:t>For helping in many other ministries!</a:t>
            </a:r>
          </a:p>
          <a:p>
            <a:pPr>
              <a:lnSpc>
                <a:spcPct val="100000"/>
              </a:lnSpc>
              <a:spcBef>
                <a:spcPts val="0"/>
              </a:spcBef>
            </a:pPr>
            <a:r>
              <a:rPr lang="en-US" altLang="en-US" sz="3600" i="1" dirty="0">
                <a:latin typeface="Arial" charset="0"/>
                <a:cs typeface="Arial" charset="0"/>
              </a:rPr>
              <a:t>For “embracing grace” as disciples of Jesus!</a:t>
            </a:r>
          </a:p>
        </p:txBody>
      </p:sp>
      <p:pic>
        <p:nvPicPr>
          <p:cNvPr id="21506" name="Picture 2" descr="Image result for thank you"/>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59926" y="3571089"/>
            <a:ext cx="8312331" cy="3492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2107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nodeType="afterGroup">
                            <p:stCondLst>
                              <p:cond delay="30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1506"/>
                                        </p:tgtEl>
                                        <p:attrNameLst>
                                          <p:attrName>style.visibility</p:attrName>
                                        </p:attrNameLst>
                                      </p:cBhvr>
                                      <p:to>
                                        <p:strVal val="visible"/>
                                      </p:to>
                                    </p:set>
                                    <p:anim calcmode="lin" valueType="num">
                                      <p:cBhvr>
                                        <p:cTn id="23" dur="2000" fill="hold"/>
                                        <p:tgtEl>
                                          <p:spTgt spid="21506"/>
                                        </p:tgtEl>
                                        <p:attrNameLst>
                                          <p:attrName>ppt_w</p:attrName>
                                        </p:attrNameLst>
                                      </p:cBhvr>
                                      <p:tavLst>
                                        <p:tav tm="0">
                                          <p:val>
                                            <p:fltVal val="0"/>
                                          </p:val>
                                        </p:tav>
                                        <p:tav tm="100000">
                                          <p:val>
                                            <p:strVal val="#ppt_w"/>
                                          </p:val>
                                        </p:tav>
                                      </p:tavLst>
                                    </p:anim>
                                    <p:anim calcmode="lin" valueType="num">
                                      <p:cBhvr>
                                        <p:cTn id="24" dur="2000" fill="hold"/>
                                        <p:tgtEl>
                                          <p:spTgt spid="21506"/>
                                        </p:tgtEl>
                                        <p:attrNameLst>
                                          <p:attrName>ppt_h</p:attrName>
                                        </p:attrNameLst>
                                      </p:cBhvr>
                                      <p:tavLst>
                                        <p:tav tm="0">
                                          <p:val>
                                            <p:fltVal val="0"/>
                                          </p:val>
                                        </p:tav>
                                        <p:tav tm="100000">
                                          <p:val>
                                            <p:strVal val="#ppt_h"/>
                                          </p:val>
                                        </p:tav>
                                      </p:tavLst>
                                    </p:anim>
                                    <p:animEffect transition="in" filter="fade">
                                      <p:cBhvr>
                                        <p:cTn id="25"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F461-27B0-9065-AC42-62EF53CA9C7F}"/>
              </a:ext>
            </a:extLst>
          </p:cNvPr>
          <p:cNvSpPr>
            <a:spLocks noGrp="1"/>
          </p:cNvSpPr>
          <p:nvPr>
            <p:ph type="title"/>
          </p:nvPr>
        </p:nvSpPr>
        <p:spPr/>
        <p:txBody>
          <a:bodyPr/>
          <a:lstStyle/>
          <a:p>
            <a:r>
              <a:rPr lang="en-US" dirty="0"/>
              <a:t>What Is the “Body of Christ”?</a:t>
            </a:r>
          </a:p>
        </p:txBody>
      </p:sp>
      <p:pic>
        <p:nvPicPr>
          <p:cNvPr id="8" name="Content Placeholder 7" descr="A gold and silver trophy&#10;&#10;Description automatically generated with low confidence">
            <a:extLst>
              <a:ext uri="{FF2B5EF4-FFF2-40B4-BE49-F238E27FC236}">
                <a16:creationId xmlns:a16="http://schemas.microsoft.com/office/drawing/2014/main" id="{C8EC8654-5ABE-40B2-8B62-B39F49EF23A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550455" y="104503"/>
            <a:ext cx="2996520" cy="2996520"/>
          </a:xfrm>
        </p:spPr>
      </p:pic>
      <p:pic>
        <p:nvPicPr>
          <p:cNvPr id="11" name="Picture 10" descr="A group of people dancing&#10;&#10;Description automatically generated with medium confidence">
            <a:extLst>
              <a:ext uri="{FF2B5EF4-FFF2-40B4-BE49-F238E27FC236}">
                <a16:creationId xmlns:a16="http://schemas.microsoft.com/office/drawing/2014/main" id="{8CC75F75-231C-F81F-9B1B-1043ACB945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04858" y="1256889"/>
            <a:ext cx="3509358" cy="2444253"/>
          </a:xfrm>
          <a:prstGeom prst="rect">
            <a:avLst/>
          </a:prstGeom>
        </p:spPr>
      </p:pic>
      <p:pic>
        <p:nvPicPr>
          <p:cNvPr id="13" name="Picture 12" descr="A group of people eating food&#10;&#10;Description automatically generated with low confidence">
            <a:extLst>
              <a:ext uri="{FF2B5EF4-FFF2-40B4-BE49-F238E27FC236}">
                <a16:creationId xmlns:a16="http://schemas.microsoft.com/office/drawing/2014/main" id="{B66F5E5E-42D7-F73C-5B60-3FC1C8873B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34947" y="4159843"/>
            <a:ext cx="4134128" cy="2456507"/>
          </a:xfrm>
          <a:prstGeom prst="rect">
            <a:avLst/>
          </a:prstGeom>
        </p:spPr>
      </p:pic>
      <p:pic>
        <p:nvPicPr>
          <p:cNvPr id="12" name="Picture 11" descr="A person holding a roll of toilet paper&#10;&#10;Description automatically generated with low confidence">
            <a:extLst>
              <a:ext uri="{FF2B5EF4-FFF2-40B4-BE49-F238E27FC236}">
                <a16:creationId xmlns:a16="http://schemas.microsoft.com/office/drawing/2014/main" id="{542615ED-FF7F-4DA3-B763-D871A32CF21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76502" y="4425600"/>
            <a:ext cx="2095500" cy="2190750"/>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129DE183-1331-B280-BC37-1C665EFD02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1360714"/>
            <a:ext cx="2800264" cy="4175760"/>
          </a:xfrm>
          <a:prstGeom prst="rect">
            <a:avLst/>
          </a:prstGeom>
        </p:spPr>
      </p:pic>
    </p:spTree>
    <p:extLst>
      <p:ext uri="{BB962C8B-B14F-4D97-AF65-F5344CB8AC3E}">
        <p14:creationId xmlns:p14="http://schemas.microsoft.com/office/powerpoint/2010/main" val="344596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par>
                          <p:cTn id="8" fill="hold">
                            <p:stCondLst>
                              <p:cond delay="2000"/>
                            </p:stCondLst>
                            <p:childTnLst>
                              <p:par>
                                <p:cTn id="9" presetID="4" presetClass="entr" presetSubtype="3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ox(out)">
                                      <p:cBhvr>
                                        <p:cTn id="11" dur="2000"/>
                                        <p:tgtEl>
                                          <p:spTgt spid="15"/>
                                        </p:tgtEl>
                                      </p:cBhvr>
                                    </p:animEffect>
                                  </p:childTnLst>
                                </p:cTn>
                              </p:par>
                            </p:childTnLst>
                          </p:cTn>
                        </p:par>
                        <p:par>
                          <p:cTn id="12" fill="hold">
                            <p:stCondLst>
                              <p:cond delay="4000"/>
                            </p:stCondLst>
                            <p:childTnLst>
                              <p:par>
                                <p:cTn id="13" presetID="4" presetClass="entr" presetSubtype="3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out)">
                                      <p:cBhvr>
                                        <p:cTn id="15" dur="2000"/>
                                        <p:tgtEl>
                                          <p:spTgt spid="12"/>
                                        </p:tgtEl>
                                      </p:cBhvr>
                                    </p:animEffect>
                                  </p:childTnLst>
                                </p:cTn>
                              </p:par>
                            </p:childTnLst>
                          </p:cTn>
                        </p:par>
                        <p:par>
                          <p:cTn id="16" fill="hold">
                            <p:stCondLst>
                              <p:cond delay="6000"/>
                            </p:stCondLst>
                            <p:childTnLst>
                              <p:par>
                                <p:cTn id="17" presetID="4" presetClass="entr" presetSubtype="32"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out)">
                                      <p:cBhvr>
                                        <p:cTn id="19" dur="2000"/>
                                        <p:tgtEl>
                                          <p:spTgt spid="11"/>
                                        </p:tgtEl>
                                      </p:cBhvr>
                                    </p:animEffect>
                                  </p:childTnLst>
                                </p:cTn>
                              </p:par>
                            </p:childTnLst>
                          </p:cTn>
                        </p:par>
                        <p:par>
                          <p:cTn id="20" fill="hold">
                            <p:stCondLst>
                              <p:cond delay="8000"/>
                            </p:stCondLst>
                            <p:childTnLst>
                              <p:par>
                                <p:cTn id="21" presetID="4" presetClass="entr" presetSubtype="3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out)">
                                      <p:cBhvr>
                                        <p:cTn id="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CE27-C4B1-954E-E969-FB06A86B91F7}"/>
              </a:ext>
            </a:extLst>
          </p:cNvPr>
          <p:cNvSpPr>
            <a:spLocks noGrp="1"/>
          </p:cNvSpPr>
          <p:nvPr>
            <p:ph type="title"/>
          </p:nvPr>
        </p:nvSpPr>
        <p:spPr/>
        <p:txBody>
          <a:bodyPr/>
          <a:lstStyle/>
          <a:p>
            <a:r>
              <a:rPr lang="en-US" b="1" dirty="0"/>
              <a:t>BOTH / AND  Approach </a:t>
            </a:r>
            <a:r>
              <a:rPr lang="en-US" dirty="0"/>
              <a:t>in Catholicism</a:t>
            </a:r>
          </a:p>
        </p:txBody>
      </p:sp>
      <p:sp>
        <p:nvSpPr>
          <p:cNvPr id="3" name="Content Placeholder 2">
            <a:extLst>
              <a:ext uri="{FF2B5EF4-FFF2-40B4-BE49-F238E27FC236}">
                <a16:creationId xmlns:a16="http://schemas.microsoft.com/office/drawing/2014/main" id="{4B82B888-030C-865E-4898-1D01CAB31AA1}"/>
              </a:ext>
            </a:extLst>
          </p:cNvPr>
          <p:cNvSpPr>
            <a:spLocks noGrp="1"/>
          </p:cNvSpPr>
          <p:nvPr>
            <p:ph idx="1"/>
          </p:nvPr>
        </p:nvSpPr>
        <p:spPr>
          <a:xfrm>
            <a:off x="406400" y="1670180"/>
            <a:ext cx="11074400" cy="5111620"/>
          </a:xfrm>
        </p:spPr>
        <p:txBody>
          <a:bodyPr>
            <a:normAutofit/>
          </a:bodyPr>
          <a:lstStyle/>
          <a:p>
            <a:r>
              <a:rPr lang="en-US" sz="3600" b="1" dirty="0">
                <a:solidFill>
                  <a:srgbClr val="C00000"/>
                </a:solidFill>
              </a:rPr>
              <a:t>Proper Catholic Answer to ALL Theological Questions:</a:t>
            </a:r>
          </a:p>
          <a:p>
            <a:pPr lvl="1"/>
            <a:r>
              <a:rPr lang="en-US" sz="3600" b="1" dirty="0"/>
              <a:t>Both A and B  </a:t>
            </a:r>
            <a:r>
              <a:rPr lang="en-US" sz="3600" dirty="0"/>
              <a:t>(and C and D…)</a:t>
            </a:r>
          </a:p>
          <a:p>
            <a:pPr lvl="1"/>
            <a:r>
              <a:rPr lang="en-US" sz="3600" b="1" dirty="0"/>
              <a:t>Not only A, but also B  </a:t>
            </a:r>
            <a:r>
              <a:rPr lang="en-US" sz="3600" dirty="0"/>
              <a:t>(and C and D…)</a:t>
            </a:r>
          </a:p>
          <a:p>
            <a:pPr lvl="1"/>
            <a:endParaRPr lang="en-US" sz="3200" dirty="0"/>
          </a:p>
          <a:p>
            <a:r>
              <a:rPr lang="en-US" sz="3600" b="1" dirty="0">
                <a:solidFill>
                  <a:srgbClr val="C00000"/>
                </a:solidFill>
              </a:rPr>
              <a:t>Avoid One-Sided Over-emphases:</a:t>
            </a:r>
          </a:p>
          <a:p>
            <a:pPr lvl="1"/>
            <a:r>
              <a:rPr lang="en-US" sz="3200" dirty="0"/>
              <a:t>Only A, not B – or – Only B, not A</a:t>
            </a:r>
          </a:p>
          <a:p>
            <a:pPr lvl="1"/>
            <a:r>
              <a:rPr lang="en-US" sz="3200" dirty="0"/>
              <a:t>Either extreme is wrong (leads to “heresies”!)</a:t>
            </a:r>
          </a:p>
          <a:p>
            <a:pPr lvl="1"/>
            <a:r>
              <a:rPr lang="en-US" sz="3200" dirty="0"/>
              <a:t>“Half-truths” are misleading / wrong!</a:t>
            </a:r>
          </a:p>
        </p:txBody>
      </p:sp>
      <p:pic>
        <p:nvPicPr>
          <p:cNvPr id="5" name="Picture 4" descr="A close-up of the front and the back of a coin&#10;&#10;Description automatically generated">
            <a:extLst>
              <a:ext uri="{FF2B5EF4-FFF2-40B4-BE49-F238E27FC236}">
                <a16:creationId xmlns:a16="http://schemas.microsoft.com/office/drawing/2014/main" id="{51D8F039-58BA-57B7-148A-F742F957D2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80310" y="4209409"/>
            <a:ext cx="3495870" cy="1764322"/>
          </a:xfrm>
          <a:prstGeom prst="rect">
            <a:avLst/>
          </a:prstGeom>
        </p:spPr>
      </p:pic>
    </p:spTree>
    <p:extLst>
      <p:ext uri="{BB962C8B-B14F-4D97-AF65-F5344CB8AC3E}">
        <p14:creationId xmlns:p14="http://schemas.microsoft.com/office/powerpoint/2010/main" val="312594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4" presetClass="entr" presetSubtype="1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35B39-FBF6-5EE9-67E9-6689707FF309}"/>
              </a:ext>
            </a:extLst>
          </p:cNvPr>
          <p:cNvSpPr>
            <a:spLocks noGrp="1"/>
          </p:cNvSpPr>
          <p:nvPr>
            <p:ph type="title"/>
          </p:nvPr>
        </p:nvSpPr>
        <p:spPr>
          <a:xfrm>
            <a:off x="238897" y="242596"/>
            <a:ext cx="11689492" cy="705999"/>
          </a:xfrm>
        </p:spPr>
        <p:txBody>
          <a:bodyPr>
            <a:normAutofit fontScale="90000"/>
          </a:bodyPr>
          <a:lstStyle/>
          <a:p>
            <a:pPr algn="ctr"/>
            <a:r>
              <a:rPr lang="en-US" sz="4400" dirty="0"/>
              <a:t>What is the “Body of Christ” in the Bible?</a:t>
            </a:r>
          </a:p>
        </p:txBody>
      </p:sp>
      <p:sp>
        <p:nvSpPr>
          <p:cNvPr id="3" name="Content Placeholder 2">
            <a:extLst>
              <a:ext uri="{FF2B5EF4-FFF2-40B4-BE49-F238E27FC236}">
                <a16:creationId xmlns:a16="http://schemas.microsoft.com/office/drawing/2014/main" id="{2FC96125-F96F-73B7-4C79-C0930694B34A}"/>
              </a:ext>
            </a:extLst>
          </p:cNvPr>
          <p:cNvSpPr>
            <a:spLocks noGrp="1"/>
          </p:cNvSpPr>
          <p:nvPr>
            <p:ph idx="1"/>
          </p:nvPr>
        </p:nvSpPr>
        <p:spPr>
          <a:xfrm>
            <a:off x="701040" y="1055692"/>
            <a:ext cx="10789920" cy="5802308"/>
          </a:xfrm>
        </p:spPr>
        <p:txBody>
          <a:bodyPr>
            <a:normAutofit fontScale="92500" lnSpcReduction="10000"/>
          </a:bodyPr>
          <a:lstStyle/>
          <a:p>
            <a:pPr marL="0" indent="0" algn="r">
              <a:lnSpc>
                <a:spcPct val="110000"/>
              </a:lnSpc>
              <a:spcBef>
                <a:spcPts val="0"/>
              </a:spcBef>
              <a:buNone/>
            </a:pPr>
            <a:r>
              <a:rPr lang="en-US" sz="2600" i="1" dirty="0"/>
              <a:t>PDF Handout on </a:t>
            </a:r>
            <a:r>
              <a:rPr lang="en-US" sz="2600" i="1" dirty="0" err="1"/>
              <a:t>RECongress</a:t>
            </a:r>
            <a:r>
              <a:rPr lang="en-US" sz="2600" i="1" dirty="0"/>
              <a:t> website</a:t>
            </a:r>
          </a:p>
          <a:p>
            <a:pPr marL="568325" indent="-568325">
              <a:lnSpc>
                <a:spcPct val="110000"/>
              </a:lnSpc>
              <a:spcBef>
                <a:spcPts val="0"/>
              </a:spcBef>
              <a:spcAft>
                <a:spcPts val="600"/>
              </a:spcAft>
              <a:buFont typeface="+mj-lt"/>
              <a:buAutoNum type="alphaUcPeriod"/>
            </a:pPr>
            <a:r>
              <a:rPr lang="en-US" sz="3200" b="1" dirty="0"/>
              <a:t>Incarnation</a:t>
            </a:r>
          </a:p>
          <a:p>
            <a:pPr marL="914400" lvl="1" indent="-346075">
              <a:lnSpc>
                <a:spcPct val="110000"/>
              </a:lnSpc>
              <a:spcBef>
                <a:spcPts val="0"/>
              </a:spcBef>
              <a:spcAft>
                <a:spcPts val="600"/>
              </a:spcAft>
            </a:pPr>
            <a:r>
              <a:rPr lang="en-US" sz="2800" dirty="0"/>
              <a:t>Physical/Mortal Body of the Human Jesus</a:t>
            </a:r>
          </a:p>
          <a:p>
            <a:pPr marL="568325" indent="-568325">
              <a:lnSpc>
                <a:spcPct val="110000"/>
              </a:lnSpc>
              <a:spcBef>
                <a:spcPts val="0"/>
              </a:spcBef>
              <a:spcAft>
                <a:spcPts val="600"/>
              </a:spcAft>
              <a:buFont typeface="+mj-lt"/>
              <a:buAutoNum type="alphaUcPeriod"/>
            </a:pPr>
            <a:r>
              <a:rPr lang="en-US" sz="3200" b="1" dirty="0"/>
              <a:t>Resurrection</a:t>
            </a:r>
          </a:p>
          <a:p>
            <a:pPr marL="914400" lvl="1" indent="-346075">
              <a:lnSpc>
                <a:spcPct val="110000"/>
              </a:lnSpc>
              <a:spcBef>
                <a:spcPts val="0"/>
              </a:spcBef>
              <a:spcAft>
                <a:spcPts val="600"/>
              </a:spcAft>
            </a:pPr>
            <a:r>
              <a:rPr lang="en-US" sz="2800" dirty="0"/>
              <a:t>Glorified/Eternal Body of the Resurrected Christ</a:t>
            </a:r>
          </a:p>
          <a:p>
            <a:pPr marL="568325" indent="-568325">
              <a:lnSpc>
                <a:spcPct val="110000"/>
              </a:lnSpc>
              <a:spcBef>
                <a:spcPts val="0"/>
              </a:spcBef>
              <a:spcAft>
                <a:spcPts val="600"/>
              </a:spcAft>
              <a:buFont typeface="+mj-lt"/>
              <a:buAutoNum type="alphaUcPeriod"/>
            </a:pPr>
            <a:r>
              <a:rPr lang="en-US" sz="3200" b="1" dirty="0"/>
              <a:t>Sacrament</a:t>
            </a:r>
          </a:p>
          <a:p>
            <a:pPr marL="914400" lvl="1" indent="-346075">
              <a:lnSpc>
                <a:spcPct val="110000"/>
              </a:lnSpc>
              <a:spcBef>
                <a:spcPts val="0"/>
              </a:spcBef>
              <a:spcAft>
                <a:spcPts val="600"/>
              </a:spcAft>
            </a:pPr>
            <a:r>
              <a:rPr lang="en-US" sz="2800" dirty="0"/>
              <a:t>Real/Present Body of Christ:  The Eucharist</a:t>
            </a:r>
          </a:p>
          <a:p>
            <a:pPr marL="568325" indent="-568325">
              <a:lnSpc>
                <a:spcPct val="110000"/>
              </a:lnSpc>
              <a:spcBef>
                <a:spcPts val="0"/>
              </a:spcBef>
              <a:spcAft>
                <a:spcPts val="600"/>
              </a:spcAft>
              <a:buFont typeface="+mj-lt"/>
              <a:buAutoNum type="alphaUcPeriod"/>
            </a:pPr>
            <a:r>
              <a:rPr lang="en-US" sz="3200" b="1" dirty="0"/>
              <a:t>Church</a:t>
            </a:r>
          </a:p>
          <a:p>
            <a:pPr marL="914400" lvl="1" indent="-346075">
              <a:lnSpc>
                <a:spcPct val="110000"/>
              </a:lnSpc>
              <a:spcBef>
                <a:spcPts val="0"/>
              </a:spcBef>
              <a:spcAft>
                <a:spcPts val="600"/>
              </a:spcAft>
            </a:pPr>
            <a:r>
              <a:rPr lang="en-US" sz="2800" dirty="0"/>
              <a:t>Mystical/Ecclesial Body of Christ:  The Church</a:t>
            </a:r>
          </a:p>
          <a:p>
            <a:pPr marL="568325" indent="-568325">
              <a:lnSpc>
                <a:spcPct val="110000"/>
              </a:lnSpc>
              <a:spcBef>
                <a:spcPts val="0"/>
              </a:spcBef>
              <a:spcAft>
                <a:spcPts val="600"/>
              </a:spcAft>
              <a:buFont typeface="+mj-lt"/>
              <a:buAutoNum type="alphaUcPeriod"/>
            </a:pPr>
            <a:r>
              <a:rPr lang="en-US" sz="3200" b="1" dirty="0"/>
              <a:t>Our Spiritual Life</a:t>
            </a:r>
          </a:p>
          <a:p>
            <a:pPr marL="914400" lvl="1" indent="-346075">
              <a:lnSpc>
                <a:spcPct val="110000"/>
              </a:lnSpc>
              <a:spcBef>
                <a:spcPts val="0"/>
              </a:spcBef>
              <a:spcAft>
                <a:spcPts val="600"/>
              </a:spcAft>
            </a:pPr>
            <a:r>
              <a:rPr lang="en-US" sz="2800" dirty="0"/>
              <a:t>Spirit of Christ Dwells in our Mortal Bodies</a:t>
            </a:r>
          </a:p>
        </p:txBody>
      </p:sp>
    </p:spTree>
    <p:extLst>
      <p:ext uri="{BB962C8B-B14F-4D97-AF65-F5344CB8AC3E}">
        <p14:creationId xmlns:p14="http://schemas.microsoft.com/office/powerpoint/2010/main" val="336985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fade">
                                      <p:cBhvr>
                                        <p:cTn id="4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B7991-1C96-26EF-26C2-749A19D1E03A}"/>
              </a:ext>
            </a:extLst>
          </p:cNvPr>
          <p:cNvSpPr>
            <a:spLocks noGrp="1"/>
          </p:cNvSpPr>
          <p:nvPr>
            <p:ph type="title"/>
          </p:nvPr>
        </p:nvSpPr>
        <p:spPr/>
        <p:txBody>
          <a:bodyPr>
            <a:normAutofit fontScale="90000"/>
          </a:bodyPr>
          <a:lstStyle/>
          <a:p>
            <a:r>
              <a:rPr lang="en-US" i="1" dirty="0"/>
              <a:t>Catechism of the Catholic Church</a:t>
            </a:r>
            <a:r>
              <a:rPr lang="en-US" dirty="0"/>
              <a:t>, Glossary</a:t>
            </a:r>
            <a:r>
              <a:rPr lang="en-US" sz="3100" b="0" dirty="0"/>
              <a:t>  (USCCB, 2000)</a:t>
            </a:r>
            <a:endParaRPr lang="en-US" b="0" dirty="0"/>
          </a:p>
        </p:txBody>
      </p:sp>
      <p:sp>
        <p:nvSpPr>
          <p:cNvPr id="3" name="Content Placeholder 2">
            <a:extLst>
              <a:ext uri="{FF2B5EF4-FFF2-40B4-BE49-F238E27FC236}">
                <a16:creationId xmlns:a16="http://schemas.microsoft.com/office/drawing/2014/main" id="{E99B1C4C-442F-4DA7-4971-4845B3574EE8}"/>
              </a:ext>
            </a:extLst>
          </p:cNvPr>
          <p:cNvSpPr>
            <a:spLocks noGrp="1"/>
          </p:cNvSpPr>
          <p:nvPr>
            <p:ph idx="1"/>
          </p:nvPr>
        </p:nvSpPr>
        <p:spPr/>
        <p:txBody>
          <a:bodyPr>
            <a:normAutofit/>
          </a:bodyPr>
          <a:lstStyle/>
          <a:p>
            <a:pPr marL="114300" indent="0">
              <a:spcBef>
                <a:spcPts val="1800"/>
              </a:spcBef>
              <a:buNone/>
            </a:pPr>
            <a:r>
              <a:rPr lang="en-US" sz="2800" b="1" i="0" u="none" strike="noStrike" baseline="0" dirty="0">
                <a:solidFill>
                  <a:srgbClr val="CC3131"/>
                </a:solidFill>
                <a:latin typeface="Arial" panose="020B0604020202020204" pitchFamily="34" charset="0"/>
              </a:rPr>
              <a:t>BODY OF CHRIST: </a:t>
            </a:r>
          </a:p>
          <a:p>
            <a:pPr marL="628650" indent="-514350">
              <a:spcBef>
                <a:spcPts val="1800"/>
              </a:spcBef>
              <a:buFont typeface="+mj-lt"/>
              <a:buAutoNum type="arabicParenR"/>
            </a:pPr>
            <a:r>
              <a:rPr lang="en-US" sz="2600" b="0" i="0" u="none" strike="noStrike" baseline="0" dirty="0">
                <a:solidFill>
                  <a:srgbClr val="000000"/>
                </a:solidFill>
                <a:latin typeface="Arial" panose="020B0604020202020204" pitchFamily="34" charset="0"/>
              </a:rPr>
              <a:t>The </a:t>
            </a:r>
            <a:r>
              <a:rPr lang="en-US" sz="2600" b="1" i="0" u="none" strike="noStrike" baseline="0" dirty="0">
                <a:solidFill>
                  <a:srgbClr val="000000"/>
                </a:solidFill>
                <a:latin typeface="Arial" panose="020B0604020202020204" pitchFamily="34" charset="0"/>
              </a:rPr>
              <a:t>human body </a:t>
            </a:r>
            <a:r>
              <a:rPr lang="en-US" sz="2600" b="0" i="0" u="none" strike="noStrike" baseline="0" dirty="0">
                <a:solidFill>
                  <a:srgbClr val="000000"/>
                </a:solidFill>
                <a:latin typeface="Arial" panose="020B0604020202020204" pitchFamily="34" charset="0"/>
              </a:rPr>
              <a:t>which the Son of God assumed through his conception in the womb of Mary </a:t>
            </a:r>
            <a:r>
              <a:rPr lang="en-US" sz="2600" b="0" i="0" u="sng" strike="noStrike" baseline="0" dirty="0">
                <a:solidFill>
                  <a:srgbClr val="000000"/>
                </a:solidFill>
                <a:latin typeface="Arial" panose="020B0604020202020204" pitchFamily="34" charset="0"/>
              </a:rPr>
              <a:t>and</a:t>
            </a:r>
            <a:r>
              <a:rPr lang="en-US" sz="2600" b="0" i="0" u="none" strike="noStrike" baseline="0" dirty="0">
                <a:solidFill>
                  <a:srgbClr val="000000"/>
                </a:solidFill>
                <a:latin typeface="Arial" panose="020B0604020202020204" pitchFamily="34" charset="0"/>
              </a:rPr>
              <a:t> which is now glorified in heaven (467, 476, 645). </a:t>
            </a:r>
          </a:p>
          <a:p>
            <a:pPr marL="628650" indent="-514350">
              <a:spcBef>
                <a:spcPts val="1800"/>
              </a:spcBef>
              <a:buFont typeface="+mj-lt"/>
              <a:buAutoNum type="arabicParenR"/>
            </a:pPr>
            <a:r>
              <a:rPr lang="en-US" sz="2600" b="0" i="0" u="none" strike="noStrike" baseline="0" dirty="0">
                <a:solidFill>
                  <a:srgbClr val="000000"/>
                </a:solidFill>
                <a:latin typeface="Arial" panose="020B0604020202020204" pitchFamily="34" charset="0"/>
              </a:rPr>
              <a:t>This same Body and Blood, together with the soul and divinity, of our Lord Jesus Christ are </a:t>
            </a:r>
            <a:r>
              <a:rPr lang="en-US" sz="2600" b="0" i="1" u="none" strike="noStrike" baseline="0" dirty="0">
                <a:solidFill>
                  <a:srgbClr val="000000"/>
                </a:solidFill>
                <a:latin typeface="Arial" panose="020B0604020202020204" pitchFamily="34" charset="0"/>
              </a:rPr>
              <a:t>sacramentally present</a:t>
            </a:r>
            <a:r>
              <a:rPr lang="en-US" sz="2600" b="0" i="0" u="none" strike="noStrike" baseline="0" dirty="0">
                <a:solidFill>
                  <a:srgbClr val="000000"/>
                </a:solidFill>
                <a:latin typeface="Arial" panose="020B0604020202020204" pitchFamily="34" charset="0"/>
              </a:rPr>
              <a:t> in the </a:t>
            </a:r>
            <a:r>
              <a:rPr lang="en-US" sz="2600" b="1" i="0" u="none" strike="noStrike" baseline="0" dirty="0">
                <a:solidFill>
                  <a:srgbClr val="000000"/>
                </a:solidFill>
                <a:latin typeface="Arial" panose="020B0604020202020204" pitchFamily="34" charset="0"/>
              </a:rPr>
              <a:t>Eucharist </a:t>
            </a:r>
            <a:r>
              <a:rPr lang="en-US" sz="2600" b="0" i="1" u="none" strike="noStrike" baseline="0" dirty="0">
                <a:solidFill>
                  <a:srgbClr val="000000"/>
                </a:solidFill>
                <a:latin typeface="Arial" panose="020B0604020202020204" pitchFamily="34" charset="0"/>
              </a:rPr>
              <a:t>under the appearances of</a:t>
            </a:r>
            <a:r>
              <a:rPr lang="en-US" sz="2600" b="0" i="0" u="none" strike="noStrike" baseline="0" dirty="0">
                <a:solidFill>
                  <a:srgbClr val="000000"/>
                </a:solidFill>
                <a:latin typeface="Arial" panose="020B0604020202020204" pitchFamily="34" charset="0"/>
              </a:rPr>
              <a:t> bread and wine (1374). </a:t>
            </a:r>
          </a:p>
          <a:p>
            <a:pPr marL="628650" indent="-514350">
              <a:spcBef>
                <a:spcPts val="1800"/>
              </a:spcBef>
              <a:buFont typeface="+mj-lt"/>
              <a:buAutoNum type="arabicParenR"/>
            </a:pPr>
            <a:r>
              <a:rPr lang="en-US" sz="2600" b="0" i="0" u="none" strike="noStrike" baseline="0" dirty="0">
                <a:solidFill>
                  <a:srgbClr val="000000"/>
                </a:solidFill>
                <a:latin typeface="Arial" panose="020B0604020202020204" pitchFamily="34" charset="0"/>
              </a:rPr>
              <a:t>The </a:t>
            </a:r>
            <a:r>
              <a:rPr lang="en-US" sz="2600" b="1" i="0" u="none" strike="noStrike" baseline="0" dirty="0">
                <a:solidFill>
                  <a:srgbClr val="000000"/>
                </a:solidFill>
                <a:latin typeface="Arial" panose="020B0604020202020204" pitchFamily="34" charset="0"/>
              </a:rPr>
              <a:t>Church </a:t>
            </a:r>
            <a:r>
              <a:rPr lang="en-US" sz="2600" b="0" i="0" u="none" strike="noStrike" baseline="0" dirty="0">
                <a:solidFill>
                  <a:srgbClr val="000000"/>
                </a:solidFill>
                <a:latin typeface="Arial" panose="020B0604020202020204" pitchFamily="34" charset="0"/>
              </a:rPr>
              <a:t>is called the (mystical) Body of Christ because of the intimate communion which Jesus shares with his disciples; the </a:t>
            </a:r>
            <a:r>
              <a:rPr lang="en-US" sz="2600" b="0" i="1" u="none" strike="noStrike" baseline="0" dirty="0">
                <a:solidFill>
                  <a:srgbClr val="000000"/>
                </a:solidFill>
                <a:latin typeface="Arial" panose="020B0604020202020204" pitchFamily="34" charset="0"/>
              </a:rPr>
              <a:t>metaphor </a:t>
            </a:r>
            <a:r>
              <a:rPr lang="en-US" sz="2600" b="0" i="0" u="none" strike="noStrike" baseline="0" dirty="0">
                <a:solidFill>
                  <a:srgbClr val="000000"/>
                </a:solidFill>
                <a:latin typeface="Arial" panose="020B0604020202020204" pitchFamily="34" charset="0"/>
              </a:rPr>
              <a:t>of a body, whose head is Christ and whose members are the faithful, provides an </a:t>
            </a:r>
            <a:r>
              <a:rPr lang="en-US" sz="2600" b="0" i="1" u="none" strike="noStrike" baseline="0" dirty="0">
                <a:solidFill>
                  <a:srgbClr val="000000"/>
                </a:solidFill>
                <a:latin typeface="Arial" panose="020B0604020202020204" pitchFamily="34" charset="0"/>
              </a:rPr>
              <a:t>image </a:t>
            </a:r>
            <a:r>
              <a:rPr lang="en-US" sz="2600" b="0" i="0" u="none" strike="noStrike" baseline="0" dirty="0">
                <a:solidFill>
                  <a:srgbClr val="000000"/>
                </a:solidFill>
                <a:latin typeface="Arial" panose="020B0604020202020204" pitchFamily="34" charset="0"/>
              </a:rPr>
              <a:t>which keeps in focus both the unity and the diversity of the Church (787, 790, 1396).</a:t>
            </a:r>
            <a:endParaRPr lang="en-US" sz="2600" dirty="0"/>
          </a:p>
        </p:txBody>
      </p:sp>
    </p:spTree>
    <p:extLst>
      <p:ext uri="{BB962C8B-B14F-4D97-AF65-F5344CB8AC3E}">
        <p14:creationId xmlns:p14="http://schemas.microsoft.com/office/powerpoint/2010/main" val="326299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39D0-855E-0F10-A663-FDCDE4793D2C}"/>
              </a:ext>
            </a:extLst>
          </p:cNvPr>
          <p:cNvSpPr>
            <a:spLocks noGrp="1"/>
          </p:cNvSpPr>
          <p:nvPr>
            <p:ph type="title"/>
          </p:nvPr>
        </p:nvSpPr>
        <p:spPr/>
        <p:txBody>
          <a:bodyPr>
            <a:normAutofit/>
          </a:bodyPr>
          <a:lstStyle/>
          <a:p>
            <a:r>
              <a:rPr lang="en-US" sz="3600" b="0" dirty="0"/>
              <a:t>Handout, A)  </a:t>
            </a:r>
            <a:r>
              <a:rPr lang="en-US" sz="3600" dirty="0"/>
              <a:t>“The Body of Christ” –</a:t>
            </a:r>
            <a:r>
              <a:rPr lang="en-US" sz="3600" b="1" dirty="0"/>
              <a:t> INCARNATION</a:t>
            </a:r>
            <a:endParaRPr lang="en-US" dirty="0"/>
          </a:p>
        </p:txBody>
      </p:sp>
      <p:sp>
        <p:nvSpPr>
          <p:cNvPr id="3" name="Content Placeholder 2">
            <a:extLst>
              <a:ext uri="{FF2B5EF4-FFF2-40B4-BE49-F238E27FC236}">
                <a16:creationId xmlns:a16="http://schemas.microsoft.com/office/drawing/2014/main" id="{52242E0A-F39D-E1E6-9F88-E2314AC5A0EF}"/>
              </a:ext>
            </a:extLst>
          </p:cNvPr>
          <p:cNvSpPr>
            <a:spLocks noGrp="1"/>
          </p:cNvSpPr>
          <p:nvPr>
            <p:ph idx="1"/>
          </p:nvPr>
        </p:nvSpPr>
        <p:spPr/>
        <p:txBody>
          <a:bodyPr>
            <a:normAutofit/>
          </a:bodyPr>
          <a:lstStyle/>
          <a:p>
            <a:pPr marL="0" marR="0" indent="0">
              <a:lnSpc>
                <a:spcPct val="100000"/>
              </a:lnSpc>
              <a:spcBef>
                <a:spcPts val="0"/>
              </a:spcBef>
              <a:spcAft>
                <a:spcPts val="600"/>
              </a:spcAft>
              <a:buNone/>
            </a:pPr>
            <a:r>
              <a:rPr lang="en-US" b="1" dirty="0">
                <a:effectLst/>
                <a:latin typeface="Arial Narrow" panose="020B0606020202030204" pitchFamily="34" charset="0"/>
                <a:ea typeface="Calibri" panose="020F0502020204030204" pitchFamily="34" charset="0"/>
                <a:cs typeface="Times New Roman" panose="02020603050405020304" pitchFamily="18" charset="0"/>
              </a:rPr>
              <a:t>Physical Body of the Human Jesus:</a:t>
            </a:r>
          </a:p>
          <a:p>
            <a:pPr marL="0" indent="0">
              <a:lnSpc>
                <a:spcPct val="100000"/>
              </a:lnSpc>
              <a:spcBef>
                <a:spcPts val="0"/>
              </a:spcBef>
              <a:spcAft>
                <a:spcPts val="600"/>
              </a:spcAft>
              <a:buNone/>
            </a:pPr>
            <a:r>
              <a:rPr lang="en-US" sz="2700" b="1" dirty="0">
                <a:latin typeface="Arial Narrow" panose="020B0606020202030204" pitchFamily="34" charset="0"/>
                <a:ea typeface="Calibri" panose="020F0502020204030204" pitchFamily="34" charset="0"/>
                <a:cs typeface="Times New Roman" panose="02020603050405020304" pitchFamily="18" charset="0"/>
              </a:rPr>
              <a:t>Essential Pre-requisite for Jesus’ Public Ministry, Passion &amp; Death, Resurrection</a:t>
            </a:r>
            <a:endParaRPr lang="en-US" sz="2700" dirty="0">
              <a:effectLst/>
              <a:latin typeface="Calibri" panose="020F0502020204030204" pitchFamily="34" charset="0"/>
              <a:ea typeface="Calibri" panose="020F0502020204030204" pitchFamily="34" charset="0"/>
              <a:cs typeface="Arial" panose="020B0604020202020204" pitchFamily="34" charset="0"/>
            </a:endParaRPr>
          </a:p>
          <a:p>
            <a:pPr marL="0" indent="0">
              <a:spcBef>
                <a:spcPts val="1800"/>
              </a:spcBef>
              <a:buNone/>
            </a:pPr>
            <a:r>
              <a:rPr lang="en-US" sz="2400" b="1" dirty="0">
                <a:solidFill>
                  <a:srgbClr val="C00000"/>
                </a:solidFill>
                <a:latin typeface="Arial Narrow" panose="020B0606020202030204" pitchFamily="34" charset="0"/>
                <a:ea typeface="Calibri" panose="020F0502020204030204" pitchFamily="34" charset="0"/>
                <a:cs typeface="Arial" panose="020B0604020202020204" pitchFamily="34" charset="0"/>
              </a:rPr>
              <a:t>Gal 4:4-5 </a:t>
            </a:r>
            <a:r>
              <a:rPr lang="en-US" sz="2400" dirty="0">
                <a:solidFill>
                  <a:srgbClr val="C00000"/>
                </a:solidFill>
                <a:latin typeface="Arial Narrow" panose="020B0606020202030204" pitchFamily="34" charset="0"/>
                <a:ea typeface="Calibri" panose="020F0502020204030204" pitchFamily="34" charset="0"/>
                <a:cs typeface="Arial" panose="020B0604020202020204" pitchFamily="34" charset="0"/>
              </a:rPr>
              <a:t>– </a:t>
            </a:r>
            <a:r>
              <a:rPr lang="en-US" sz="2400" dirty="0">
                <a:latin typeface="Arial Narrow" panose="020B0606020202030204" pitchFamily="34" charset="0"/>
                <a:ea typeface="Calibri" panose="020F0502020204030204" pitchFamily="34" charset="0"/>
                <a:cs typeface="Arial" panose="020B0604020202020204" pitchFamily="34" charset="0"/>
              </a:rPr>
              <a:t>“But when the fullness of time had come, </a:t>
            </a:r>
            <a:r>
              <a:rPr lang="en-US" sz="2400" b="1" dirty="0">
                <a:latin typeface="Arial Narrow" panose="020B0606020202030204" pitchFamily="34" charset="0"/>
                <a:ea typeface="Calibri" panose="020F0502020204030204" pitchFamily="34" charset="0"/>
                <a:cs typeface="Arial" panose="020B0604020202020204" pitchFamily="34" charset="0"/>
              </a:rPr>
              <a:t>God sent his Son, born of a woman</a:t>
            </a:r>
            <a:r>
              <a:rPr lang="en-US" sz="2400" dirty="0">
                <a:latin typeface="Arial Narrow" panose="020B0606020202030204" pitchFamily="34" charset="0"/>
                <a:ea typeface="Calibri" panose="020F0502020204030204" pitchFamily="34" charset="0"/>
                <a:cs typeface="Arial" panose="020B0604020202020204" pitchFamily="34" charset="0"/>
              </a:rPr>
              <a:t>, born under the law, / to ransom those under the law, so that we might receive adoption.”</a:t>
            </a:r>
          </a:p>
          <a:p>
            <a:pPr marL="0" indent="0">
              <a:spcBef>
                <a:spcPts val="1800"/>
              </a:spcBef>
              <a:buNone/>
            </a:pPr>
            <a:r>
              <a:rPr lang="en-US" sz="2400" b="1" dirty="0">
                <a:solidFill>
                  <a:srgbClr val="C00000"/>
                </a:solidFill>
                <a:latin typeface="Arial Narrow" panose="020B0606020202030204" pitchFamily="34" charset="0"/>
                <a:ea typeface="Calibri" panose="020F0502020204030204" pitchFamily="34" charset="0"/>
                <a:cs typeface="Arial" panose="020B0604020202020204" pitchFamily="34" charset="0"/>
              </a:rPr>
              <a:t>Matt 1–2; Luke 1–2 – </a:t>
            </a:r>
            <a:r>
              <a:rPr lang="en-US" sz="2400" b="1" dirty="0">
                <a:latin typeface="Arial Narrow" panose="020B0606020202030204" pitchFamily="34" charset="0"/>
                <a:ea typeface="Calibri" panose="020F0502020204030204" pitchFamily="34" charset="0"/>
                <a:cs typeface="Arial" panose="020B0604020202020204" pitchFamily="34" charset="0"/>
              </a:rPr>
              <a:t>Infancy Narratives </a:t>
            </a:r>
          </a:p>
          <a:p>
            <a:pPr marL="0" indent="0">
              <a:spcBef>
                <a:spcPts val="1800"/>
              </a:spcBef>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John 1:14a</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Incarnation: </a:t>
            </a:r>
            <a:r>
              <a:rPr lang="en-US" sz="2400" dirty="0">
                <a:effectLst/>
                <a:latin typeface="Arial Narrow" panose="020B0606020202030204" pitchFamily="34" charset="0"/>
                <a:ea typeface="Calibri" panose="020F0502020204030204" pitchFamily="34" charset="0"/>
                <a:cs typeface="Arial" panose="020B0604020202020204" pitchFamily="34" charset="0"/>
              </a:rPr>
              <a:t>“And the Word </a:t>
            </a:r>
            <a:r>
              <a:rPr lang="en-US" sz="2400" b="1" dirty="0">
                <a:effectLst/>
                <a:latin typeface="Arial Narrow" panose="020B0606020202030204" pitchFamily="34" charset="0"/>
                <a:ea typeface="Calibri" panose="020F0502020204030204" pitchFamily="34" charset="0"/>
                <a:cs typeface="Arial" panose="020B0604020202020204" pitchFamily="34" charset="0"/>
              </a:rPr>
              <a:t>became flesh </a:t>
            </a:r>
            <a:r>
              <a:rPr lang="en-US" sz="2400" dirty="0">
                <a:effectLst/>
                <a:latin typeface="Arial Narrow" panose="020B0606020202030204" pitchFamily="34" charset="0"/>
                <a:ea typeface="Calibri" panose="020F0502020204030204" pitchFamily="34" charset="0"/>
                <a:cs typeface="Arial" panose="020B0604020202020204" pitchFamily="34" charset="0"/>
              </a:rPr>
              <a:t>and made his dwelling among us…”</a:t>
            </a:r>
            <a:endParaRPr lang="en-US" sz="2400" dirty="0">
              <a:ea typeface="Calibri" panose="020F0502020204030204" pitchFamily="34" charset="0"/>
              <a:cs typeface="Arial" panose="020B0604020202020204" pitchFamily="34" charset="0"/>
            </a:endParaRPr>
          </a:p>
          <a:p>
            <a:pPr marL="0" indent="0">
              <a:spcBef>
                <a:spcPts val="1800"/>
              </a:spcBef>
              <a:buNone/>
            </a:pPr>
            <a:r>
              <a:rPr lang="en-US" sz="2400" b="1" dirty="0">
                <a:solidFill>
                  <a:srgbClr val="C00000"/>
                </a:solidFill>
                <a:latin typeface="Arial Narrow" panose="020B0606020202030204" pitchFamily="34" charset="0"/>
                <a:ea typeface="Calibri" panose="020F0502020204030204" pitchFamily="34" charset="0"/>
                <a:cs typeface="Arial" panose="020B0604020202020204" pitchFamily="34" charset="0"/>
              </a:rPr>
              <a:t>Phil 2:6-8 </a:t>
            </a:r>
            <a:r>
              <a:rPr lang="en-US" sz="2400" dirty="0">
                <a:solidFill>
                  <a:srgbClr val="C00000"/>
                </a:solidFill>
                <a:latin typeface="Arial Narrow" panose="020B0606020202030204" pitchFamily="34" charset="0"/>
                <a:ea typeface="Calibri" panose="020F0502020204030204" pitchFamily="34" charset="0"/>
                <a:cs typeface="Arial" panose="020B0604020202020204" pitchFamily="34" charset="0"/>
              </a:rPr>
              <a:t>– </a:t>
            </a:r>
            <a:r>
              <a:rPr lang="en-US" sz="2400" dirty="0">
                <a:latin typeface="Arial Narrow" panose="020B0606020202030204" pitchFamily="34" charset="0"/>
                <a:ea typeface="Calibri" panose="020F0502020204030204" pitchFamily="34" charset="0"/>
                <a:cs typeface="Arial" panose="020B0604020202020204" pitchFamily="34" charset="0"/>
              </a:rPr>
              <a:t>“[Jesus], though he was in the form of God, did not regard equality with God something to be grasped. / Rather, he emptied himself, taking the </a:t>
            </a:r>
            <a:r>
              <a:rPr lang="en-US" sz="2400" b="1" dirty="0">
                <a:latin typeface="Arial Narrow" panose="020B0606020202030204" pitchFamily="34" charset="0"/>
                <a:ea typeface="Calibri" panose="020F0502020204030204" pitchFamily="34" charset="0"/>
                <a:cs typeface="Arial" panose="020B0604020202020204" pitchFamily="34" charset="0"/>
              </a:rPr>
              <a:t>form</a:t>
            </a:r>
            <a:r>
              <a:rPr lang="en-US" sz="2400" dirty="0">
                <a:latin typeface="Arial Narrow" panose="020B0606020202030204" pitchFamily="34" charset="0"/>
                <a:ea typeface="Calibri" panose="020F0502020204030204" pitchFamily="34" charset="0"/>
                <a:cs typeface="Arial" panose="020B0604020202020204" pitchFamily="34" charset="0"/>
              </a:rPr>
              <a:t> of a slave, </a:t>
            </a:r>
            <a:r>
              <a:rPr lang="en-US" sz="2400" b="1" dirty="0">
                <a:latin typeface="Arial Narrow" panose="020B0606020202030204" pitchFamily="34" charset="0"/>
                <a:ea typeface="Calibri" panose="020F0502020204030204" pitchFamily="34" charset="0"/>
                <a:cs typeface="Arial" panose="020B0604020202020204" pitchFamily="34" charset="0"/>
              </a:rPr>
              <a:t>coming in human likeness</a:t>
            </a:r>
            <a:r>
              <a:rPr lang="en-US" sz="2400" dirty="0">
                <a:latin typeface="Arial Narrow" panose="020B0606020202030204" pitchFamily="34" charset="0"/>
                <a:ea typeface="Calibri" panose="020F0502020204030204" pitchFamily="34" charset="0"/>
                <a:cs typeface="Arial" panose="020B0604020202020204" pitchFamily="34" charset="0"/>
              </a:rPr>
              <a:t>; and </a:t>
            </a:r>
            <a:r>
              <a:rPr lang="en-US" sz="2400" b="1" dirty="0">
                <a:latin typeface="Arial Narrow" panose="020B0606020202030204" pitchFamily="34" charset="0"/>
                <a:ea typeface="Calibri" panose="020F0502020204030204" pitchFamily="34" charset="0"/>
                <a:cs typeface="Arial" panose="020B0604020202020204" pitchFamily="34" charset="0"/>
              </a:rPr>
              <a:t>found human in appearance</a:t>
            </a:r>
            <a:r>
              <a:rPr lang="en-US" sz="2400" dirty="0">
                <a:latin typeface="Arial Narrow" panose="020B0606020202030204" pitchFamily="34" charset="0"/>
                <a:ea typeface="Calibri" panose="020F0502020204030204" pitchFamily="34" charset="0"/>
                <a:cs typeface="Arial" panose="020B0604020202020204" pitchFamily="34" charset="0"/>
              </a:rPr>
              <a:t>, / he humbled himself, becoming obedient to death, even death on a cross.” (NAB)</a:t>
            </a:r>
          </a:p>
          <a:p>
            <a:pPr indent="-342900">
              <a:spcBef>
                <a:spcPts val="1800"/>
              </a:spcBef>
            </a:pPr>
            <a:r>
              <a:rPr lang="en-US" sz="2400" b="1" dirty="0">
                <a:effectLst/>
                <a:latin typeface="Arial Narrow" panose="020B0606020202030204" pitchFamily="34" charset="0"/>
                <a:ea typeface="Calibri" panose="020F0502020204030204" pitchFamily="34" charset="0"/>
                <a:cs typeface="Arial" panose="020B0604020202020204" pitchFamily="34" charset="0"/>
              </a:rPr>
              <a:t>Caution: </a:t>
            </a:r>
            <a:r>
              <a:rPr lang="en-US" sz="2400" dirty="0">
                <a:effectLst/>
                <a:latin typeface="Arial Narrow" panose="020B0606020202030204" pitchFamily="34" charset="0"/>
                <a:ea typeface="Calibri" panose="020F0502020204030204" pitchFamily="34" charset="0"/>
                <a:cs typeface="Arial" panose="020B0604020202020204" pitchFamily="34" charset="0"/>
              </a:rPr>
              <a:t>This is </a:t>
            </a:r>
            <a:r>
              <a:rPr lang="en-US" sz="2400" b="1" dirty="0">
                <a:effectLst/>
                <a:latin typeface="Arial Narrow" panose="020B0606020202030204" pitchFamily="34" charset="0"/>
                <a:ea typeface="Calibri" panose="020F0502020204030204" pitchFamily="34" charset="0"/>
                <a:cs typeface="Arial" panose="020B0604020202020204" pitchFamily="34" charset="0"/>
              </a:rPr>
              <a:t>not “</a:t>
            </a:r>
            <a:r>
              <a:rPr lang="en-US" sz="2400" b="1" dirty="0">
                <a:latin typeface="Arial Narrow" panose="020B0606020202030204" pitchFamily="34" charset="0"/>
                <a:ea typeface="Calibri" panose="020F0502020204030204" pitchFamily="34" charset="0"/>
                <a:cs typeface="Arial" panose="020B0604020202020204" pitchFamily="34" charset="0"/>
              </a:rPr>
              <a:t>Docetism” </a:t>
            </a:r>
            <a:r>
              <a:rPr lang="en-US" sz="2400" dirty="0">
                <a:latin typeface="Arial Narrow" panose="020B0606020202030204" pitchFamily="34" charset="0"/>
                <a:ea typeface="Calibri" panose="020F0502020204030204" pitchFamily="34" charset="0"/>
                <a:cs typeface="Arial" panose="020B0604020202020204" pitchFamily="34" charset="0"/>
              </a:rPr>
              <a:t>– merely “</a:t>
            </a:r>
            <a:r>
              <a:rPr lang="en-US" sz="2400" i="1" dirty="0">
                <a:latin typeface="Arial Narrow" panose="020B0606020202030204" pitchFamily="34" charset="0"/>
                <a:ea typeface="Calibri" panose="020F0502020204030204" pitchFamily="34" charset="0"/>
                <a:cs typeface="Arial" panose="020B0604020202020204" pitchFamily="34" charset="0"/>
              </a:rPr>
              <a:t>appearing</a:t>
            </a:r>
            <a:r>
              <a:rPr lang="en-US" sz="2400" dirty="0">
                <a:latin typeface="Arial Narrow" panose="020B0606020202030204" pitchFamily="34" charset="0"/>
                <a:ea typeface="Calibri" panose="020F0502020204030204" pitchFamily="34" charset="0"/>
                <a:cs typeface="Arial" panose="020B0604020202020204" pitchFamily="34" charset="0"/>
              </a:rPr>
              <a:t>” in a body, but not really fully human!</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758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left)">
                                      <p:cBhvr>
                                        <p:cTn id="29" dur="500"/>
                                        <p:tgtEl>
                                          <p:spTgt spid="3">
                                            <p:txEl>
                                              <p:pRg st="5" end="5"/>
                                            </p:txEl>
                                          </p:spTgt>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left)">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sitting on the ground&#10;&#10;Description automatically generated with medium confidence">
            <a:extLst>
              <a:ext uri="{FF2B5EF4-FFF2-40B4-BE49-F238E27FC236}">
                <a16:creationId xmlns:a16="http://schemas.microsoft.com/office/drawing/2014/main" id="{E2922520-C486-BA22-4213-59B30D4071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2455" y="3010763"/>
            <a:ext cx="2994921" cy="3958046"/>
          </a:xfrm>
          <a:prstGeom prst="rect">
            <a:avLst/>
          </a:prstGeom>
        </p:spPr>
      </p:pic>
      <p:pic>
        <p:nvPicPr>
          <p:cNvPr id="7" name="Picture 6" descr="A picture containing text, person, person, old&#10;&#10;Description automatically generated">
            <a:extLst>
              <a:ext uri="{FF2B5EF4-FFF2-40B4-BE49-F238E27FC236}">
                <a16:creationId xmlns:a16="http://schemas.microsoft.com/office/drawing/2014/main" id="{2BC9AECF-D221-8BDE-3D14-713034889E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17664" y="977311"/>
            <a:ext cx="3509554" cy="2667226"/>
          </a:xfrm>
          <a:prstGeom prst="rect">
            <a:avLst/>
          </a:prstGeom>
        </p:spPr>
      </p:pic>
      <p:sp>
        <p:nvSpPr>
          <p:cNvPr id="2" name="Title 1">
            <a:extLst>
              <a:ext uri="{FF2B5EF4-FFF2-40B4-BE49-F238E27FC236}">
                <a16:creationId xmlns:a16="http://schemas.microsoft.com/office/drawing/2014/main" id="{7082ED66-9690-783B-BBCF-760471AAFCE6}"/>
              </a:ext>
            </a:extLst>
          </p:cNvPr>
          <p:cNvSpPr>
            <a:spLocks noGrp="1"/>
          </p:cNvSpPr>
          <p:nvPr>
            <p:ph type="title"/>
          </p:nvPr>
        </p:nvSpPr>
        <p:spPr/>
        <p:txBody>
          <a:bodyPr/>
          <a:lstStyle/>
          <a:p>
            <a:r>
              <a:rPr lang="en-US" sz="4000" dirty="0"/>
              <a:t>Imagining the “Body of Christ”</a:t>
            </a:r>
          </a:p>
        </p:txBody>
      </p:sp>
      <p:pic>
        <p:nvPicPr>
          <p:cNvPr id="5" name="Content Placeholder 4">
            <a:extLst>
              <a:ext uri="{FF2B5EF4-FFF2-40B4-BE49-F238E27FC236}">
                <a16:creationId xmlns:a16="http://schemas.microsoft.com/office/drawing/2014/main" id="{12296450-2540-1B97-5E8C-01710EEF9DD6}"/>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5804" y="977311"/>
            <a:ext cx="2441303" cy="3836127"/>
          </a:xfrm>
        </p:spPr>
      </p:pic>
      <p:pic>
        <p:nvPicPr>
          <p:cNvPr id="9" name="Picture 8" descr="A picture containing text, nature, rock&#10;&#10;Description automatically generated">
            <a:extLst>
              <a:ext uri="{FF2B5EF4-FFF2-40B4-BE49-F238E27FC236}">
                <a16:creationId xmlns:a16="http://schemas.microsoft.com/office/drawing/2014/main" id="{2C6F2BB3-895B-738C-95F1-B3C26470F20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81741" y="4136571"/>
            <a:ext cx="2832238" cy="2832238"/>
          </a:xfrm>
          <a:prstGeom prst="rect">
            <a:avLst/>
          </a:prstGeom>
        </p:spPr>
      </p:pic>
      <p:pic>
        <p:nvPicPr>
          <p:cNvPr id="8" name="Picture 7" descr="A person and person hugging in front of a body of water&#10;&#10;Description automatically generated with medium confidence">
            <a:extLst>
              <a:ext uri="{FF2B5EF4-FFF2-40B4-BE49-F238E27FC236}">
                <a16:creationId xmlns:a16="http://schemas.microsoft.com/office/drawing/2014/main" id="{88E12037-623D-DE24-BBEE-4CA93FD22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399382" y="41366"/>
            <a:ext cx="3509554" cy="2632166"/>
          </a:xfrm>
          <a:prstGeom prst="rect">
            <a:avLst/>
          </a:prstGeom>
        </p:spPr>
      </p:pic>
      <p:pic>
        <p:nvPicPr>
          <p:cNvPr id="12" name="Picture 11">
            <a:extLst>
              <a:ext uri="{FF2B5EF4-FFF2-40B4-BE49-F238E27FC236}">
                <a16:creationId xmlns:a16="http://schemas.microsoft.com/office/drawing/2014/main" id="{8A16F609-5C49-9EFD-340A-2AAE3A9821C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74316" y="3644537"/>
            <a:ext cx="3611881" cy="2407920"/>
          </a:xfrm>
          <a:prstGeom prst="rect">
            <a:avLst/>
          </a:prstGeom>
        </p:spPr>
      </p:pic>
    </p:spTree>
    <p:extLst>
      <p:ext uri="{BB962C8B-B14F-4D97-AF65-F5344CB8AC3E}">
        <p14:creationId xmlns:p14="http://schemas.microsoft.com/office/powerpoint/2010/main" val="44695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Effect transition="in" filter="fade">
                                      <p:cBhvr>
                                        <p:cTn id="15" dur="1000"/>
                                        <p:tgtEl>
                                          <p:spTgt spid="9"/>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Effect transition="in" filter="fade">
                                      <p:cBhvr>
                                        <p:cTn id="27" dur="1000"/>
                                        <p:tgtEl>
                                          <p:spTgt spid="8"/>
                                        </p:tgtEl>
                                      </p:cBhvr>
                                    </p:animEffect>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Effect transition="in" filter="fade">
                                      <p:cBhvr>
                                        <p:cTn id="33" dur="1000"/>
                                        <p:tgtEl>
                                          <p:spTgt spid="11"/>
                                        </p:tgtEl>
                                      </p:cBhvr>
                                    </p:animEffect>
                                  </p:childTnLst>
                                </p:cTn>
                              </p:par>
                            </p:childTnLst>
                          </p:cTn>
                        </p:par>
                        <p:par>
                          <p:cTn id="34" fill="hold">
                            <p:stCondLst>
                              <p:cond delay="50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Effect transition="in" filter="fade">
                                      <p:cBhvr>
                                        <p:cTn id="3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39D0-855E-0F10-A663-FDCDE4793D2C}"/>
              </a:ext>
            </a:extLst>
          </p:cNvPr>
          <p:cNvSpPr>
            <a:spLocks noGrp="1"/>
          </p:cNvSpPr>
          <p:nvPr>
            <p:ph type="title"/>
          </p:nvPr>
        </p:nvSpPr>
        <p:spPr/>
        <p:txBody>
          <a:bodyPr>
            <a:normAutofit/>
          </a:bodyPr>
          <a:lstStyle/>
          <a:p>
            <a:r>
              <a:rPr lang="en-US" sz="3600" b="0" dirty="0"/>
              <a:t>A) </a:t>
            </a:r>
            <a:r>
              <a:rPr kumimoji="0" lang="en-US" sz="36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The Mortal Body of the Human Jesus:</a:t>
            </a:r>
            <a:endParaRPr lang="en-US" dirty="0"/>
          </a:p>
        </p:txBody>
      </p:sp>
      <p:sp>
        <p:nvSpPr>
          <p:cNvPr id="3" name="Content Placeholder 2">
            <a:extLst>
              <a:ext uri="{FF2B5EF4-FFF2-40B4-BE49-F238E27FC236}">
                <a16:creationId xmlns:a16="http://schemas.microsoft.com/office/drawing/2014/main" id="{52242E0A-F39D-E1E6-9F88-E2314AC5A0EF}"/>
              </a:ext>
            </a:extLst>
          </p:cNvPr>
          <p:cNvSpPr>
            <a:spLocks noGrp="1"/>
          </p:cNvSpPr>
          <p:nvPr>
            <p:ph idx="1"/>
          </p:nvPr>
        </p:nvSpPr>
        <p:spPr/>
        <p:txBody>
          <a:bodyPr>
            <a:normAutofit/>
          </a:bodyPr>
          <a:lstStyle/>
          <a:p>
            <a:pPr marL="0" marR="0" indent="0">
              <a:lnSpc>
                <a:spcPct val="100000"/>
              </a:lnSpc>
              <a:spcBef>
                <a:spcPts val="0"/>
              </a:spcBef>
              <a:spcAft>
                <a:spcPts val="1800"/>
              </a:spcAft>
              <a:buNone/>
            </a:pPr>
            <a:r>
              <a:rPr lang="en-US" sz="2400" b="1" dirty="0">
                <a:effectLst/>
                <a:latin typeface="Arial Narrow" panose="020B0606020202030204" pitchFamily="34" charset="0"/>
                <a:ea typeface="Calibri" panose="020F0502020204030204" pitchFamily="34" charset="0"/>
                <a:cs typeface="Arial" panose="020B0604020202020204" pitchFamily="34" charset="0"/>
              </a:rPr>
              <a:t>Jesus really DIED on the Cross, and his body was buried in a tomb!</a:t>
            </a:r>
          </a:p>
          <a:p>
            <a:pPr marL="0" marR="0" indent="0">
              <a:lnSpc>
                <a:spcPct val="100000"/>
              </a:lnSpc>
              <a:spcBef>
                <a:spcPts val="0"/>
              </a:spcBef>
              <a:spcAft>
                <a:spcPts val="1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Mark 14:8b</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Anointing at Bethany: “She has anticipated anointing </a:t>
            </a:r>
            <a:r>
              <a:rPr lang="en-US" sz="2000" b="1" dirty="0">
                <a:effectLst/>
                <a:latin typeface="Arial Narrow" panose="020B0606020202030204" pitchFamily="34" charset="0"/>
                <a:ea typeface="Calibri" panose="020F0502020204030204" pitchFamily="34" charset="0"/>
                <a:cs typeface="Arial" panose="020B0604020202020204" pitchFamily="34" charset="0"/>
              </a:rPr>
              <a:t>my body</a:t>
            </a:r>
            <a:r>
              <a:rPr lang="en-US" sz="2000" dirty="0">
                <a:effectLst/>
                <a:latin typeface="Arial Narrow" panose="020B0606020202030204" pitchFamily="34" charset="0"/>
                <a:ea typeface="Calibri" panose="020F0502020204030204" pitchFamily="34" charset="0"/>
                <a:cs typeface="Arial" panose="020B0604020202020204" pitchFamily="34" charset="0"/>
              </a:rPr>
              <a:t> for burial.” (cf. Mt 26:12)</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0000"/>
              </a:lnSpc>
              <a:spcBef>
                <a:spcPts val="0"/>
              </a:spcBef>
              <a:spcAft>
                <a:spcPts val="1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Mark 15:43-44</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Joseph Arimathea asks Pilate for “</a:t>
            </a:r>
            <a:r>
              <a:rPr lang="en-US" sz="2000" b="1" dirty="0">
                <a:effectLst/>
                <a:latin typeface="Arial Narrow" panose="020B0606020202030204" pitchFamily="34" charset="0"/>
                <a:ea typeface="Calibri" panose="020F0502020204030204" pitchFamily="34" charset="0"/>
                <a:cs typeface="Arial" panose="020B0604020202020204" pitchFamily="34" charset="0"/>
              </a:rPr>
              <a:t>the body of Jesus</a:t>
            </a:r>
            <a:r>
              <a:rPr lang="en-US" sz="2000" dirty="0">
                <a:effectLst/>
                <a:latin typeface="Arial Narrow" panose="020B0606020202030204" pitchFamily="34" charset="0"/>
                <a:ea typeface="Calibri" panose="020F0502020204030204" pitchFamily="34" charset="0"/>
                <a:cs typeface="Arial" panose="020B0604020202020204" pitchFamily="34" charset="0"/>
              </a:rPr>
              <a:t>” (cf. Mt 27:58-59; Lk 23:52-55; Jn 19:38-42)</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0000"/>
              </a:lnSpc>
              <a:spcBef>
                <a:spcPts val="0"/>
              </a:spcBef>
              <a:spcAft>
                <a:spcPts val="1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Luke 24:1-3</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On Easter morning, the women do not find “</a:t>
            </a:r>
            <a:r>
              <a:rPr lang="en-US" sz="2000" b="1" dirty="0">
                <a:effectLst/>
                <a:latin typeface="Arial Narrow" panose="020B0606020202030204" pitchFamily="34" charset="0"/>
                <a:ea typeface="Calibri" panose="020F0502020204030204" pitchFamily="34" charset="0"/>
                <a:cs typeface="Arial" panose="020B0604020202020204" pitchFamily="34" charset="0"/>
              </a:rPr>
              <a:t>the body of the Lord Jesus</a:t>
            </a:r>
            <a:r>
              <a:rPr lang="en-US" sz="2000" dirty="0">
                <a:effectLst/>
                <a:latin typeface="Arial Narrow" panose="020B0606020202030204" pitchFamily="34" charset="0"/>
                <a:ea typeface="Calibri" panose="020F0502020204030204" pitchFamily="34" charset="0"/>
                <a:cs typeface="Arial" panose="020B0604020202020204" pitchFamily="34" charset="0"/>
              </a:rPr>
              <a:t>” in the tomb. (cf. Lk 24:23)</a:t>
            </a:r>
            <a:endParaRPr lang="en-US" sz="2000" b="1"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4" name="Content Placeholder 7" descr="A picture containing text&#10;&#10;Description automatically generated">
            <a:extLst>
              <a:ext uri="{FF2B5EF4-FFF2-40B4-BE49-F238E27FC236}">
                <a16:creationId xmlns:a16="http://schemas.microsoft.com/office/drawing/2014/main" id="{CF24DFE1-CEE4-33CA-C443-B4EE80CB5D2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3611" y="3570495"/>
            <a:ext cx="1878698" cy="3073652"/>
          </a:xfrm>
          <a:prstGeom prst="rect">
            <a:avLst/>
          </a:prstGeom>
        </p:spPr>
      </p:pic>
      <p:pic>
        <p:nvPicPr>
          <p:cNvPr id="5" name="Picture 4" descr="A person with no shirt&#10;&#10;Description automatically generated with low confidence">
            <a:extLst>
              <a:ext uri="{FF2B5EF4-FFF2-40B4-BE49-F238E27FC236}">
                <a16:creationId xmlns:a16="http://schemas.microsoft.com/office/drawing/2014/main" id="{2C18C254-7522-C01A-49FB-060D3470D76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12226" y="3567189"/>
            <a:ext cx="5977875" cy="3076958"/>
          </a:xfrm>
          <a:prstGeom prst="rect">
            <a:avLst/>
          </a:prstGeom>
        </p:spPr>
      </p:pic>
      <p:pic>
        <p:nvPicPr>
          <p:cNvPr id="11" name="Picture 10" descr="A painting of a person holding a cross&#10;&#10;Description automatically generated with medium confidence">
            <a:extLst>
              <a:ext uri="{FF2B5EF4-FFF2-40B4-BE49-F238E27FC236}">
                <a16:creationId xmlns:a16="http://schemas.microsoft.com/office/drawing/2014/main" id="{C18F3F6A-9E13-F0FB-3A10-939C1C8D6CC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9852" y="3564829"/>
            <a:ext cx="2223405" cy="3066766"/>
          </a:xfrm>
          <a:prstGeom prst="rect">
            <a:avLst/>
          </a:prstGeom>
        </p:spPr>
      </p:pic>
    </p:spTree>
    <p:extLst>
      <p:ext uri="{BB962C8B-B14F-4D97-AF65-F5344CB8AC3E}">
        <p14:creationId xmlns:p14="http://schemas.microsoft.com/office/powerpoint/2010/main" val="59034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39D0-855E-0F10-A663-FDCDE4793D2C}"/>
              </a:ext>
            </a:extLst>
          </p:cNvPr>
          <p:cNvSpPr>
            <a:spLocks noGrp="1"/>
          </p:cNvSpPr>
          <p:nvPr>
            <p:ph type="title"/>
          </p:nvPr>
        </p:nvSpPr>
        <p:spPr/>
        <p:txBody>
          <a:bodyPr>
            <a:normAutofit/>
          </a:bodyPr>
          <a:lstStyle/>
          <a:p>
            <a:pPr marL="0" indent="0">
              <a:lnSpc>
                <a:spcPct val="107000"/>
              </a:lnSpc>
              <a:spcBef>
                <a:spcPts val="0"/>
              </a:spcBef>
              <a:spcAft>
                <a:spcPts val="600"/>
              </a:spcAft>
              <a:buNone/>
            </a:pPr>
            <a:r>
              <a:rPr kumimoji="0" lang="en-US" sz="36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The Mortal Body of the Human Jesus</a:t>
            </a:r>
            <a:r>
              <a:rPr kumimoji="0" lang="en-US" sz="36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(cont.)</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2242E0A-F39D-E1E6-9F88-E2314AC5A0EF}"/>
              </a:ext>
            </a:extLst>
          </p:cNvPr>
          <p:cNvSpPr>
            <a:spLocks noGrp="1"/>
          </p:cNvSpPr>
          <p:nvPr>
            <p:ph idx="1"/>
          </p:nvPr>
        </p:nvSpPr>
        <p:spPr/>
        <p:txBody>
          <a:bodyPr>
            <a:normAutofit/>
          </a:bodyPr>
          <a:lstStyle/>
          <a:p>
            <a:pPr marL="0" indent="0">
              <a:spcBef>
                <a:spcPts val="0"/>
              </a:spcBef>
              <a:spcAft>
                <a:spcPts val="1500"/>
              </a:spcAft>
              <a:buNone/>
            </a:pPr>
            <a:r>
              <a:rPr lang="en-US" sz="2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Our Salvation comes through the Death of Jesus in his </a:t>
            </a: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Mortal Human Body:</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15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Rom 7:4</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000" dirty="0">
                <a:effectLst/>
                <a:latin typeface="Arial Narrow" panose="020B0606020202030204" pitchFamily="34" charset="0"/>
                <a:ea typeface="Calibri" panose="020F0502020204030204" pitchFamily="34" charset="0"/>
                <a:cs typeface="Arial" panose="020B0604020202020204" pitchFamily="34" charset="0"/>
              </a:rPr>
              <a:t>– “In the same way, my brothers, you also were put to death to the law </a:t>
            </a:r>
            <a:r>
              <a:rPr lang="en-US" sz="2000" b="1" dirty="0">
                <a:effectLst/>
                <a:latin typeface="Arial Narrow" panose="020B0606020202030204" pitchFamily="34" charset="0"/>
                <a:ea typeface="Calibri" panose="020F0502020204030204" pitchFamily="34" charset="0"/>
                <a:cs typeface="Arial" panose="020B0604020202020204" pitchFamily="34" charset="0"/>
              </a:rPr>
              <a:t>through the body of Christ</a:t>
            </a:r>
            <a:r>
              <a:rPr lang="en-US" sz="2000" dirty="0">
                <a:effectLst/>
                <a:latin typeface="Arial Narrow" panose="020B0606020202030204" pitchFamily="34" charset="0"/>
                <a:ea typeface="Calibri" panose="020F0502020204030204" pitchFamily="34" charset="0"/>
                <a:cs typeface="Arial" panose="020B0604020202020204" pitchFamily="34" charset="0"/>
              </a:rPr>
              <a:t>, so that you might belong to another, to </a:t>
            </a:r>
            <a:r>
              <a:rPr lang="en-US" sz="2000" i="1" dirty="0">
                <a:effectLst/>
                <a:latin typeface="Arial Narrow" panose="020B0606020202030204" pitchFamily="34" charset="0"/>
                <a:ea typeface="Calibri" panose="020F0502020204030204" pitchFamily="34" charset="0"/>
                <a:cs typeface="Arial" panose="020B0604020202020204" pitchFamily="34" charset="0"/>
              </a:rPr>
              <a:t>the one who was raised from the dead</a:t>
            </a:r>
            <a:r>
              <a:rPr lang="en-US" sz="2000" dirty="0">
                <a:effectLst/>
                <a:latin typeface="Arial Narrow" panose="020B0606020202030204" pitchFamily="34" charset="0"/>
                <a:ea typeface="Calibri" panose="020F0502020204030204" pitchFamily="34" charset="0"/>
                <a:cs typeface="Arial" panose="020B0604020202020204" pitchFamily="34" charset="0"/>
              </a:rPr>
              <a:t> in order that we might bear fruit for God.”</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1500"/>
              </a:spcAft>
              <a:buNone/>
            </a:pPr>
            <a:r>
              <a:rPr lang="en-US" sz="2000" b="1" spc="-1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Col 1:21-22</a:t>
            </a:r>
            <a:r>
              <a:rPr lang="en-US" sz="2000" spc="-1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000" spc="-10" dirty="0">
                <a:effectLst/>
                <a:latin typeface="Arial Narrow" panose="020B0606020202030204" pitchFamily="34" charset="0"/>
                <a:ea typeface="Calibri" panose="020F0502020204030204" pitchFamily="34" charset="0"/>
                <a:cs typeface="Arial" panose="020B0604020202020204" pitchFamily="34" charset="0"/>
              </a:rPr>
              <a:t>– “And you who once were alienated and hostile in mind because of evil deeds / he has now reconciled </a:t>
            </a:r>
            <a:r>
              <a:rPr lang="en-US" sz="2000" b="1" spc="-10" dirty="0">
                <a:effectLst/>
                <a:latin typeface="Arial Narrow" panose="020B0606020202030204" pitchFamily="34" charset="0"/>
                <a:ea typeface="Calibri" panose="020F0502020204030204" pitchFamily="34" charset="0"/>
                <a:cs typeface="Arial" panose="020B0604020202020204" pitchFamily="34" charset="0"/>
              </a:rPr>
              <a:t>in his fleshly body through his death</a:t>
            </a:r>
            <a:r>
              <a:rPr lang="en-US" sz="2000" spc="-10" dirty="0">
                <a:effectLst/>
                <a:latin typeface="Arial Narrow" panose="020B0606020202030204" pitchFamily="34" charset="0"/>
                <a:ea typeface="Calibri" panose="020F0502020204030204" pitchFamily="34" charset="0"/>
                <a:cs typeface="Arial" panose="020B0604020202020204" pitchFamily="34" charset="0"/>
              </a:rPr>
              <a:t>, to present you holy, without blemish, and irreproachable before him…”</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1500"/>
              </a:spcAft>
              <a:buNone/>
            </a:pPr>
            <a:r>
              <a:rPr lang="en-US" sz="2000" b="1" spc="-2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Heb 10:5, 10</a:t>
            </a:r>
            <a:r>
              <a:rPr lang="en-US" sz="2000" spc="-20" dirty="0">
                <a:effectLst/>
                <a:latin typeface="Arial Narrow" panose="020B0606020202030204" pitchFamily="34" charset="0"/>
                <a:ea typeface="Calibri" panose="020F0502020204030204" pitchFamily="34" charset="0"/>
                <a:cs typeface="Arial" panose="020B0604020202020204" pitchFamily="34" charset="0"/>
              </a:rPr>
              <a:t> – </a:t>
            </a:r>
            <a:r>
              <a:rPr lang="en-US" sz="1900" spc="-20" dirty="0">
                <a:effectLst/>
                <a:latin typeface="Arial Narrow" panose="020B0606020202030204" pitchFamily="34" charset="0"/>
                <a:ea typeface="Calibri" panose="020F0502020204030204" pitchFamily="34" charset="0"/>
                <a:cs typeface="Arial" panose="020B0604020202020204" pitchFamily="34" charset="0"/>
              </a:rPr>
              <a:t>“When he came into the world, he said: ‘Sacrifice and offering you did not desire, but </a:t>
            </a:r>
            <a:r>
              <a:rPr lang="en-US" sz="1900" b="1" spc="-20" dirty="0">
                <a:effectLst/>
                <a:latin typeface="Arial Narrow" panose="020B0606020202030204" pitchFamily="34" charset="0"/>
                <a:ea typeface="Calibri" panose="020F0502020204030204" pitchFamily="34" charset="0"/>
                <a:cs typeface="Arial" panose="020B0604020202020204" pitchFamily="34" charset="0"/>
              </a:rPr>
              <a:t>a body</a:t>
            </a:r>
            <a:r>
              <a:rPr lang="en-US" sz="1900" spc="-20" dirty="0">
                <a:effectLst/>
                <a:latin typeface="Arial Narrow" panose="020B0606020202030204" pitchFamily="34" charset="0"/>
                <a:ea typeface="Calibri" panose="020F0502020204030204" pitchFamily="34" charset="0"/>
                <a:cs typeface="Arial" panose="020B0604020202020204" pitchFamily="34" charset="0"/>
              </a:rPr>
              <a:t> you prepared for me;’ /…/</a:t>
            </a:r>
            <a:r>
              <a:rPr lang="en-US" sz="1900" spc="-20" baseline="30000" dirty="0">
                <a:effectLst/>
                <a:latin typeface="Arial Narrow" panose="020B0606020202030204" pitchFamily="34" charset="0"/>
                <a:ea typeface="Calibri" panose="020F0502020204030204" pitchFamily="34" charset="0"/>
                <a:cs typeface="Arial" panose="020B0604020202020204" pitchFamily="34" charset="0"/>
              </a:rPr>
              <a:t> 10 </a:t>
            </a:r>
            <a:r>
              <a:rPr lang="en-US" sz="1900" spc="-20" dirty="0">
                <a:effectLst/>
                <a:latin typeface="Arial Narrow" panose="020B0606020202030204" pitchFamily="34" charset="0"/>
                <a:ea typeface="Calibri" panose="020F0502020204030204" pitchFamily="34" charset="0"/>
                <a:cs typeface="Arial" panose="020B0604020202020204" pitchFamily="34" charset="0"/>
              </a:rPr>
              <a:t>By this ‘will,’ we have been consecrated through the </a:t>
            </a:r>
            <a:r>
              <a:rPr lang="en-US" sz="1900" b="1" spc="-20" dirty="0">
                <a:effectLst/>
                <a:latin typeface="Arial Narrow" panose="020B0606020202030204" pitchFamily="34" charset="0"/>
                <a:ea typeface="Calibri" panose="020F0502020204030204" pitchFamily="34" charset="0"/>
                <a:cs typeface="Arial" panose="020B0604020202020204" pitchFamily="34" charset="0"/>
              </a:rPr>
              <a:t>offering of the body of Jesus Christ once for all</a:t>
            </a:r>
            <a:r>
              <a:rPr lang="en-US" sz="1900" spc="-20" dirty="0">
                <a:effectLst/>
                <a:latin typeface="Arial Narrow" panose="020B0606020202030204" pitchFamily="34" charset="0"/>
                <a:ea typeface="Calibri" panose="020F0502020204030204" pitchFamily="34" charset="0"/>
                <a:cs typeface="Arial" panose="020B0604020202020204" pitchFamily="34" charset="0"/>
              </a:rPr>
              <a:t>.”</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15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Pet 2:24</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000" dirty="0">
                <a:effectLst/>
                <a:latin typeface="Arial Narrow" panose="020B0606020202030204" pitchFamily="34" charset="0"/>
                <a:ea typeface="Calibri" panose="020F0502020204030204" pitchFamily="34" charset="0"/>
                <a:cs typeface="Arial" panose="020B0604020202020204" pitchFamily="34" charset="0"/>
              </a:rPr>
              <a:t>– “He himself bore our sins </a:t>
            </a:r>
            <a:r>
              <a:rPr lang="en-US" sz="2000" b="1" dirty="0">
                <a:effectLst/>
                <a:latin typeface="Arial Narrow" panose="020B0606020202030204" pitchFamily="34" charset="0"/>
                <a:ea typeface="Calibri" panose="020F0502020204030204" pitchFamily="34" charset="0"/>
                <a:cs typeface="Arial" panose="020B0604020202020204" pitchFamily="34" charset="0"/>
              </a:rPr>
              <a:t>in his body upon the cross</a:t>
            </a:r>
            <a:r>
              <a:rPr lang="en-US" sz="2000" dirty="0">
                <a:effectLst/>
                <a:latin typeface="Arial Narrow" panose="020B0606020202030204" pitchFamily="34" charset="0"/>
                <a:ea typeface="Calibri" panose="020F0502020204030204" pitchFamily="34" charset="0"/>
                <a:cs typeface="Arial" panose="020B0604020202020204" pitchFamily="34" charset="0"/>
              </a:rPr>
              <a:t>, so that, free from sin, we might live for righteousness. By his wounds you have been healed.”</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descr="A picture containing indoor, mammal&#10;&#10;Description automatically generated">
            <a:extLst>
              <a:ext uri="{FF2B5EF4-FFF2-40B4-BE49-F238E27FC236}">
                <a16:creationId xmlns:a16="http://schemas.microsoft.com/office/drawing/2014/main" id="{8437E410-9A6E-EE6B-1B60-C1FA45AEB2A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75392" y="5033560"/>
            <a:ext cx="7641216" cy="1887583"/>
          </a:xfrm>
          <a:prstGeom prst="rect">
            <a:avLst/>
          </a:prstGeom>
        </p:spPr>
      </p:pic>
    </p:spTree>
    <p:extLst>
      <p:ext uri="{BB962C8B-B14F-4D97-AF65-F5344CB8AC3E}">
        <p14:creationId xmlns:p14="http://schemas.microsoft.com/office/powerpoint/2010/main" val="279723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39D0-855E-0F10-A663-FDCDE4793D2C}"/>
              </a:ext>
            </a:extLst>
          </p:cNvPr>
          <p:cNvSpPr>
            <a:spLocks noGrp="1"/>
          </p:cNvSpPr>
          <p:nvPr>
            <p:ph type="title"/>
          </p:nvPr>
        </p:nvSpPr>
        <p:spPr/>
        <p:txBody>
          <a:bodyPr>
            <a:normAutofit/>
          </a:bodyPr>
          <a:lstStyle/>
          <a:p>
            <a:r>
              <a:rPr lang="en-US" sz="3600" b="1" i="1" dirty="0">
                <a:latin typeface="Arial Narrow" panose="020B0606020202030204" pitchFamily="34" charset="0"/>
              </a:rPr>
              <a:t>CCC</a:t>
            </a:r>
            <a:r>
              <a:rPr lang="en-US" sz="3600" b="1" dirty="0">
                <a:latin typeface="Arial Narrow" panose="020B0606020202030204" pitchFamily="34" charset="0"/>
              </a:rPr>
              <a:t>,  </a:t>
            </a:r>
            <a:r>
              <a:rPr lang="en-US" sz="3600" b="1" dirty="0">
                <a:effectLst/>
                <a:latin typeface="Arial Narrow" panose="020B0606020202030204" pitchFamily="34" charset="0"/>
              </a:rPr>
              <a:t>Part One,  Section Two,  Chapter Two,  Article 3: </a:t>
            </a:r>
            <a:endParaRPr lang="en-US" sz="3600"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52242E0A-F39D-E1E6-9F88-E2314AC5A0EF}"/>
              </a:ext>
            </a:extLst>
          </p:cNvPr>
          <p:cNvSpPr>
            <a:spLocks noGrp="1"/>
          </p:cNvSpPr>
          <p:nvPr>
            <p:ph idx="1"/>
          </p:nvPr>
        </p:nvSpPr>
        <p:spPr/>
        <p:txBody>
          <a:bodyPr>
            <a:noAutofit/>
          </a:bodyPr>
          <a:lstStyle/>
          <a:p>
            <a:pPr marL="0" indent="0">
              <a:spcBef>
                <a:spcPts val="0"/>
              </a:spcBef>
              <a:buNone/>
            </a:pPr>
            <a:r>
              <a:rPr lang="en-US" sz="2100" b="1" dirty="0">
                <a:effectLst/>
                <a:latin typeface="Arial Narrow" panose="020B0606020202030204" pitchFamily="34" charset="0"/>
              </a:rPr>
              <a:t>"HE WAS CONCEIVED BY THE POWER OF THE HOLY SPIRIT, AND WAS BORN OF THE VIRGIN MARY"</a:t>
            </a:r>
            <a:endParaRPr lang="en-US" sz="2100" dirty="0">
              <a:latin typeface="Arial Narrow" panose="020B0606020202030204" pitchFamily="34" charset="0"/>
            </a:endParaRPr>
          </a:p>
          <a:p>
            <a:pPr marL="0" indent="0">
              <a:spcBef>
                <a:spcPts val="0"/>
              </a:spcBef>
              <a:buNone/>
            </a:pPr>
            <a:r>
              <a:rPr lang="en-US" sz="2100" b="1" dirty="0">
                <a:effectLst/>
                <a:latin typeface="Arial Narrow" panose="020B0606020202030204" pitchFamily="34" charset="0"/>
              </a:rPr>
              <a:t>Paragraph 1. THE SON OF GOD BECAME MAN (456-483)</a:t>
            </a:r>
            <a:endParaRPr lang="en-US" sz="2100" dirty="0">
              <a:latin typeface="Arial Narrow" panose="020B0606020202030204" pitchFamily="34" charset="0"/>
            </a:endParaRPr>
          </a:p>
          <a:p>
            <a:pPr>
              <a:spcBef>
                <a:spcPts val="0"/>
              </a:spcBef>
            </a:pPr>
            <a:r>
              <a:rPr lang="en-US" sz="2100" dirty="0">
                <a:latin typeface="Arial Narrow" panose="020B0606020202030204" pitchFamily="34" charset="0"/>
              </a:rPr>
              <a:t>I. WHY DID THE WORD BECOME FLESH? (456-460)</a:t>
            </a:r>
          </a:p>
          <a:p>
            <a:pPr>
              <a:spcBef>
                <a:spcPts val="0"/>
              </a:spcBef>
            </a:pPr>
            <a:r>
              <a:rPr lang="en-US" sz="2100" dirty="0">
                <a:latin typeface="Arial Narrow" panose="020B0606020202030204" pitchFamily="34" charset="0"/>
              </a:rPr>
              <a:t>II. THE INCARNATION (461-463)</a:t>
            </a:r>
          </a:p>
          <a:p>
            <a:pPr>
              <a:spcBef>
                <a:spcPts val="0"/>
              </a:spcBef>
            </a:pPr>
            <a:r>
              <a:rPr lang="en-US" sz="2100" dirty="0">
                <a:latin typeface="Arial Narrow" panose="020B0606020202030204" pitchFamily="34" charset="0"/>
              </a:rPr>
              <a:t>III. TRUE GOD AND TRUE MAN (464-469)</a:t>
            </a:r>
          </a:p>
          <a:p>
            <a:pPr>
              <a:spcBef>
                <a:spcPts val="0"/>
              </a:spcBef>
            </a:pPr>
            <a:r>
              <a:rPr lang="en-US" sz="2100" dirty="0">
                <a:latin typeface="Arial Narrow" panose="020B0606020202030204" pitchFamily="34" charset="0"/>
              </a:rPr>
              <a:t>IV. HOW IS THE SON OF GOD MAN? (470-478)</a:t>
            </a:r>
          </a:p>
          <a:p>
            <a:pPr marL="0" indent="0">
              <a:spcBef>
                <a:spcPts val="1200"/>
              </a:spcBef>
              <a:buNone/>
            </a:pPr>
            <a:r>
              <a:rPr lang="en-US" sz="2100" b="1" i="1" dirty="0">
                <a:effectLst/>
                <a:latin typeface="Arial Narrow" panose="020B0606020202030204" pitchFamily="34" charset="0"/>
              </a:rPr>
              <a:t>In Brief:</a:t>
            </a:r>
          </a:p>
          <a:p>
            <a:pPr marL="0" indent="0">
              <a:spcBef>
                <a:spcPts val="0"/>
              </a:spcBef>
              <a:buNone/>
            </a:pPr>
            <a:r>
              <a:rPr lang="en-US" sz="2000" b="1" i="1" dirty="0">
                <a:solidFill>
                  <a:srgbClr val="C00000"/>
                </a:solidFill>
                <a:effectLst/>
                <a:latin typeface="Arial Narrow" panose="020B0606020202030204" pitchFamily="34" charset="0"/>
              </a:rPr>
              <a:t>479 – </a:t>
            </a:r>
            <a:r>
              <a:rPr lang="en-US" sz="2000" i="1" dirty="0">
                <a:effectLst/>
                <a:latin typeface="Arial Narrow" panose="020B0606020202030204" pitchFamily="34" charset="0"/>
              </a:rPr>
              <a:t>At the time appointed by God, the only Son of the Father, the eternal Word, that is, the Word and substantial Image of the Father, </a:t>
            </a:r>
            <a:r>
              <a:rPr lang="en-US" sz="2000" b="1" i="1" dirty="0">
                <a:effectLst/>
                <a:latin typeface="Arial Narrow" panose="020B0606020202030204" pitchFamily="34" charset="0"/>
              </a:rPr>
              <a:t>became incarnate</a:t>
            </a:r>
            <a:r>
              <a:rPr lang="en-US" sz="2000" i="1" dirty="0">
                <a:effectLst/>
                <a:latin typeface="Arial Narrow" panose="020B0606020202030204" pitchFamily="34" charset="0"/>
              </a:rPr>
              <a:t>; without losing his divine nature he has assumed human nature.</a:t>
            </a:r>
            <a:endParaRPr lang="en-US" sz="2000" dirty="0">
              <a:latin typeface="Arial Narrow" panose="020B0606020202030204" pitchFamily="34" charset="0"/>
            </a:endParaRPr>
          </a:p>
          <a:p>
            <a:pPr marL="0" indent="0">
              <a:spcBef>
                <a:spcPts val="0"/>
              </a:spcBef>
              <a:buNone/>
            </a:pPr>
            <a:r>
              <a:rPr lang="en-US" sz="2000" b="1" i="1" dirty="0">
                <a:solidFill>
                  <a:srgbClr val="C00000"/>
                </a:solidFill>
                <a:effectLst/>
                <a:latin typeface="Arial Narrow" panose="020B0606020202030204" pitchFamily="34" charset="0"/>
              </a:rPr>
              <a:t>480 – </a:t>
            </a:r>
            <a:r>
              <a:rPr lang="en-US" sz="2000" i="1" dirty="0">
                <a:effectLst/>
                <a:latin typeface="Arial Narrow" panose="020B0606020202030204" pitchFamily="34" charset="0"/>
              </a:rPr>
              <a:t>Jesus Christ is </a:t>
            </a:r>
            <a:r>
              <a:rPr lang="en-US" sz="2000" b="1" i="1" dirty="0">
                <a:effectLst/>
                <a:latin typeface="Arial Narrow" panose="020B0606020202030204" pitchFamily="34" charset="0"/>
              </a:rPr>
              <a:t>true God and true man</a:t>
            </a:r>
            <a:r>
              <a:rPr lang="en-US" sz="2000" i="1" dirty="0">
                <a:effectLst/>
                <a:latin typeface="Arial Narrow" panose="020B0606020202030204" pitchFamily="34" charset="0"/>
              </a:rPr>
              <a:t>, in the </a:t>
            </a:r>
            <a:r>
              <a:rPr lang="en-US" sz="2000" b="1" i="1" dirty="0">
                <a:effectLst/>
                <a:latin typeface="Arial Narrow" panose="020B0606020202030204" pitchFamily="34" charset="0"/>
              </a:rPr>
              <a:t>unity of his divine person</a:t>
            </a:r>
            <a:r>
              <a:rPr lang="en-US" sz="2000" i="1" dirty="0">
                <a:effectLst/>
                <a:latin typeface="Arial Narrow" panose="020B0606020202030204" pitchFamily="34" charset="0"/>
              </a:rPr>
              <a:t>; for this reason he is the one and only mediator between God and [human beings].</a:t>
            </a:r>
            <a:endParaRPr lang="en-US" sz="2000" dirty="0">
              <a:latin typeface="Arial Narrow" panose="020B0606020202030204" pitchFamily="34" charset="0"/>
            </a:endParaRPr>
          </a:p>
          <a:p>
            <a:pPr marL="0" indent="0">
              <a:spcBef>
                <a:spcPts val="0"/>
              </a:spcBef>
              <a:buNone/>
            </a:pPr>
            <a:r>
              <a:rPr lang="en-US" sz="2000" b="1" i="1" dirty="0">
                <a:solidFill>
                  <a:srgbClr val="C00000"/>
                </a:solidFill>
              </a:rPr>
              <a:t>481 </a:t>
            </a:r>
            <a:r>
              <a:rPr lang="en-US" sz="2000" b="1" i="1" dirty="0">
                <a:solidFill>
                  <a:srgbClr val="C00000"/>
                </a:solidFill>
                <a:effectLst/>
                <a:latin typeface="Arial Narrow" panose="020B0606020202030204" pitchFamily="34" charset="0"/>
              </a:rPr>
              <a:t>– </a:t>
            </a:r>
            <a:r>
              <a:rPr lang="en-US" sz="2000" i="1" dirty="0">
                <a:effectLst/>
                <a:latin typeface="Arial Narrow" panose="020B0606020202030204" pitchFamily="34" charset="0"/>
              </a:rPr>
              <a:t>Jesus Christ possesses </a:t>
            </a:r>
            <a:r>
              <a:rPr lang="en-US" sz="2000" b="1" i="1" dirty="0">
                <a:effectLst/>
                <a:latin typeface="Arial Narrow" panose="020B0606020202030204" pitchFamily="34" charset="0"/>
              </a:rPr>
              <a:t>two natures, one divine and the other human</a:t>
            </a:r>
            <a:r>
              <a:rPr lang="en-US" sz="2000" i="1" dirty="0">
                <a:effectLst/>
                <a:latin typeface="Arial Narrow" panose="020B0606020202030204" pitchFamily="34" charset="0"/>
              </a:rPr>
              <a:t>, not confused, but united in the one person of God's Son.</a:t>
            </a:r>
            <a:endParaRPr lang="en-US" sz="2000" dirty="0">
              <a:latin typeface="Arial Narrow" panose="020B0606020202030204" pitchFamily="34" charset="0"/>
            </a:endParaRPr>
          </a:p>
          <a:p>
            <a:pPr marL="0" indent="0">
              <a:spcBef>
                <a:spcPts val="0"/>
              </a:spcBef>
              <a:buNone/>
            </a:pPr>
            <a:r>
              <a:rPr lang="en-US" sz="2000" b="1" i="1" dirty="0">
                <a:solidFill>
                  <a:srgbClr val="C00000"/>
                </a:solidFill>
              </a:rPr>
              <a:t>482 </a:t>
            </a:r>
            <a:r>
              <a:rPr lang="en-US" sz="2000" b="1" i="1" dirty="0">
                <a:solidFill>
                  <a:srgbClr val="C00000"/>
                </a:solidFill>
                <a:effectLst/>
                <a:latin typeface="Arial Narrow" panose="020B0606020202030204" pitchFamily="34" charset="0"/>
              </a:rPr>
              <a:t>– </a:t>
            </a:r>
            <a:r>
              <a:rPr lang="en-US" sz="2000" i="1" dirty="0">
                <a:effectLst/>
                <a:latin typeface="Arial Narrow" panose="020B0606020202030204" pitchFamily="34" charset="0"/>
              </a:rPr>
              <a:t>Christ, being true God and true man, has a </a:t>
            </a:r>
            <a:r>
              <a:rPr lang="en-US" sz="2000" b="1" i="1" dirty="0">
                <a:effectLst/>
                <a:latin typeface="Arial Narrow" panose="020B0606020202030204" pitchFamily="34" charset="0"/>
              </a:rPr>
              <a:t>human intellect and will</a:t>
            </a:r>
            <a:r>
              <a:rPr lang="en-US" sz="2000" i="1" dirty="0">
                <a:effectLst/>
                <a:latin typeface="Arial Narrow" panose="020B0606020202030204" pitchFamily="34" charset="0"/>
              </a:rPr>
              <a:t>, perfectly attuned and subject to his </a:t>
            </a:r>
            <a:r>
              <a:rPr lang="en-US" sz="2000" b="1" i="1" dirty="0">
                <a:effectLst/>
                <a:latin typeface="Arial Narrow" panose="020B0606020202030204" pitchFamily="34" charset="0"/>
              </a:rPr>
              <a:t>divine intellect and divine will</a:t>
            </a:r>
            <a:r>
              <a:rPr lang="en-US" sz="2000" i="1" dirty="0">
                <a:effectLst/>
                <a:latin typeface="Arial Narrow" panose="020B0606020202030204" pitchFamily="34" charset="0"/>
              </a:rPr>
              <a:t>, which he has in common with the Father and the Holy Spirit.</a:t>
            </a:r>
            <a:endParaRPr lang="en-US" sz="2000" dirty="0">
              <a:latin typeface="Arial Narrow" panose="020B0606020202030204" pitchFamily="34" charset="0"/>
            </a:endParaRPr>
          </a:p>
          <a:p>
            <a:pPr marL="0" indent="0">
              <a:spcBef>
                <a:spcPts val="0"/>
              </a:spcBef>
              <a:buNone/>
            </a:pPr>
            <a:r>
              <a:rPr lang="en-US" sz="2000" b="1" i="1" dirty="0">
                <a:solidFill>
                  <a:srgbClr val="C00000"/>
                </a:solidFill>
              </a:rPr>
              <a:t>483 </a:t>
            </a:r>
            <a:r>
              <a:rPr lang="en-US" sz="2000" b="1" i="1" dirty="0">
                <a:solidFill>
                  <a:srgbClr val="C00000"/>
                </a:solidFill>
                <a:effectLst/>
                <a:latin typeface="Arial Narrow" panose="020B0606020202030204" pitchFamily="34" charset="0"/>
              </a:rPr>
              <a:t>– </a:t>
            </a:r>
            <a:r>
              <a:rPr lang="en-US" sz="2000" i="1" dirty="0">
                <a:effectLst/>
                <a:latin typeface="Arial Narrow" panose="020B0606020202030204" pitchFamily="34" charset="0"/>
              </a:rPr>
              <a:t>The </a:t>
            </a:r>
            <a:r>
              <a:rPr lang="en-US" sz="2000" b="1" i="1" dirty="0">
                <a:effectLst/>
                <a:latin typeface="Arial Narrow" panose="020B0606020202030204" pitchFamily="34" charset="0"/>
              </a:rPr>
              <a:t>Incarnation </a:t>
            </a:r>
            <a:r>
              <a:rPr lang="en-US" sz="2000" i="1" dirty="0">
                <a:effectLst/>
                <a:latin typeface="Arial Narrow" panose="020B0606020202030204" pitchFamily="34" charset="0"/>
              </a:rPr>
              <a:t>is therefore the </a:t>
            </a:r>
            <a:r>
              <a:rPr lang="en-US" sz="2000" b="1" i="1" dirty="0">
                <a:effectLst/>
                <a:latin typeface="Arial Narrow" panose="020B0606020202030204" pitchFamily="34" charset="0"/>
              </a:rPr>
              <a:t>mystery of the wonderful union of the divine and human natures </a:t>
            </a:r>
            <a:r>
              <a:rPr lang="en-US" sz="2000" i="1" dirty="0">
                <a:effectLst/>
                <a:latin typeface="Arial Narrow" panose="020B0606020202030204" pitchFamily="34" charset="0"/>
              </a:rPr>
              <a:t>in the </a:t>
            </a:r>
            <a:r>
              <a:rPr lang="en-US" sz="2000" b="1" i="1" dirty="0">
                <a:effectLst/>
                <a:latin typeface="Arial Narrow" panose="020B0606020202030204" pitchFamily="34" charset="0"/>
              </a:rPr>
              <a:t>one person of the Word</a:t>
            </a:r>
            <a:r>
              <a:rPr lang="en-US" sz="2000" i="1" dirty="0">
                <a:effectLst/>
                <a:latin typeface="Arial Narrow" panose="020B0606020202030204" pitchFamily="34" charset="0"/>
              </a:rPr>
              <a:t>.</a:t>
            </a:r>
            <a:endParaRPr lang="en-US" sz="2000" dirty="0">
              <a:latin typeface="Arial Narrow" panose="020B0606020202030204" pitchFamily="34" charset="0"/>
            </a:endParaRPr>
          </a:p>
        </p:txBody>
      </p:sp>
    </p:spTree>
    <p:extLst>
      <p:ext uri="{BB962C8B-B14F-4D97-AF65-F5344CB8AC3E}">
        <p14:creationId xmlns:p14="http://schemas.microsoft.com/office/powerpoint/2010/main" val="191938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D092-E91B-595B-A2A9-58E69CBDF034}"/>
              </a:ext>
            </a:extLst>
          </p:cNvPr>
          <p:cNvSpPr>
            <a:spLocks noGrp="1"/>
          </p:cNvSpPr>
          <p:nvPr>
            <p:ph type="title"/>
          </p:nvPr>
        </p:nvSpPr>
        <p:spPr/>
        <p:txBody>
          <a:bodyPr/>
          <a:lstStyle/>
          <a:p>
            <a:r>
              <a:rPr lang="en-US" dirty="0"/>
              <a:t>Whose Christ?</a:t>
            </a:r>
          </a:p>
        </p:txBody>
      </p:sp>
      <p:pic>
        <p:nvPicPr>
          <p:cNvPr id="5" name="Content Placeholder 4" descr="A picture containing text, person&#10;&#10;Description automatically generated">
            <a:extLst>
              <a:ext uri="{FF2B5EF4-FFF2-40B4-BE49-F238E27FC236}">
                <a16:creationId xmlns:a16="http://schemas.microsoft.com/office/drawing/2014/main" id="{AB5EC6CA-0D5A-8EE6-54D6-FECCD2FA280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3575460"/>
            <a:ext cx="2638697" cy="3282539"/>
          </a:xfrm>
        </p:spPr>
      </p:pic>
      <p:pic>
        <p:nvPicPr>
          <p:cNvPr id="7" name="Picture 6" descr="A person wearing a hat&#10;&#10;Description automatically generated with medium confidence">
            <a:extLst>
              <a:ext uri="{FF2B5EF4-FFF2-40B4-BE49-F238E27FC236}">
                <a16:creationId xmlns:a16="http://schemas.microsoft.com/office/drawing/2014/main" id="{21248E4A-7EFF-7420-FCB0-F6954F1E56A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7016" y="914400"/>
            <a:ext cx="2260662" cy="2608456"/>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6F540647-597C-8479-3CEC-D28A06E9357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65475" y="2989366"/>
            <a:ext cx="2638697" cy="3855571"/>
          </a:xfrm>
          <a:prstGeom prst="rect">
            <a:avLst/>
          </a:prstGeom>
        </p:spPr>
      </p:pic>
      <p:pic>
        <p:nvPicPr>
          <p:cNvPr id="11" name="Picture 10" descr="A person with a beard&#10;&#10;Description automatically generated with medium confidence">
            <a:extLst>
              <a:ext uri="{FF2B5EF4-FFF2-40B4-BE49-F238E27FC236}">
                <a16:creationId xmlns:a16="http://schemas.microsoft.com/office/drawing/2014/main" id="{8BF97B16-259D-74DB-E333-5C0AF5051D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7830" y="3853542"/>
            <a:ext cx="2223952" cy="3004458"/>
          </a:xfrm>
          <a:prstGeom prst="rect">
            <a:avLst/>
          </a:prstGeom>
        </p:spPr>
      </p:pic>
      <p:pic>
        <p:nvPicPr>
          <p:cNvPr id="13" name="Picture 12" descr="A painting of a person holding a book&#10;&#10;Description automatically generated with low confidence">
            <a:extLst>
              <a:ext uri="{FF2B5EF4-FFF2-40B4-BE49-F238E27FC236}">
                <a16:creationId xmlns:a16="http://schemas.microsoft.com/office/drawing/2014/main" id="{552D36C9-E740-4EF3-C1B6-09512385DDD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76232" y="0"/>
            <a:ext cx="2099845" cy="3609703"/>
          </a:xfrm>
          <a:prstGeom prst="rect">
            <a:avLst/>
          </a:prstGeom>
        </p:spPr>
      </p:pic>
      <p:pic>
        <p:nvPicPr>
          <p:cNvPr id="15" name="Picture 14" descr="A person with a beard&#10;&#10;Description automatically generated with medium confidence">
            <a:extLst>
              <a:ext uri="{FF2B5EF4-FFF2-40B4-BE49-F238E27FC236}">
                <a16:creationId xmlns:a16="http://schemas.microsoft.com/office/drawing/2014/main" id="{32961E6B-F79C-DAD2-E486-F2140CC87A0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2070" y="1"/>
            <a:ext cx="2349398" cy="2865120"/>
          </a:xfrm>
          <a:prstGeom prst="rect">
            <a:avLst/>
          </a:prstGeom>
        </p:spPr>
      </p:pic>
      <p:pic>
        <p:nvPicPr>
          <p:cNvPr id="17" name="Picture 16">
            <a:extLst>
              <a:ext uri="{FF2B5EF4-FFF2-40B4-BE49-F238E27FC236}">
                <a16:creationId xmlns:a16="http://schemas.microsoft.com/office/drawing/2014/main" id="{3B7C9B25-B733-D358-6759-42C3F931FD5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357781" y="0"/>
            <a:ext cx="2099845" cy="2993877"/>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B23A0287-F0AA-F197-3E60-E5C4AAADA59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093565" y="3988512"/>
            <a:ext cx="2099845" cy="2865413"/>
          </a:xfrm>
          <a:prstGeom prst="rect">
            <a:avLst/>
          </a:prstGeom>
        </p:spPr>
      </p:pic>
    </p:spTree>
    <p:extLst>
      <p:ext uri="{BB962C8B-B14F-4D97-AF65-F5344CB8AC3E}">
        <p14:creationId xmlns:p14="http://schemas.microsoft.com/office/powerpoint/2010/main" val="144828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324F-54D0-770D-0F66-044919DC1C4C}"/>
              </a:ext>
            </a:extLst>
          </p:cNvPr>
          <p:cNvSpPr>
            <a:spLocks noGrp="1"/>
          </p:cNvSpPr>
          <p:nvPr>
            <p:ph type="title"/>
          </p:nvPr>
        </p:nvSpPr>
        <p:spPr/>
        <p:txBody>
          <a:bodyPr>
            <a:normAutofit/>
          </a:bodyPr>
          <a:lstStyle/>
          <a:p>
            <a:r>
              <a:rPr lang="en-US" sz="3600" b="0" dirty="0"/>
              <a:t>B)  </a:t>
            </a:r>
            <a:r>
              <a:rPr lang="en-US" sz="3600" dirty="0"/>
              <a:t>“The Body of Christ” –</a:t>
            </a:r>
            <a:r>
              <a:rPr lang="en-US" sz="3600" b="1" dirty="0"/>
              <a:t> RESURRECTION</a:t>
            </a:r>
            <a:endParaRPr lang="en-US" dirty="0"/>
          </a:p>
        </p:txBody>
      </p:sp>
      <p:sp>
        <p:nvSpPr>
          <p:cNvPr id="3" name="Content Placeholder 2">
            <a:extLst>
              <a:ext uri="{FF2B5EF4-FFF2-40B4-BE49-F238E27FC236}">
                <a16:creationId xmlns:a16="http://schemas.microsoft.com/office/drawing/2014/main" id="{FA455D1D-9761-89A7-3074-A6B3DCB0AD71}"/>
              </a:ext>
            </a:extLst>
          </p:cNvPr>
          <p:cNvSpPr>
            <a:spLocks noGrp="1"/>
          </p:cNvSpPr>
          <p:nvPr>
            <p:ph idx="1"/>
          </p:nvPr>
        </p:nvSpPr>
        <p:spPr>
          <a:xfrm>
            <a:off x="406400" y="1066800"/>
            <a:ext cx="11074400" cy="5715000"/>
          </a:xfrm>
        </p:spPr>
        <p:txBody>
          <a:bodyPr>
            <a:normAutofit lnSpcReduction="10000"/>
          </a:bodyPr>
          <a:lstStyle/>
          <a:p>
            <a:pPr marL="0" marR="0" indent="0">
              <a:lnSpc>
                <a:spcPct val="110000"/>
              </a:lnSpc>
              <a:spcBef>
                <a:spcPts val="0"/>
              </a:spcBef>
              <a:buNone/>
            </a:pPr>
            <a:r>
              <a:rPr lang="en-US" sz="2800" b="1" dirty="0">
                <a:effectLst/>
                <a:latin typeface="Arial Narrow" panose="020B0606020202030204" pitchFamily="34" charset="0"/>
                <a:ea typeface="Calibri" panose="020F0502020204030204" pitchFamily="34" charset="0"/>
                <a:cs typeface="Times New Roman" panose="02020603050405020304" pitchFamily="18" charset="0"/>
              </a:rPr>
              <a:t>Glorified/Eternal Body of the Resurrected Christ</a:t>
            </a:r>
          </a:p>
          <a:p>
            <a:pPr marL="0" marR="0" indent="0">
              <a:lnSpc>
                <a:spcPct val="110000"/>
              </a:lnSpc>
              <a:spcBef>
                <a:spcPts val="0"/>
              </a:spcBef>
              <a:spcAft>
                <a:spcPts val="600"/>
              </a:spcAft>
              <a:buNone/>
            </a:pPr>
            <a:r>
              <a:rPr lang="en-US" sz="2400" b="1" dirty="0">
                <a:effectLst/>
                <a:latin typeface="Arial Narrow" panose="020B0606020202030204" pitchFamily="34" charset="0"/>
                <a:ea typeface="Calibri" panose="020F0502020204030204" pitchFamily="34" charset="0"/>
                <a:cs typeface="Times New Roman" panose="02020603050405020304" pitchFamily="18" charset="0"/>
              </a:rPr>
              <a:t>Jesus died in the flesh; He also rose in the flesh</a:t>
            </a:r>
            <a:r>
              <a:rPr lang="en-US" sz="2000" b="1" dirty="0">
                <a:effectLst/>
                <a:latin typeface="Arial Narrow" panose="020B0606020202030204" pitchFamily="34" charset="0"/>
                <a:ea typeface="Calibri" panose="020F0502020204030204" pitchFamily="34" charset="0"/>
                <a:cs typeface="Times New Roman" panose="02020603050405020304" pitchFamily="18" charset="0"/>
              </a:rPr>
              <a:t>  (</a:t>
            </a:r>
            <a:r>
              <a:rPr lang="en-US" sz="2000" b="1" i="1" dirty="0">
                <a:effectLst/>
                <a:latin typeface="Arial Narrow" panose="020B0606020202030204" pitchFamily="34" charset="0"/>
                <a:ea typeface="Calibri" panose="020F0502020204030204" pitchFamily="34" charset="0"/>
                <a:cs typeface="Times New Roman" panose="02020603050405020304" pitchFamily="18" charset="0"/>
              </a:rPr>
              <a:t>not as a disembodied spirit or ghost</a:t>
            </a:r>
            <a:r>
              <a:rPr lang="en-US" sz="2000" b="1" dirty="0">
                <a:effectLst/>
                <a:latin typeface="Arial Narrow" panose="020B0606020202030204" pitchFamily="34" charset="0"/>
                <a:ea typeface="Calibri" panose="020F0502020204030204" pitchFamily="34" charset="0"/>
                <a:cs typeface="Times New Roman" panose="02020603050405020304" pitchFamily="18" charset="0"/>
              </a:rPr>
              <a:t>)</a:t>
            </a:r>
            <a:endParaRPr lang="en-US" sz="2800" b="1"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indent="0">
              <a:lnSpc>
                <a:spcPct val="110000"/>
              </a:lnSpc>
              <a:spcAft>
                <a:spcPts val="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Matt 28:9b</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i="1" dirty="0">
                <a:effectLst/>
                <a:latin typeface="Arial Narrow" panose="020B0606020202030204" pitchFamily="34" charset="0"/>
                <a:ea typeface="Calibri" panose="020F0502020204030204" pitchFamily="34" charset="0"/>
                <a:cs typeface="Arial" panose="020B0604020202020204" pitchFamily="34" charset="0"/>
              </a:rPr>
              <a:t>Women meet the risen Lord</a:t>
            </a:r>
            <a:r>
              <a:rPr lang="en-US" sz="2000" dirty="0">
                <a:effectLst/>
                <a:latin typeface="Arial Narrow" panose="020B0606020202030204" pitchFamily="34" charset="0"/>
                <a:ea typeface="Calibri" panose="020F0502020204030204" pitchFamily="34" charset="0"/>
                <a:cs typeface="Arial" panose="020B0604020202020204" pitchFamily="34" charset="0"/>
              </a:rPr>
              <a:t>]: “They approached, embraced </a:t>
            </a:r>
            <a:r>
              <a:rPr lang="en-US" sz="2000" b="1" dirty="0">
                <a:effectLst/>
                <a:latin typeface="Arial Narrow" panose="020B0606020202030204" pitchFamily="34" charset="0"/>
                <a:ea typeface="Calibri" panose="020F0502020204030204" pitchFamily="34" charset="0"/>
                <a:cs typeface="Arial" panose="020B0604020202020204" pitchFamily="34" charset="0"/>
              </a:rPr>
              <a:t>his feet</a:t>
            </a:r>
            <a:r>
              <a:rPr lang="en-US" sz="2000" dirty="0">
                <a:effectLst/>
                <a:latin typeface="Arial Narrow" panose="020B0606020202030204" pitchFamily="34" charset="0"/>
                <a:ea typeface="Calibri" panose="020F0502020204030204" pitchFamily="34" charset="0"/>
                <a:cs typeface="Arial" panose="020B0604020202020204" pitchFamily="34" charset="0"/>
              </a:rPr>
              <a:t>, and did him homage.”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0"/>
              </a:spcBef>
              <a:spcAft>
                <a:spcPts val="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Luke 24:39-40</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“Look at </a:t>
            </a:r>
            <a:r>
              <a:rPr lang="en-US" sz="2000" b="1" dirty="0">
                <a:effectLst/>
                <a:latin typeface="Arial Narrow" panose="020B0606020202030204" pitchFamily="34" charset="0"/>
                <a:ea typeface="Calibri" panose="020F0502020204030204" pitchFamily="34" charset="0"/>
                <a:cs typeface="Arial" panose="020B0604020202020204" pitchFamily="34" charset="0"/>
              </a:rPr>
              <a:t>my hands and my feet</a:t>
            </a:r>
            <a:r>
              <a:rPr lang="en-US" sz="2000" dirty="0">
                <a:effectLst/>
                <a:latin typeface="Arial Narrow" panose="020B0606020202030204" pitchFamily="34" charset="0"/>
                <a:ea typeface="Calibri" panose="020F0502020204030204" pitchFamily="34" charset="0"/>
                <a:cs typeface="Arial" panose="020B0604020202020204" pitchFamily="34" charset="0"/>
              </a:rPr>
              <a:t>, that it is I myself. </a:t>
            </a:r>
            <a:r>
              <a:rPr lang="en-US" sz="2000" b="1" dirty="0">
                <a:effectLst/>
                <a:latin typeface="Arial Narrow" panose="020B0606020202030204" pitchFamily="34" charset="0"/>
                <a:ea typeface="Calibri" panose="020F0502020204030204" pitchFamily="34" charset="0"/>
                <a:cs typeface="Arial" panose="020B0604020202020204" pitchFamily="34" charset="0"/>
              </a:rPr>
              <a:t>Touch me </a:t>
            </a:r>
            <a:r>
              <a:rPr lang="en-US" sz="2000" dirty="0">
                <a:effectLst/>
                <a:latin typeface="Arial Narrow" panose="020B0606020202030204" pitchFamily="34" charset="0"/>
                <a:ea typeface="Calibri" panose="020F0502020204030204" pitchFamily="34" charset="0"/>
                <a:cs typeface="Arial" panose="020B0604020202020204" pitchFamily="34" charset="0"/>
              </a:rPr>
              <a:t>and see, because a ghost does not have </a:t>
            </a:r>
            <a:r>
              <a:rPr lang="en-US" sz="2000" b="1" dirty="0">
                <a:effectLst/>
                <a:latin typeface="Arial Narrow" panose="020B0606020202030204" pitchFamily="34" charset="0"/>
                <a:ea typeface="Calibri" panose="020F0502020204030204" pitchFamily="34" charset="0"/>
                <a:cs typeface="Arial" panose="020B0604020202020204" pitchFamily="34" charset="0"/>
              </a:rPr>
              <a:t>flesh and bones</a:t>
            </a:r>
            <a:r>
              <a:rPr lang="en-US" sz="2000" dirty="0">
                <a:effectLst/>
                <a:latin typeface="Arial Narrow" panose="020B0606020202030204" pitchFamily="34" charset="0"/>
                <a:ea typeface="Calibri" panose="020F0502020204030204" pitchFamily="34" charset="0"/>
                <a:cs typeface="Arial" panose="020B0604020202020204" pitchFamily="34" charset="0"/>
              </a:rPr>
              <a:t> as you can see I have.” / And as he said this, he showed them </a:t>
            </a:r>
            <a:r>
              <a:rPr lang="en-US" sz="2000" b="1" dirty="0">
                <a:effectLst/>
                <a:latin typeface="Arial Narrow" panose="020B0606020202030204" pitchFamily="34" charset="0"/>
                <a:ea typeface="Calibri" panose="020F0502020204030204" pitchFamily="34" charset="0"/>
                <a:cs typeface="Arial" panose="020B0604020202020204" pitchFamily="34" charset="0"/>
              </a:rPr>
              <a:t>his hands and his feet.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1200"/>
              </a:spcBef>
              <a:spcAft>
                <a:spcPts val="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John 2:19b-22</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i="1" dirty="0">
                <a:effectLst/>
                <a:latin typeface="Arial Narrow" panose="020B0606020202030204" pitchFamily="34" charset="0"/>
                <a:ea typeface="Calibri" panose="020F0502020204030204" pitchFamily="34" charset="0"/>
                <a:cs typeface="Arial" panose="020B0604020202020204" pitchFamily="34" charset="0"/>
              </a:rPr>
              <a:t>Jesus</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dirty="0">
                <a:effectLst/>
                <a:latin typeface="Arial Narrow" panose="020B0606020202030204" pitchFamily="34" charset="0"/>
                <a:ea typeface="Calibri" panose="020F0502020204030204" pitchFamily="34" charset="0"/>
                <a:cs typeface="Arial" panose="020B0604020202020204" pitchFamily="34" charset="0"/>
              </a:rPr>
              <a:t>Destroy this temple </a:t>
            </a:r>
            <a:r>
              <a:rPr lang="en-US" sz="2000" dirty="0">
                <a:effectLst/>
                <a:latin typeface="Arial Narrow" panose="020B0606020202030204" pitchFamily="34" charset="0"/>
                <a:ea typeface="Calibri" panose="020F0502020204030204" pitchFamily="34" charset="0"/>
                <a:cs typeface="Arial" panose="020B0604020202020204" pitchFamily="34" charset="0"/>
              </a:rPr>
              <a:t>and in three days </a:t>
            </a:r>
            <a:r>
              <a:rPr lang="en-US" sz="2000" b="1" dirty="0">
                <a:effectLst/>
                <a:latin typeface="Arial Narrow" panose="020B0606020202030204" pitchFamily="34" charset="0"/>
                <a:ea typeface="Calibri" panose="020F0502020204030204" pitchFamily="34" charset="0"/>
                <a:cs typeface="Arial" panose="020B0604020202020204" pitchFamily="34" charset="0"/>
              </a:rPr>
              <a:t>I will raise it up</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20</a:t>
            </a:r>
            <a:r>
              <a:rPr lang="en-US" sz="2000" dirty="0">
                <a:effectLst/>
                <a:latin typeface="Arial Narrow" panose="020B0606020202030204" pitchFamily="34" charset="0"/>
                <a:ea typeface="Calibri" panose="020F0502020204030204" pitchFamily="34" charset="0"/>
                <a:cs typeface="Arial" panose="020B0604020202020204" pitchFamily="34" charset="0"/>
              </a:rPr>
              <a:t> The Jews said, "This temple has been under construction for forty-six years, and you will raise it up in three days?"</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21 </a:t>
            </a:r>
            <a:r>
              <a:rPr lang="en-US" sz="2000" dirty="0">
                <a:effectLst/>
                <a:latin typeface="Arial Narrow" panose="020B0606020202030204" pitchFamily="34" charset="0"/>
                <a:ea typeface="Calibri" panose="020F0502020204030204" pitchFamily="34" charset="0"/>
                <a:cs typeface="Arial" panose="020B0604020202020204" pitchFamily="34" charset="0"/>
              </a:rPr>
              <a:t>But he was speaking about the </a:t>
            </a:r>
            <a:r>
              <a:rPr lang="en-US" sz="2000" b="1" dirty="0">
                <a:effectLst/>
                <a:latin typeface="Arial Narrow" panose="020B0606020202030204" pitchFamily="34" charset="0"/>
                <a:ea typeface="Calibri" panose="020F0502020204030204" pitchFamily="34" charset="0"/>
                <a:cs typeface="Arial" panose="020B0604020202020204" pitchFamily="34" charset="0"/>
              </a:rPr>
              <a:t>temple of his body</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22</a:t>
            </a:r>
            <a:r>
              <a:rPr lang="en-US" sz="2000" dirty="0">
                <a:effectLst/>
                <a:latin typeface="Arial Narrow" panose="020B0606020202030204" pitchFamily="34" charset="0"/>
                <a:ea typeface="Calibri" panose="020F0502020204030204" pitchFamily="34" charset="0"/>
                <a:cs typeface="Arial" panose="020B0604020202020204" pitchFamily="34" charset="0"/>
              </a:rPr>
              <a:t> Therefore, </a:t>
            </a:r>
            <a:r>
              <a:rPr lang="en-US" sz="2000" i="1" dirty="0">
                <a:effectLst/>
                <a:latin typeface="Arial Narrow" panose="020B0606020202030204" pitchFamily="34" charset="0"/>
                <a:ea typeface="Calibri" panose="020F0502020204030204" pitchFamily="34" charset="0"/>
                <a:cs typeface="Arial" panose="020B0604020202020204" pitchFamily="34" charset="0"/>
              </a:rPr>
              <a:t>when he was raised from the dead</a:t>
            </a:r>
            <a:r>
              <a:rPr lang="en-US" sz="2000" dirty="0">
                <a:effectLst/>
                <a:latin typeface="Arial Narrow" panose="020B0606020202030204" pitchFamily="34" charset="0"/>
                <a:ea typeface="Calibri" panose="020F0502020204030204" pitchFamily="34" charset="0"/>
                <a:cs typeface="Arial" panose="020B0604020202020204" pitchFamily="34" charset="0"/>
              </a:rPr>
              <a:t>, his disciples remembered that he had said this, and they came to believe the scripture and the word Jesus had spoken.</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1200"/>
              </a:spcBef>
              <a:spcAft>
                <a:spcPts val="8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John 20:20, 25b-28</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i="1" dirty="0">
                <a:effectLst/>
                <a:latin typeface="Arial Narrow" panose="020B0606020202030204" pitchFamily="34" charset="0"/>
                <a:ea typeface="Calibri" panose="020F0502020204030204" pitchFamily="34" charset="0"/>
                <a:cs typeface="Arial" panose="020B0604020202020204" pitchFamily="34" charset="0"/>
              </a:rPr>
              <a:t>Jesus</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dirty="0">
                <a:effectLst/>
                <a:latin typeface="Arial Narrow" panose="020B0606020202030204" pitchFamily="34" charset="0"/>
                <a:ea typeface="Calibri" panose="020F0502020204030204" pitchFamily="34" charset="0"/>
                <a:cs typeface="Arial" panose="020B0604020202020204" pitchFamily="34" charset="0"/>
              </a:rPr>
              <a:t>showed them his hands and his side</a:t>
            </a:r>
            <a:r>
              <a:rPr lang="en-US" sz="2000" dirty="0">
                <a:effectLst/>
                <a:latin typeface="Arial Narrow" panose="020B0606020202030204" pitchFamily="34" charset="0"/>
                <a:ea typeface="Calibri" panose="020F0502020204030204" pitchFamily="34" charset="0"/>
                <a:cs typeface="Arial" panose="020B0604020202020204" pitchFamily="34" charset="0"/>
              </a:rPr>
              <a:t>. The disciples rejoiced when they saw the Lord.” /…/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25b </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i="1" dirty="0">
                <a:effectLst/>
                <a:latin typeface="Arial Narrow" panose="020B0606020202030204" pitchFamily="34" charset="0"/>
                <a:ea typeface="Calibri" panose="020F0502020204030204" pitchFamily="34" charset="0"/>
                <a:cs typeface="Arial" panose="020B0604020202020204" pitchFamily="34" charset="0"/>
              </a:rPr>
              <a:t>Thomas</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dirty="0">
                <a:effectLst/>
                <a:latin typeface="Arial Narrow" panose="020B0606020202030204" pitchFamily="34" charset="0"/>
                <a:ea typeface="Calibri" panose="020F0502020204030204" pitchFamily="34" charset="0"/>
                <a:cs typeface="Arial" panose="020B0604020202020204" pitchFamily="34" charset="0"/>
              </a:rPr>
              <a:t>Unless I see </a:t>
            </a:r>
            <a:r>
              <a:rPr lang="en-US" sz="2000" dirty="0">
                <a:effectLst/>
                <a:latin typeface="Arial Narrow" panose="020B0606020202030204" pitchFamily="34" charset="0"/>
                <a:ea typeface="Calibri" panose="020F0502020204030204" pitchFamily="34" charset="0"/>
                <a:cs typeface="Arial" panose="020B0604020202020204" pitchFamily="34" charset="0"/>
              </a:rPr>
              <a:t>the mark of the nails in </a:t>
            </a:r>
            <a:r>
              <a:rPr lang="en-US" sz="2000" b="1" dirty="0">
                <a:effectLst/>
                <a:latin typeface="Arial Narrow" panose="020B0606020202030204" pitchFamily="34" charset="0"/>
                <a:ea typeface="Calibri" panose="020F0502020204030204" pitchFamily="34" charset="0"/>
                <a:cs typeface="Arial" panose="020B0604020202020204" pitchFamily="34" charset="0"/>
              </a:rPr>
              <a:t>his hands</a:t>
            </a:r>
            <a:r>
              <a:rPr lang="en-US" sz="2000" dirty="0">
                <a:effectLst/>
                <a:latin typeface="Arial Narrow" panose="020B0606020202030204" pitchFamily="34" charset="0"/>
                <a:ea typeface="Calibri" panose="020F0502020204030204" pitchFamily="34" charset="0"/>
                <a:cs typeface="Arial" panose="020B0604020202020204" pitchFamily="34" charset="0"/>
              </a:rPr>
              <a:t> and put my finger into the </a:t>
            </a:r>
            <a:r>
              <a:rPr lang="en-US" sz="2000" dirty="0" err="1">
                <a:effectLst/>
                <a:latin typeface="Arial Narrow" panose="020B0606020202030204" pitchFamily="34" charset="0"/>
                <a:ea typeface="Calibri" panose="020F0502020204030204" pitchFamily="34" charset="0"/>
                <a:cs typeface="Arial" panose="020B0604020202020204" pitchFamily="34" charset="0"/>
              </a:rPr>
              <a:t>nailmarks</a:t>
            </a:r>
            <a:r>
              <a:rPr lang="en-US" sz="2000" dirty="0">
                <a:effectLst/>
                <a:latin typeface="Arial Narrow" panose="020B0606020202030204" pitchFamily="34" charset="0"/>
                <a:ea typeface="Calibri" panose="020F0502020204030204" pitchFamily="34" charset="0"/>
                <a:cs typeface="Arial" panose="020B0604020202020204" pitchFamily="34" charset="0"/>
              </a:rPr>
              <a:t> and put my hand into </a:t>
            </a:r>
            <a:r>
              <a:rPr lang="en-US" sz="2000" b="1" dirty="0">
                <a:effectLst/>
                <a:latin typeface="Arial Narrow" panose="020B0606020202030204" pitchFamily="34" charset="0"/>
                <a:ea typeface="Calibri" panose="020F0502020204030204" pitchFamily="34" charset="0"/>
                <a:cs typeface="Arial" panose="020B0604020202020204" pitchFamily="34" charset="0"/>
              </a:rPr>
              <a:t>his side</a:t>
            </a:r>
            <a:r>
              <a:rPr lang="en-US" sz="2000" dirty="0">
                <a:effectLst/>
                <a:latin typeface="Arial Narrow" panose="020B0606020202030204" pitchFamily="34" charset="0"/>
                <a:ea typeface="Calibri" panose="020F0502020204030204" pitchFamily="34" charset="0"/>
                <a:cs typeface="Arial" panose="020B0604020202020204" pitchFamily="34" charset="0"/>
              </a:rPr>
              <a:t>, I will not believe."</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26 </a:t>
            </a:r>
            <a:r>
              <a:rPr lang="en-US" sz="2000" dirty="0">
                <a:effectLst/>
                <a:latin typeface="Arial Narrow" panose="020B0606020202030204" pitchFamily="34" charset="0"/>
                <a:ea typeface="Calibri" panose="020F0502020204030204" pitchFamily="34" charset="0"/>
                <a:cs typeface="Arial" panose="020B0604020202020204" pitchFamily="34" charset="0"/>
              </a:rPr>
              <a:t>Now a week later his disciples were again inside and Thomas was with them. Jesus came, although the doors were locked, and stood in their midst and said, "Peace be with you."</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27 </a:t>
            </a:r>
            <a:r>
              <a:rPr lang="en-US" sz="2000" dirty="0">
                <a:effectLst/>
                <a:latin typeface="Arial Narrow" panose="020B0606020202030204" pitchFamily="34" charset="0"/>
                <a:ea typeface="Calibri" panose="020F0502020204030204" pitchFamily="34" charset="0"/>
                <a:cs typeface="Arial" panose="020B0604020202020204" pitchFamily="34" charset="0"/>
              </a:rPr>
              <a:t>Then he said to Thomas, "Put your finger here and </a:t>
            </a:r>
            <a:r>
              <a:rPr lang="en-US" sz="2000" b="1" dirty="0">
                <a:effectLst/>
                <a:latin typeface="Arial Narrow" panose="020B0606020202030204" pitchFamily="34" charset="0"/>
                <a:ea typeface="Calibri" panose="020F0502020204030204" pitchFamily="34" charset="0"/>
                <a:cs typeface="Arial" panose="020B0604020202020204" pitchFamily="34" charset="0"/>
              </a:rPr>
              <a:t>see my hands</a:t>
            </a:r>
            <a:r>
              <a:rPr lang="en-US" sz="2000" dirty="0">
                <a:effectLst/>
                <a:latin typeface="Arial Narrow" panose="020B0606020202030204" pitchFamily="34" charset="0"/>
                <a:ea typeface="Calibri" panose="020F0502020204030204" pitchFamily="34" charset="0"/>
                <a:cs typeface="Arial" panose="020B0604020202020204" pitchFamily="34" charset="0"/>
              </a:rPr>
              <a:t>, and bring your hand and </a:t>
            </a:r>
            <a:r>
              <a:rPr lang="en-US" sz="2000" b="1" dirty="0">
                <a:effectLst/>
                <a:latin typeface="Arial Narrow" panose="020B0606020202030204" pitchFamily="34" charset="0"/>
                <a:ea typeface="Calibri" panose="020F0502020204030204" pitchFamily="34" charset="0"/>
                <a:cs typeface="Arial" panose="020B0604020202020204" pitchFamily="34" charset="0"/>
              </a:rPr>
              <a:t>put it into my side</a:t>
            </a:r>
            <a:r>
              <a:rPr lang="en-US" sz="2000" dirty="0">
                <a:effectLst/>
                <a:latin typeface="Arial Narrow" panose="020B0606020202030204" pitchFamily="34" charset="0"/>
                <a:ea typeface="Calibri" panose="020F0502020204030204" pitchFamily="34" charset="0"/>
                <a:cs typeface="Arial" panose="020B0604020202020204" pitchFamily="34" charset="0"/>
              </a:rPr>
              <a:t>, and do not be unbelieving, but believe."</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28 </a:t>
            </a:r>
            <a:r>
              <a:rPr lang="en-US" sz="2000" dirty="0">
                <a:effectLst/>
                <a:latin typeface="Arial Narrow" panose="020B0606020202030204" pitchFamily="34" charset="0"/>
                <a:ea typeface="Calibri" panose="020F0502020204030204" pitchFamily="34" charset="0"/>
                <a:cs typeface="Arial" panose="020B0604020202020204" pitchFamily="34" charset="0"/>
              </a:rPr>
              <a:t>Thomas answered and said to him, "My Lord and my God!"</a:t>
            </a:r>
          </a:p>
        </p:txBody>
      </p:sp>
    </p:spTree>
    <p:extLst>
      <p:ext uri="{BB962C8B-B14F-4D97-AF65-F5344CB8AC3E}">
        <p14:creationId xmlns:p14="http://schemas.microsoft.com/office/powerpoint/2010/main" val="107721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36DC-7D85-DD27-42EE-C309276E4FC2}"/>
              </a:ext>
            </a:extLst>
          </p:cNvPr>
          <p:cNvSpPr>
            <a:spLocks noGrp="1"/>
          </p:cNvSpPr>
          <p:nvPr>
            <p:ph type="title"/>
          </p:nvPr>
        </p:nvSpPr>
        <p:spPr/>
        <p:txBody>
          <a:bodyPr/>
          <a:lstStyle/>
          <a:p>
            <a:pPr algn="ctr"/>
            <a:r>
              <a:rPr lang="en-US" dirty="0"/>
              <a:t>The Risen Jesus  and  Thomas</a:t>
            </a:r>
          </a:p>
        </p:txBody>
      </p:sp>
      <p:pic>
        <p:nvPicPr>
          <p:cNvPr id="6" name="Content Placeholder 5" descr="A picture containing person, dress&#10;&#10;Description automatically generated">
            <a:extLst>
              <a:ext uri="{FF2B5EF4-FFF2-40B4-BE49-F238E27FC236}">
                <a16:creationId xmlns:a16="http://schemas.microsoft.com/office/drawing/2014/main" id="{4DE43C9D-01BE-7D06-69B0-72A07129229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857999" y="1057602"/>
            <a:ext cx="4027714" cy="5608592"/>
          </a:xfrm>
        </p:spPr>
      </p:pic>
      <p:pic>
        <p:nvPicPr>
          <p:cNvPr id="8" name="Picture 7" descr="A picture containing text, person, book&#10;&#10;Description automatically generated">
            <a:extLst>
              <a:ext uri="{FF2B5EF4-FFF2-40B4-BE49-F238E27FC236}">
                <a16:creationId xmlns:a16="http://schemas.microsoft.com/office/drawing/2014/main" id="{35F7B8B8-86C8-C285-D2E0-443F771F3C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9577" y="1739184"/>
            <a:ext cx="6022695" cy="4471851"/>
          </a:xfrm>
          <a:prstGeom prst="rect">
            <a:avLst/>
          </a:prstGeom>
        </p:spPr>
      </p:pic>
    </p:spTree>
    <p:extLst>
      <p:ext uri="{BB962C8B-B14F-4D97-AF65-F5344CB8AC3E}">
        <p14:creationId xmlns:p14="http://schemas.microsoft.com/office/powerpoint/2010/main" val="4019056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87F69B6A-C4BB-4E95-804A-170F88127080}"/>
              </a:ext>
            </a:extLst>
          </p:cNvPr>
          <p:cNvSpPr>
            <a:spLocks noGrp="1" noChangeArrowheads="1"/>
          </p:cNvSpPr>
          <p:nvPr>
            <p:ph type="title"/>
          </p:nvPr>
        </p:nvSpPr>
        <p:spPr/>
        <p:txBody>
          <a:bodyPr/>
          <a:lstStyle/>
          <a:p>
            <a:pPr>
              <a:defRPr/>
            </a:pPr>
            <a:r>
              <a:rPr lang="en-US" altLang="en-US" dirty="0"/>
              <a:t>Resurrection: Intro &amp; Definitions</a:t>
            </a:r>
          </a:p>
        </p:txBody>
      </p:sp>
      <p:sp>
        <p:nvSpPr>
          <p:cNvPr id="185347" name="Rectangle 3">
            <a:extLst>
              <a:ext uri="{FF2B5EF4-FFF2-40B4-BE49-F238E27FC236}">
                <a16:creationId xmlns:a16="http://schemas.microsoft.com/office/drawing/2014/main" id="{EF2E892B-164A-432D-BC74-1EBA746E0615}"/>
              </a:ext>
            </a:extLst>
          </p:cNvPr>
          <p:cNvSpPr>
            <a:spLocks noGrp="1" noChangeArrowheads="1"/>
          </p:cNvSpPr>
          <p:nvPr>
            <p:ph idx="1"/>
          </p:nvPr>
        </p:nvSpPr>
        <p:spPr>
          <a:xfrm>
            <a:off x="853440" y="990600"/>
            <a:ext cx="10528663" cy="5867400"/>
          </a:xfrm>
        </p:spPr>
        <p:txBody>
          <a:bodyPr>
            <a:normAutofit fontScale="77500" lnSpcReduction="20000"/>
          </a:bodyPr>
          <a:lstStyle/>
          <a:p>
            <a:pPr>
              <a:lnSpc>
                <a:spcPct val="120000"/>
              </a:lnSpc>
              <a:spcBef>
                <a:spcPts val="1800"/>
              </a:spcBef>
              <a:defRPr/>
            </a:pPr>
            <a:r>
              <a:rPr lang="en-US" dirty="0">
                <a:effectLst/>
                <a:latin typeface="Times New Roman" panose="02020603050405020304" pitchFamily="18" charset="0"/>
                <a:cs typeface="Times New Roman" panose="02020603050405020304" pitchFamily="18" charset="0"/>
              </a:rPr>
              <a:t>English noun “resurrection” is derived from Latin </a:t>
            </a:r>
            <a:r>
              <a:rPr lang="en-US" i="1" dirty="0" err="1">
                <a:effectLst/>
                <a:latin typeface="Times New Roman" panose="02020603050405020304" pitchFamily="18" charset="0"/>
                <a:cs typeface="Times New Roman" panose="02020603050405020304" pitchFamily="18" charset="0"/>
              </a:rPr>
              <a:t>resurgere</a:t>
            </a:r>
            <a:r>
              <a:rPr lang="en-US" dirty="0">
                <a:effectLst/>
                <a:latin typeface="Times New Roman" panose="02020603050405020304" pitchFamily="18" charset="0"/>
                <a:cs typeface="Times New Roman" panose="02020603050405020304" pitchFamily="18" charset="0"/>
              </a:rPr>
              <a:t> </a:t>
            </a:r>
          </a:p>
          <a:p>
            <a:pPr lvl="1">
              <a:lnSpc>
                <a:spcPct val="120000"/>
              </a:lnSpc>
              <a:defRPr/>
            </a:pP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verb = “to rise again”;  past participle = “risen”</a:t>
            </a:r>
          </a:p>
          <a:p>
            <a:pPr>
              <a:lnSpc>
                <a:spcPct val="120000"/>
              </a:lnSpc>
              <a:spcBef>
                <a:spcPts val="1800"/>
              </a:spcBef>
              <a:defRPr/>
            </a:pPr>
            <a:r>
              <a:rPr lang="en-US" dirty="0">
                <a:effectLst/>
                <a:latin typeface="Times New Roman" panose="02020603050405020304" pitchFamily="18" charset="0"/>
                <a:cs typeface="Times New Roman" panose="02020603050405020304" pitchFamily="18" charset="0"/>
              </a:rPr>
              <a:t>NT Greek noun: </a:t>
            </a:r>
            <a:r>
              <a:rPr lang="el-GR" dirty="0">
                <a:effectLst/>
                <a:latin typeface="Times New Roman" panose="02020603050405020304" pitchFamily="18" charset="0"/>
                <a:cs typeface="Times New Roman" panose="02020603050405020304" pitchFamily="18" charset="0"/>
              </a:rPr>
              <a:t>ἀνάστασις </a:t>
            </a:r>
            <a:r>
              <a:rPr lang="en-US" dirty="0">
                <a:effectLst/>
                <a:latin typeface="Times New Roman" panose="02020603050405020304" pitchFamily="18" charset="0"/>
                <a:cs typeface="Times New Roman" panose="02020603050405020304" pitchFamily="18" charset="0"/>
              </a:rPr>
              <a:t>(</a:t>
            </a:r>
            <a:r>
              <a:rPr lang="en-US" i="1" dirty="0">
                <a:effectLst/>
                <a:latin typeface="Times New Roman" panose="02020603050405020304" pitchFamily="18" charset="0"/>
                <a:cs typeface="Times New Roman" panose="02020603050405020304" pitchFamily="18" charset="0"/>
              </a:rPr>
              <a:t>anastasis</a:t>
            </a:r>
            <a:r>
              <a:rPr lang="en-US" dirty="0">
                <a:effectLst/>
                <a:latin typeface="Times New Roman" panose="02020603050405020304" pitchFamily="18" charset="0"/>
                <a:cs typeface="Times New Roman" panose="02020603050405020304" pitchFamily="18" charset="0"/>
              </a:rPr>
              <a:t>; “arising; raising up”)</a:t>
            </a:r>
          </a:p>
          <a:p>
            <a:pPr lvl="1">
              <a:lnSpc>
                <a:spcPct val="120000"/>
              </a:lnSpc>
              <a:defRPr/>
            </a:pP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Related verbs: </a:t>
            </a: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ἀνίστημι</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anistēmi</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“to raise up”; “to rise, arise”)</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 </a:t>
            </a: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ἐγείρω</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egeirō</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“to raise up”).</a:t>
            </a:r>
          </a:p>
          <a:p>
            <a:pPr lvl="1">
              <a:lnSpc>
                <a:spcPct val="120000"/>
              </a:lnSpc>
              <a:defRPr/>
            </a:pP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Common words w/ ordinary meanings: standing up, lifting objects up</a:t>
            </a:r>
          </a:p>
          <a:p>
            <a:pPr lvl="1">
              <a:lnSpc>
                <a:spcPct val="120000"/>
              </a:lnSpc>
              <a:defRPr/>
            </a:pP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But applied theologically to “life after death” – for Jesus and for us.</a:t>
            </a:r>
          </a:p>
          <a:p>
            <a:pPr>
              <a:lnSpc>
                <a:spcPct val="120000"/>
              </a:lnSpc>
              <a:spcBef>
                <a:spcPts val="1800"/>
              </a:spcBef>
              <a:defRPr/>
            </a:pPr>
            <a:r>
              <a:rPr lang="en-US" altLang="en-US" sz="3600" dirty="0">
                <a:latin typeface="Times New Roman" panose="02020603050405020304" pitchFamily="18" charset="0"/>
                <a:cs typeface="Times New Roman" panose="02020603050405020304" pitchFamily="18" charset="0"/>
              </a:rPr>
              <a:t>“Resurrection of the Body” =  </a:t>
            </a:r>
            <a:r>
              <a:rPr lang="en-US" sz="3600" dirty="0">
                <a:effectLst/>
                <a:latin typeface="Times New Roman" panose="02020603050405020304" pitchFamily="18" charset="0"/>
                <a:cs typeface="Times New Roman" panose="02020603050405020304" pitchFamily="18" charset="0"/>
              </a:rPr>
              <a:t>Transformation or transition </a:t>
            </a:r>
            <a:br>
              <a:rPr lang="en-US" sz="3600" dirty="0">
                <a:effectLst/>
                <a:latin typeface="Times New Roman" panose="02020603050405020304" pitchFamily="18" charset="0"/>
                <a:cs typeface="Times New Roman" panose="02020603050405020304" pitchFamily="18" charset="0"/>
              </a:rPr>
            </a:br>
            <a:r>
              <a:rPr lang="en-US" sz="3600" u="sng" dirty="0">
                <a:effectLst/>
                <a:latin typeface="Times New Roman" panose="02020603050405020304" pitchFamily="18" charset="0"/>
                <a:cs typeface="Times New Roman" panose="02020603050405020304" pitchFamily="18" charset="0"/>
              </a:rPr>
              <a:t>from</a:t>
            </a:r>
            <a:r>
              <a:rPr lang="en-US" sz="3600" dirty="0">
                <a:effectLst/>
                <a:latin typeface="Times New Roman" panose="02020603050405020304" pitchFamily="18" charset="0"/>
                <a:cs typeface="Times New Roman" panose="02020603050405020304" pitchFamily="18" charset="0"/>
              </a:rPr>
              <a:t> mortal life, </a:t>
            </a:r>
            <a:r>
              <a:rPr lang="en-US" sz="3600" u="sng" dirty="0">
                <a:effectLst/>
                <a:latin typeface="Times New Roman" panose="02020603050405020304" pitchFamily="18" charset="0"/>
                <a:cs typeface="Times New Roman" panose="02020603050405020304" pitchFamily="18" charset="0"/>
              </a:rPr>
              <a:t>through</a:t>
            </a:r>
            <a:r>
              <a:rPr lang="en-US" sz="3600" dirty="0">
                <a:effectLst/>
                <a:latin typeface="Times New Roman" panose="02020603050405020304" pitchFamily="18" charset="0"/>
                <a:cs typeface="Times New Roman" panose="02020603050405020304" pitchFamily="18" charset="0"/>
              </a:rPr>
              <a:t> physical death,</a:t>
            </a:r>
            <a:br>
              <a:rPr lang="en-US" sz="3600" dirty="0">
                <a:effectLst/>
                <a:latin typeface="Times New Roman" panose="02020603050405020304" pitchFamily="18" charset="0"/>
                <a:cs typeface="Times New Roman" panose="02020603050405020304" pitchFamily="18" charset="0"/>
              </a:rPr>
            </a:br>
            <a:r>
              <a:rPr lang="en-US" sz="3600" u="sng" dirty="0">
                <a:effectLst/>
                <a:latin typeface="Times New Roman" panose="02020603050405020304" pitchFamily="18" charset="0"/>
                <a:cs typeface="Times New Roman" panose="02020603050405020304" pitchFamily="18" charset="0"/>
              </a:rPr>
              <a:t>to</a:t>
            </a:r>
            <a:r>
              <a:rPr lang="en-US" sz="3600" dirty="0">
                <a:effectLst/>
                <a:latin typeface="Times New Roman" panose="02020603050405020304" pitchFamily="18" charset="0"/>
                <a:cs typeface="Times New Roman" panose="02020603050405020304" pitchFamily="18" charset="0"/>
              </a:rPr>
              <a:t> a NEW and </a:t>
            </a:r>
            <a:r>
              <a:rPr lang="en-US" sz="3600" i="1" dirty="0">
                <a:effectLst/>
                <a:latin typeface="Times New Roman" panose="02020603050405020304" pitchFamily="18" charset="0"/>
                <a:cs typeface="Times New Roman" panose="02020603050405020304" pitchFamily="18" charset="0"/>
              </a:rPr>
              <a:t>radically different</a:t>
            </a:r>
            <a:r>
              <a:rPr lang="en-US" sz="3600" dirty="0">
                <a:effectLst/>
                <a:latin typeface="Times New Roman" panose="02020603050405020304" pitchFamily="18" charset="0"/>
                <a:cs typeface="Times New Roman" panose="02020603050405020304" pitchFamily="18" charset="0"/>
              </a:rPr>
              <a:t> form of life!</a:t>
            </a:r>
          </a:p>
          <a:p>
            <a:pPr lvl="1">
              <a:lnSpc>
                <a:spcPct val="120000"/>
              </a:lnSpc>
              <a:defRPr/>
            </a:pPr>
            <a:r>
              <a:rPr lang="en-US" altLang="en-US" dirty="0">
                <a:latin typeface="Times New Roman" panose="02020603050405020304" pitchFamily="18" charset="0"/>
                <a:cs typeface="Times New Roman" panose="02020603050405020304" pitchFamily="18" charset="0"/>
              </a:rPr>
              <a:t>Related: “Eternal Life” = life with God, existence without limitations</a:t>
            </a:r>
          </a:p>
          <a:p>
            <a:pPr lvl="1">
              <a:lnSpc>
                <a:spcPct val="120000"/>
              </a:lnSpc>
              <a:defRPr/>
            </a:pPr>
            <a:r>
              <a:rPr lang="en-US" altLang="en-US" dirty="0">
                <a:latin typeface="Times New Roman" panose="02020603050405020304" pitchFamily="18" charset="0"/>
                <a:cs typeface="Times New Roman" panose="02020603050405020304" pitchFamily="18" charset="0"/>
              </a:rPr>
              <a:t>Meaning even more than "eternal rest" or "heavenly reward"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or "beatific vision" or "living forever" or “life without end"</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2" name="Rectangle 4">
            <a:extLst>
              <a:ext uri="{FF2B5EF4-FFF2-40B4-BE49-F238E27FC236}">
                <a16:creationId xmlns:a16="http://schemas.microsoft.com/office/drawing/2014/main" id="{30F9708C-940B-48B8-8C30-DD38601C9158}"/>
              </a:ext>
            </a:extLst>
          </p:cNvPr>
          <p:cNvSpPr>
            <a:spLocks noGrp="1" noChangeArrowheads="1"/>
          </p:cNvSpPr>
          <p:nvPr>
            <p:ph type="title"/>
          </p:nvPr>
        </p:nvSpPr>
        <p:spPr/>
        <p:txBody>
          <a:bodyPr/>
          <a:lstStyle/>
          <a:p>
            <a:pPr eaLnBrk="1" hangingPunct="1">
              <a:defRPr/>
            </a:pPr>
            <a:r>
              <a:rPr lang="en-US" altLang="en-US"/>
              <a:t>Koeder - Emmaus</a:t>
            </a:r>
          </a:p>
        </p:txBody>
      </p:sp>
      <p:sp>
        <p:nvSpPr>
          <p:cNvPr id="196610" name="Rectangle 2">
            <a:extLst>
              <a:ext uri="{FF2B5EF4-FFF2-40B4-BE49-F238E27FC236}">
                <a16:creationId xmlns:a16="http://schemas.microsoft.com/office/drawing/2014/main" id="{E424BCB8-25BA-4D31-9B67-3E50374D8CA8}"/>
              </a:ext>
            </a:extLst>
          </p:cNvPr>
          <p:cNvSpPr>
            <a:spLocks noGrp="1" noChangeArrowheads="1"/>
          </p:cNvSpPr>
          <p:nvPr>
            <p:ph sz="half" idx="1"/>
          </p:nvPr>
        </p:nvSpPr>
        <p:spPr>
          <a:xfrm>
            <a:off x="1676400" y="3962400"/>
            <a:ext cx="1828800" cy="2895600"/>
          </a:xfrm>
        </p:spPr>
        <p:txBody>
          <a:bodyPr/>
          <a:lstStyle/>
          <a:p>
            <a:pPr marL="0" indent="0" algn="ctr" eaLnBrk="1" hangingPunct="1">
              <a:buNone/>
              <a:defRPr/>
            </a:pPr>
            <a:r>
              <a:rPr lang="en-US" altLang="en-US"/>
              <a:t>Jesus </a:t>
            </a:r>
            <a:br>
              <a:rPr lang="en-US" altLang="en-US"/>
            </a:br>
            <a:r>
              <a:rPr lang="en-US" altLang="en-US"/>
              <a:t>and two disciples </a:t>
            </a:r>
            <a:br>
              <a:rPr lang="en-US" altLang="en-US"/>
            </a:br>
            <a:r>
              <a:rPr lang="en-US" altLang="en-US"/>
              <a:t>at Emmaus</a:t>
            </a:r>
            <a:br>
              <a:rPr lang="en-US" altLang="en-US"/>
            </a:br>
            <a:r>
              <a:rPr lang="en-US" altLang="en-US" sz="2400"/>
              <a:t>Lk 24:28-32</a:t>
            </a:r>
          </a:p>
        </p:txBody>
      </p:sp>
      <p:sp>
        <p:nvSpPr>
          <p:cNvPr id="196611" name="Rectangle 3">
            <a:extLst>
              <a:ext uri="{FF2B5EF4-FFF2-40B4-BE49-F238E27FC236}">
                <a16:creationId xmlns:a16="http://schemas.microsoft.com/office/drawing/2014/main" id="{006F9F97-F484-430F-88C7-B82D50C123CB}"/>
              </a:ext>
            </a:extLst>
          </p:cNvPr>
          <p:cNvSpPr>
            <a:spLocks noGrp="1" noChangeArrowheads="1"/>
          </p:cNvSpPr>
          <p:nvPr>
            <p:ph sz="half" idx="2"/>
          </p:nvPr>
        </p:nvSpPr>
        <p:spPr>
          <a:xfrm>
            <a:off x="8915400" y="4724400"/>
            <a:ext cx="1447800" cy="2133600"/>
          </a:xfrm>
        </p:spPr>
        <p:txBody>
          <a:bodyPr/>
          <a:lstStyle/>
          <a:p>
            <a:pPr marL="0" indent="0" algn="ctr" eaLnBrk="1" hangingPunct="1">
              <a:buNone/>
              <a:defRPr/>
            </a:pPr>
            <a:r>
              <a:rPr lang="en-US" altLang="en-US" dirty="0"/>
              <a:t>by </a:t>
            </a:r>
            <a:r>
              <a:rPr lang="en-US" altLang="en-US" dirty="0" err="1"/>
              <a:t>Sieger</a:t>
            </a:r>
            <a:r>
              <a:rPr lang="en-US" altLang="en-US" dirty="0"/>
              <a:t> </a:t>
            </a:r>
            <a:r>
              <a:rPr lang="en-US" altLang="en-US" dirty="0" err="1"/>
              <a:t>Köder</a:t>
            </a:r>
            <a:endParaRPr lang="en-US" altLang="en-US" dirty="0"/>
          </a:p>
        </p:txBody>
      </p:sp>
      <p:pic>
        <p:nvPicPr>
          <p:cNvPr id="3" name="Picture 2" descr="A picture containing text, person, old, colorful&#10;&#10;Description automatically generated">
            <a:extLst>
              <a:ext uri="{FF2B5EF4-FFF2-40B4-BE49-F238E27FC236}">
                <a16:creationId xmlns:a16="http://schemas.microsoft.com/office/drawing/2014/main" id="{38BF3562-294D-978D-4A0C-B6B3736EBE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83726" y="95250"/>
            <a:ext cx="4841965" cy="66675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45F9ED3A-DEAC-446F-8F4C-23222D23CDB5}"/>
              </a:ext>
            </a:extLst>
          </p:cNvPr>
          <p:cNvSpPr>
            <a:spLocks noGrp="1" noChangeArrowheads="1"/>
          </p:cNvSpPr>
          <p:nvPr>
            <p:ph type="title"/>
          </p:nvPr>
        </p:nvSpPr>
        <p:spPr/>
        <p:txBody>
          <a:bodyPr/>
          <a:lstStyle/>
          <a:p>
            <a:pPr>
              <a:defRPr/>
            </a:pPr>
            <a:r>
              <a:rPr lang="en-US" altLang="en-US" dirty="0"/>
              <a:t>Resurrection: Intro &amp; Definitions</a:t>
            </a:r>
          </a:p>
        </p:txBody>
      </p:sp>
      <p:sp>
        <p:nvSpPr>
          <p:cNvPr id="185347" name="Rectangle 3">
            <a:extLst>
              <a:ext uri="{FF2B5EF4-FFF2-40B4-BE49-F238E27FC236}">
                <a16:creationId xmlns:a16="http://schemas.microsoft.com/office/drawing/2014/main" id="{D994588B-31E5-41B7-959C-3716808646F4}"/>
              </a:ext>
            </a:extLst>
          </p:cNvPr>
          <p:cNvSpPr>
            <a:spLocks noGrp="1" noChangeArrowheads="1"/>
          </p:cNvSpPr>
          <p:nvPr>
            <p:ph idx="1"/>
          </p:nvPr>
        </p:nvSpPr>
        <p:spPr>
          <a:xfrm>
            <a:off x="957942" y="1066800"/>
            <a:ext cx="10763795" cy="5791200"/>
          </a:xfrm>
        </p:spPr>
        <p:txBody>
          <a:bodyPr>
            <a:normAutofit/>
          </a:bodyPr>
          <a:lstStyle/>
          <a:p>
            <a:pPr marL="0" indent="0">
              <a:spcBef>
                <a:spcPts val="1800"/>
              </a:spcBef>
              <a:buNone/>
              <a:defRPr/>
            </a:pPr>
            <a:r>
              <a:rPr lang="en-US" altLang="en-US" sz="3500" dirty="0"/>
              <a:t>What “Resurrection” Is </a:t>
            </a:r>
            <a:r>
              <a:rPr lang="en-US" altLang="en-US" sz="3500" u="sng" dirty="0"/>
              <a:t>NOT</a:t>
            </a:r>
            <a:r>
              <a:rPr lang="en-US" altLang="en-US" sz="3500" dirty="0"/>
              <a:t>:</a:t>
            </a:r>
          </a:p>
          <a:p>
            <a:pPr>
              <a:spcBef>
                <a:spcPts val="1800"/>
              </a:spcBef>
              <a:defRPr/>
            </a:pPr>
            <a:r>
              <a:rPr lang="en-US" i="1" dirty="0">
                <a:effectLst/>
              </a:rPr>
              <a:t>Resuscitation</a:t>
            </a:r>
            <a:r>
              <a:rPr lang="en-US" b="0" dirty="0">
                <a:effectLst/>
              </a:rPr>
              <a:t> = </a:t>
            </a:r>
            <a:r>
              <a:rPr lang="en-US" sz="2600" b="0" dirty="0">
                <a:effectLst/>
              </a:rPr>
              <a:t>reviving a person from unconsciousness, coma, or apparent death, back to the same earthly life.</a:t>
            </a:r>
          </a:p>
          <a:p>
            <a:pPr>
              <a:spcBef>
                <a:spcPts val="1800"/>
              </a:spcBef>
              <a:defRPr/>
            </a:pPr>
            <a:r>
              <a:rPr lang="en-US" i="1" dirty="0">
                <a:effectLst/>
              </a:rPr>
              <a:t>Reanimation</a:t>
            </a:r>
            <a:r>
              <a:rPr lang="en-US" b="0" dirty="0">
                <a:effectLst/>
              </a:rPr>
              <a:t> = </a:t>
            </a:r>
            <a:r>
              <a:rPr lang="en-US" sz="2600" b="0" dirty="0">
                <a:effectLst/>
              </a:rPr>
              <a:t>rejoining of an earthly body with the same soul </a:t>
            </a:r>
            <a:br>
              <a:rPr lang="en-US" sz="2600" b="0" dirty="0">
                <a:effectLst/>
              </a:rPr>
            </a:br>
            <a:r>
              <a:rPr lang="en-US" sz="2600" b="0" dirty="0">
                <a:effectLst/>
              </a:rPr>
              <a:t>(or maybe a new soul) after a temporary separation.</a:t>
            </a:r>
          </a:p>
          <a:p>
            <a:pPr>
              <a:spcBef>
                <a:spcPts val="1800"/>
              </a:spcBef>
              <a:defRPr/>
            </a:pPr>
            <a:r>
              <a:rPr lang="en-US" i="1" dirty="0">
                <a:effectLst/>
              </a:rPr>
              <a:t>Reincarnation</a:t>
            </a:r>
            <a:r>
              <a:rPr lang="en-US" b="0" dirty="0">
                <a:effectLst/>
              </a:rPr>
              <a:t> = </a:t>
            </a:r>
            <a:r>
              <a:rPr lang="en-US" sz="2600" b="0" dirty="0">
                <a:effectLst/>
              </a:rPr>
              <a:t>rebirth of a soul into a new/different but still physical/mortal body (common idea in Eastern religions).</a:t>
            </a:r>
          </a:p>
          <a:p>
            <a:pPr>
              <a:spcBef>
                <a:spcPts val="1800"/>
              </a:spcBef>
              <a:defRPr/>
            </a:pPr>
            <a:r>
              <a:rPr lang="en-US" i="1" dirty="0">
                <a:effectLst/>
              </a:rPr>
              <a:t>Immortality</a:t>
            </a:r>
            <a:r>
              <a:rPr lang="en-US" b="0" dirty="0">
                <a:effectLst/>
              </a:rPr>
              <a:t> = </a:t>
            </a:r>
            <a:r>
              <a:rPr lang="en-US" sz="2600" b="0" dirty="0">
                <a:effectLst/>
              </a:rPr>
              <a:t>inability to die; life continuing forever </a:t>
            </a:r>
            <a:br>
              <a:rPr lang="en-US" sz="2600" b="0" dirty="0">
                <a:effectLst/>
              </a:rPr>
            </a:br>
            <a:r>
              <a:rPr lang="en-US" sz="2600" b="0" dirty="0">
                <a:effectLst/>
              </a:rPr>
              <a:t>(esp. a soul after its separation from a dead body).</a:t>
            </a:r>
            <a:endParaRPr lang="en-US" altLang="en-US" sz="2600" b="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p:cTn id="7" dur="500" fill="hold"/>
                                        <p:tgtEl>
                                          <p:spTgt spid="185346"/>
                                        </p:tgtEl>
                                        <p:attrNameLst>
                                          <p:attrName>ppt_w</p:attrName>
                                        </p:attrNameLst>
                                      </p:cBhvr>
                                      <p:tavLst>
                                        <p:tav tm="0">
                                          <p:val>
                                            <p:fltVal val="0"/>
                                          </p:val>
                                        </p:tav>
                                        <p:tav tm="100000">
                                          <p:val>
                                            <p:strVal val="#ppt_w"/>
                                          </p:val>
                                        </p:tav>
                                      </p:tavLst>
                                    </p:anim>
                                    <p:anim calcmode="lin" valueType="num">
                                      <p:cBhvr>
                                        <p:cTn id="8" dur="500" fill="hold"/>
                                        <p:tgtEl>
                                          <p:spTgt spid="185346"/>
                                        </p:tgtEl>
                                        <p:attrNameLst>
                                          <p:attrName>ppt_h</p:attrName>
                                        </p:attrNameLst>
                                      </p:cBhvr>
                                      <p:tavLst>
                                        <p:tav tm="0">
                                          <p:val>
                                            <p:fltVal val="0"/>
                                          </p:val>
                                        </p:tav>
                                        <p:tav tm="100000">
                                          <p:val>
                                            <p:strVal val="#ppt_h"/>
                                          </p:val>
                                        </p:tav>
                                      </p:tavLst>
                                    </p:anim>
                                    <p:animEffect transition="in" filter="fade">
                                      <p:cBhvr>
                                        <p:cTn id="9" dur="500"/>
                                        <p:tgtEl>
                                          <p:spTgt spid="185346"/>
                                        </p:tgtEl>
                                      </p:cBhvr>
                                    </p:animEffect>
                                  </p:childTnLst>
                                </p:cTn>
                              </p:par>
                            </p:childTnLst>
                          </p:cTn>
                        </p:par>
                        <p:par>
                          <p:cTn id="10" fill="hold" nodeType="afterGroup">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85347">
                                            <p:txEl>
                                              <p:pRg st="0" end="0"/>
                                            </p:txEl>
                                          </p:spTgt>
                                        </p:tgtEl>
                                        <p:attrNameLst>
                                          <p:attrName>style.visibility</p:attrName>
                                        </p:attrNameLst>
                                      </p:cBhvr>
                                      <p:to>
                                        <p:strVal val="visible"/>
                                      </p:to>
                                    </p:set>
                                    <p:animEffect transition="in" filter="randombar(horizontal)">
                                      <p:cBhvr>
                                        <p:cTn id="13" dur="500"/>
                                        <p:tgtEl>
                                          <p:spTgt spid="185347">
                                            <p:txEl>
                                              <p:pRg st="0" end="0"/>
                                            </p:txEl>
                                          </p:spTgt>
                                        </p:tgtEl>
                                      </p:cBhvr>
                                    </p:animEffect>
                                  </p:childTnLst>
                                </p:cTn>
                              </p:par>
                            </p:childTnLst>
                          </p:cTn>
                        </p:par>
                        <p:par>
                          <p:cTn id="14" fill="hold" nodeType="withGroup">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85347">
                                            <p:txEl>
                                              <p:pRg st="1" end="1"/>
                                            </p:txEl>
                                          </p:spTgt>
                                        </p:tgtEl>
                                        <p:attrNameLst>
                                          <p:attrName>style.visibility</p:attrName>
                                        </p:attrNameLst>
                                      </p:cBhvr>
                                      <p:to>
                                        <p:strVal val="visible"/>
                                      </p:to>
                                    </p:set>
                                    <p:animEffect transition="in" filter="randombar(horizontal)">
                                      <p:cBhvr>
                                        <p:cTn id="17" dur="500"/>
                                        <p:tgtEl>
                                          <p:spTgt spid="185347">
                                            <p:txEl>
                                              <p:pRg st="1" end="1"/>
                                            </p:txEl>
                                          </p:spTgt>
                                        </p:tgtEl>
                                      </p:cBhvr>
                                    </p:animEffect>
                                  </p:childTnLst>
                                </p:cTn>
                              </p:par>
                            </p:childTnLst>
                          </p:cTn>
                        </p:par>
                      </p:childTnLst>
                    </p:cTn>
                  </p:par>
                  <p:par>
                    <p:cTn id="18" fill="hold">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5347">
                                            <p:txEl>
                                              <p:pRg st="2" end="2"/>
                                            </p:txEl>
                                          </p:spTgt>
                                        </p:tgtEl>
                                        <p:attrNameLst>
                                          <p:attrName>style.visibility</p:attrName>
                                        </p:attrNameLst>
                                      </p:cBhvr>
                                      <p:to>
                                        <p:strVal val="visible"/>
                                      </p:to>
                                    </p:set>
                                    <p:animEffect transition="in" filter="randombar(horizontal)">
                                      <p:cBhvr>
                                        <p:cTn id="22" dur="500"/>
                                        <p:tgtEl>
                                          <p:spTgt spid="185347">
                                            <p:txEl>
                                              <p:pRg st="2" end="2"/>
                                            </p:txEl>
                                          </p:spTgt>
                                        </p:tgtEl>
                                      </p:cBhvr>
                                    </p:animEffect>
                                  </p:childTnLst>
                                </p:cTn>
                              </p:par>
                            </p:childTnLst>
                          </p:cTn>
                        </p:par>
                        <p:par>
                          <p:cTn id="23" fill="hold" nodeType="withGroup">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185347">
                                            <p:txEl>
                                              <p:pRg st="3" end="3"/>
                                            </p:txEl>
                                          </p:spTgt>
                                        </p:tgtEl>
                                        <p:attrNameLst>
                                          <p:attrName>style.visibility</p:attrName>
                                        </p:attrNameLst>
                                      </p:cBhvr>
                                      <p:to>
                                        <p:strVal val="visible"/>
                                      </p:to>
                                    </p:set>
                                    <p:animEffect transition="in" filter="randombar(horizontal)">
                                      <p:cBhvr>
                                        <p:cTn id="26" dur="500"/>
                                        <p:tgtEl>
                                          <p:spTgt spid="185347">
                                            <p:txEl>
                                              <p:pRg st="3" end="3"/>
                                            </p:txEl>
                                          </p:spTgt>
                                        </p:tgtEl>
                                      </p:cBhvr>
                                    </p:animEffect>
                                  </p:childTnLst>
                                </p:cTn>
                              </p:par>
                            </p:childTnLst>
                          </p:cTn>
                        </p:par>
                        <p:par>
                          <p:cTn id="27" fill="hold" nodeType="withGroup">
                            <p:stCondLst>
                              <p:cond delay="1000"/>
                            </p:stCondLst>
                            <p:childTnLst>
                              <p:par>
                                <p:cTn id="28" presetID="14" presetClass="entr" presetSubtype="10" fill="hold" grpId="0" nodeType="afterEffect">
                                  <p:stCondLst>
                                    <p:cond delay="0"/>
                                  </p:stCondLst>
                                  <p:childTnLst>
                                    <p:set>
                                      <p:cBhvr>
                                        <p:cTn id="29" dur="1" fill="hold">
                                          <p:stCondLst>
                                            <p:cond delay="0"/>
                                          </p:stCondLst>
                                        </p:cTn>
                                        <p:tgtEl>
                                          <p:spTgt spid="185347">
                                            <p:txEl>
                                              <p:pRg st="4" end="4"/>
                                            </p:txEl>
                                          </p:spTgt>
                                        </p:tgtEl>
                                        <p:attrNameLst>
                                          <p:attrName>style.visibility</p:attrName>
                                        </p:attrNameLst>
                                      </p:cBhvr>
                                      <p:to>
                                        <p:strVal val="visible"/>
                                      </p:to>
                                    </p:set>
                                    <p:animEffect transition="in" filter="randombar(horizontal)">
                                      <p:cBhvr>
                                        <p:cTn id="30" dur="500"/>
                                        <p:tgtEl>
                                          <p:spTgt spid="1853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p:bldP spid="18534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324F-54D0-770D-0F66-044919DC1C4C}"/>
              </a:ext>
            </a:extLst>
          </p:cNvPr>
          <p:cNvSpPr>
            <a:spLocks noGrp="1"/>
          </p:cNvSpPr>
          <p:nvPr>
            <p:ph type="title"/>
          </p:nvPr>
        </p:nvSpPr>
        <p:spPr>
          <a:xfrm>
            <a:off x="711200" y="422364"/>
            <a:ext cx="10972800" cy="838200"/>
          </a:xfrm>
        </p:spPr>
        <p:txBody>
          <a:bodyPr>
            <a:normAutofit/>
          </a:bodyPr>
          <a:lstStyle/>
          <a:p>
            <a:pPr marL="0" marR="0" indent="0">
              <a:lnSpc>
                <a:spcPct val="107000"/>
              </a:lnSpc>
              <a:spcBef>
                <a:spcPts val="0"/>
              </a:spcBef>
              <a:spcAft>
                <a:spcPts val="800"/>
              </a:spcAft>
              <a:buNone/>
            </a:pPr>
            <a:r>
              <a:rPr lang="en-US" sz="3600" b="1" dirty="0">
                <a:effectLst/>
                <a:latin typeface="Arial Narrow" panose="020B0606020202030204" pitchFamily="34" charset="0"/>
                <a:ea typeface="Calibri" panose="020F0502020204030204" pitchFamily="34" charset="0"/>
                <a:cs typeface="Arial" panose="020B0604020202020204" pitchFamily="34" charset="0"/>
              </a:rPr>
              <a:t>What is a “Resurrected Body”?  </a:t>
            </a:r>
            <a:r>
              <a:rPr lang="en-US" sz="3600" b="1" dirty="0">
                <a:latin typeface="Arial Narrow" panose="020B0606020202030204" pitchFamily="34" charset="0"/>
                <a:ea typeface="Calibri" panose="020F0502020204030204" pitchFamily="34" charset="0"/>
                <a:cs typeface="Arial" panose="020B0604020202020204" pitchFamily="34" charset="0"/>
              </a:rPr>
              <a:t>(for Jesus? for us?)</a:t>
            </a:r>
          </a:p>
        </p:txBody>
      </p:sp>
      <p:sp>
        <p:nvSpPr>
          <p:cNvPr id="3" name="Content Placeholder 2">
            <a:extLst>
              <a:ext uri="{FF2B5EF4-FFF2-40B4-BE49-F238E27FC236}">
                <a16:creationId xmlns:a16="http://schemas.microsoft.com/office/drawing/2014/main" id="{FA455D1D-9761-89A7-3074-A6B3DCB0AD71}"/>
              </a:ext>
            </a:extLst>
          </p:cNvPr>
          <p:cNvSpPr>
            <a:spLocks noGrp="1"/>
          </p:cNvSpPr>
          <p:nvPr>
            <p:ph idx="1"/>
          </p:nvPr>
        </p:nvSpPr>
        <p:spPr>
          <a:xfrm>
            <a:off x="357052" y="1371600"/>
            <a:ext cx="11573692" cy="5486400"/>
          </a:xfrm>
        </p:spPr>
        <p:txBody>
          <a:bodyPr>
            <a:normAutofit fontScale="92500" lnSpcReduction="10000"/>
          </a:bodyPr>
          <a:lstStyle/>
          <a:p>
            <a:pPr marL="0" marR="0" indent="0">
              <a:spcBef>
                <a:spcPts val="0"/>
              </a:spcBef>
              <a:spcAft>
                <a:spcPts val="600"/>
              </a:spcAft>
              <a:buNone/>
            </a:pPr>
            <a:r>
              <a:rPr lang="en-US" sz="2800" b="1" dirty="0">
                <a:effectLst/>
                <a:latin typeface="Arial Narrow" panose="020B0606020202030204" pitchFamily="34" charset="0"/>
                <a:ea typeface="Calibri" panose="020F0502020204030204" pitchFamily="34" charset="0"/>
                <a:cs typeface="Arial" panose="020B0604020202020204" pitchFamily="34" charset="0"/>
              </a:rPr>
              <a:t>NOT:  </a:t>
            </a:r>
            <a:r>
              <a:rPr lang="en-US" sz="2800" b="1" i="1" dirty="0">
                <a:effectLst/>
                <a:latin typeface="Arial Narrow" panose="020B0606020202030204" pitchFamily="34" charset="0"/>
                <a:ea typeface="Calibri" panose="020F0502020204030204" pitchFamily="34" charset="0"/>
                <a:cs typeface="Arial" panose="020B0604020202020204" pitchFamily="34" charset="0"/>
              </a:rPr>
              <a:t>resuscitation</a:t>
            </a:r>
            <a:r>
              <a:rPr lang="en-US" sz="2800" b="1" dirty="0">
                <a:effectLst/>
                <a:latin typeface="Arial Narrow" panose="020B0606020202030204" pitchFamily="34" charset="0"/>
                <a:ea typeface="Calibri" panose="020F0502020204030204" pitchFamily="34" charset="0"/>
                <a:cs typeface="Arial" panose="020B0604020202020204" pitchFamily="34" charset="0"/>
              </a:rPr>
              <a:t>, nor </a:t>
            </a:r>
            <a:r>
              <a:rPr lang="en-US" sz="2800" b="1" i="1" dirty="0">
                <a:effectLst/>
                <a:latin typeface="Arial Narrow" panose="020B0606020202030204" pitchFamily="34" charset="0"/>
                <a:ea typeface="Calibri" panose="020F0502020204030204" pitchFamily="34" charset="0"/>
                <a:cs typeface="Arial" panose="020B0604020202020204" pitchFamily="34" charset="0"/>
              </a:rPr>
              <a:t>reanimation</a:t>
            </a:r>
            <a:r>
              <a:rPr lang="en-US" sz="2800" b="1" dirty="0">
                <a:effectLst/>
                <a:latin typeface="Arial Narrow" panose="020B0606020202030204" pitchFamily="34" charset="0"/>
                <a:ea typeface="Calibri" panose="020F0502020204030204" pitchFamily="34" charset="0"/>
                <a:cs typeface="Arial" panose="020B0604020202020204" pitchFamily="34" charset="0"/>
              </a:rPr>
              <a:t>, nor </a:t>
            </a:r>
            <a:r>
              <a:rPr lang="en-US" sz="2800" b="1" i="1" dirty="0">
                <a:effectLst/>
                <a:latin typeface="Arial Narrow" panose="020B0606020202030204" pitchFamily="34" charset="0"/>
                <a:ea typeface="Calibri" panose="020F0502020204030204" pitchFamily="34" charset="0"/>
                <a:cs typeface="Arial" panose="020B0604020202020204" pitchFamily="34" charset="0"/>
              </a:rPr>
              <a:t>reincarnation</a:t>
            </a:r>
            <a:r>
              <a:rPr lang="en-US" sz="2800" b="1" dirty="0">
                <a:effectLst/>
                <a:latin typeface="Arial Narrow" panose="020B0606020202030204" pitchFamily="34" charset="0"/>
                <a:ea typeface="Calibri" panose="020F0502020204030204" pitchFamily="34" charset="0"/>
                <a:cs typeface="Arial" panose="020B0604020202020204" pitchFamily="34" charset="0"/>
              </a:rPr>
              <a:t>, nor </a:t>
            </a:r>
            <a:r>
              <a:rPr lang="en-US" sz="2800" b="1" i="1" dirty="0">
                <a:effectLst/>
                <a:latin typeface="Arial Narrow" panose="020B0606020202030204" pitchFamily="34" charset="0"/>
                <a:ea typeface="Calibri" panose="020F0502020204030204" pitchFamily="34" charset="0"/>
                <a:cs typeface="Arial" panose="020B0604020202020204" pitchFamily="34" charset="0"/>
              </a:rPr>
              <a:t>immortality of the soul!</a:t>
            </a:r>
          </a:p>
          <a:p>
            <a:pPr marL="0" marR="0" indent="0">
              <a:spcBef>
                <a:spcPts val="0"/>
              </a:spcBef>
              <a:spcAft>
                <a:spcPts val="600"/>
              </a:spcAft>
              <a:buNone/>
            </a:pPr>
            <a:r>
              <a:rPr lang="en-US" sz="2800" b="1" dirty="0">
                <a:effectLst/>
                <a:latin typeface="Arial Narrow" panose="020B0606020202030204" pitchFamily="34" charset="0"/>
                <a:ea typeface="Calibri" panose="020F0502020204030204" pitchFamily="34" charset="0"/>
                <a:cs typeface="Arial" panose="020B0604020202020204" pitchFamily="34" charset="0"/>
              </a:rPr>
              <a:t>Rather: a transformed, incorruptible, immortal, gloried “Body”!</a:t>
            </a:r>
          </a:p>
          <a:p>
            <a:pPr marL="0" marR="0" indent="0">
              <a:spcBef>
                <a:spcPts val="0"/>
              </a:spcBef>
              <a:spcAft>
                <a:spcPts val="600"/>
              </a:spcAft>
              <a:buNone/>
            </a:pPr>
            <a:r>
              <a:rPr lang="en-US" sz="3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Cor 15:1-58</a:t>
            </a:r>
            <a:r>
              <a:rPr lang="en-US" sz="3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p>
          <a:p>
            <a:pPr marL="0" marR="0" indent="0">
              <a:spcBef>
                <a:spcPts val="0"/>
              </a:spcBef>
              <a:spcAft>
                <a:spcPts val="600"/>
              </a:spcAft>
              <a:buNone/>
            </a:pPr>
            <a:r>
              <a:rPr lang="en-US" sz="2600" baseline="30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12</a:t>
            </a:r>
            <a:r>
              <a:rPr lang="en-US" sz="26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600" b="0" dirty="0">
                <a:effectLst/>
                <a:latin typeface="Arial Narrow" panose="020B0606020202030204" pitchFamily="34" charset="0"/>
                <a:ea typeface="Calibri" panose="020F0502020204030204" pitchFamily="34" charset="0"/>
                <a:cs typeface="Arial" panose="020B0604020202020204" pitchFamily="34" charset="0"/>
              </a:rPr>
              <a:t>But if Christ is preached as raised from the dead, how can some among you say there is no resurrection of the dead?</a:t>
            </a:r>
            <a:r>
              <a:rPr lang="en-US" sz="2600" b="0" baseline="30000" dirty="0">
                <a:effectLst/>
                <a:latin typeface="Arial Narrow" panose="020B0606020202030204" pitchFamily="34" charset="0"/>
                <a:ea typeface="Calibri" panose="020F0502020204030204" pitchFamily="34" charset="0"/>
                <a:cs typeface="Arial" panose="020B0604020202020204" pitchFamily="34" charset="0"/>
              </a:rPr>
              <a:t> 13 </a:t>
            </a:r>
            <a:r>
              <a:rPr lang="en-US" sz="2600" b="0" dirty="0">
                <a:effectLst/>
                <a:latin typeface="Arial Narrow" panose="020B0606020202030204" pitchFamily="34" charset="0"/>
                <a:ea typeface="Calibri" panose="020F0502020204030204" pitchFamily="34" charset="0"/>
                <a:cs typeface="Arial" panose="020B0604020202020204" pitchFamily="34" charset="0"/>
              </a:rPr>
              <a:t>If there is no resurrection of the dead, then neither has Christ been raised. </a:t>
            </a:r>
          </a:p>
          <a:p>
            <a:pPr marL="0" marR="0" indent="0">
              <a:spcBef>
                <a:spcPts val="0"/>
              </a:spcBef>
              <a:spcAft>
                <a:spcPts val="600"/>
              </a:spcAft>
              <a:buNone/>
            </a:pPr>
            <a:r>
              <a:rPr lang="en-US" sz="2600" baseline="30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20 </a:t>
            </a:r>
            <a:r>
              <a:rPr lang="en-US" sz="2600" b="0" dirty="0">
                <a:effectLst/>
                <a:latin typeface="Arial Narrow" panose="020B0606020202030204" pitchFamily="34" charset="0"/>
                <a:ea typeface="Calibri" panose="020F0502020204030204" pitchFamily="34" charset="0"/>
                <a:cs typeface="Arial" panose="020B0604020202020204" pitchFamily="34" charset="0"/>
              </a:rPr>
              <a:t>But now Christ has been raised from the dead, the </a:t>
            </a:r>
            <a:r>
              <a:rPr lang="en-US" sz="2600" b="0" dirty="0" err="1">
                <a:effectLst/>
                <a:latin typeface="Arial Narrow" panose="020B0606020202030204" pitchFamily="34" charset="0"/>
                <a:ea typeface="Calibri" panose="020F0502020204030204" pitchFamily="34" charset="0"/>
                <a:cs typeface="Arial" panose="020B0604020202020204" pitchFamily="34" charset="0"/>
              </a:rPr>
              <a:t>firstfruits</a:t>
            </a:r>
            <a:r>
              <a:rPr lang="en-US" sz="2600" b="0" dirty="0">
                <a:effectLst/>
                <a:latin typeface="Arial Narrow" panose="020B0606020202030204" pitchFamily="34" charset="0"/>
                <a:ea typeface="Calibri" panose="020F0502020204030204" pitchFamily="34" charset="0"/>
                <a:cs typeface="Arial" panose="020B0604020202020204" pitchFamily="34" charset="0"/>
              </a:rPr>
              <a:t> of those who have fallen asleep.</a:t>
            </a:r>
            <a:r>
              <a:rPr lang="en-US" sz="2600" b="0" baseline="30000" dirty="0">
                <a:effectLst/>
                <a:latin typeface="Arial Narrow" panose="020B0606020202030204" pitchFamily="34" charset="0"/>
                <a:ea typeface="Calibri" panose="020F0502020204030204" pitchFamily="34" charset="0"/>
                <a:cs typeface="Arial" panose="020B0604020202020204" pitchFamily="34" charset="0"/>
              </a:rPr>
              <a:t> 21</a:t>
            </a:r>
            <a:r>
              <a:rPr lang="en-US" sz="2600" b="0" dirty="0">
                <a:effectLst/>
                <a:latin typeface="Arial Narrow" panose="020B0606020202030204" pitchFamily="34" charset="0"/>
                <a:ea typeface="Calibri" panose="020F0502020204030204" pitchFamily="34" charset="0"/>
                <a:cs typeface="Arial" panose="020B0604020202020204" pitchFamily="34" charset="0"/>
              </a:rPr>
              <a:t> For </a:t>
            </a:r>
            <a:r>
              <a:rPr lang="en-US" sz="2600" dirty="0">
                <a:effectLst/>
                <a:latin typeface="Arial Narrow" panose="020B0606020202030204" pitchFamily="34" charset="0"/>
                <a:ea typeface="Calibri" panose="020F0502020204030204" pitchFamily="34" charset="0"/>
                <a:cs typeface="Arial" panose="020B0604020202020204" pitchFamily="34" charset="0"/>
              </a:rPr>
              <a:t>since death came through a human being</a:t>
            </a:r>
            <a:r>
              <a:rPr lang="en-US" sz="2600" b="0" dirty="0">
                <a:effectLst/>
                <a:latin typeface="Arial Narrow" panose="020B0606020202030204" pitchFamily="34" charset="0"/>
                <a:ea typeface="Calibri" panose="020F0502020204030204" pitchFamily="34" charset="0"/>
                <a:cs typeface="Arial" panose="020B0604020202020204" pitchFamily="34" charset="0"/>
              </a:rPr>
              <a:t>, the </a:t>
            </a:r>
            <a:r>
              <a:rPr lang="en-US" sz="2600" dirty="0">
                <a:effectLst/>
                <a:latin typeface="Arial Narrow" panose="020B0606020202030204" pitchFamily="34" charset="0"/>
                <a:ea typeface="Calibri" panose="020F0502020204030204" pitchFamily="34" charset="0"/>
                <a:cs typeface="Arial" panose="020B0604020202020204" pitchFamily="34" charset="0"/>
              </a:rPr>
              <a:t>resurrection of the dead came also through a human being</a:t>
            </a:r>
            <a:r>
              <a:rPr lang="en-US" sz="2600" b="0" dirty="0">
                <a:effectLst/>
                <a:latin typeface="Arial Narrow" panose="020B0606020202030204" pitchFamily="34" charset="0"/>
                <a:ea typeface="Calibri" panose="020F0502020204030204" pitchFamily="34" charset="0"/>
                <a:cs typeface="Arial" panose="020B0604020202020204" pitchFamily="34" charset="0"/>
              </a:rPr>
              <a:t>.</a:t>
            </a:r>
          </a:p>
          <a:p>
            <a:pPr marL="0" marR="0" indent="0">
              <a:spcBef>
                <a:spcPts val="0"/>
              </a:spcBef>
              <a:spcAft>
                <a:spcPts val="600"/>
              </a:spcAft>
              <a:buNone/>
            </a:pPr>
            <a:r>
              <a:rPr lang="en-US" sz="2600" baseline="30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35</a:t>
            </a:r>
            <a:r>
              <a:rPr lang="en-US" sz="26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600" b="0" dirty="0">
                <a:effectLst/>
                <a:latin typeface="Arial Narrow" panose="020B0606020202030204" pitchFamily="34" charset="0"/>
                <a:ea typeface="Calibri" panose="020F0502020204030204" pitchFamily="34" charset="0"/>
                <a:cs typeface="Arial" panose="020B0604020202020204" pitchFamily="34" charset="0"/>
              </a:rPr>
              <a:t>But someone may say, "</a:t>
            </a:r>
            <a:r>
              <a:rPr lang="en-US" sz="2600" dirty="0">
                <a:effectLst/>
                <a:latin typeface="Arial Narrow" panose="020B0606020202030204" pitchFamily="34" charset="0"/>
                <a:ea typeface="Calibri" panose="020F0502020204030204" pitchFamily="34" charset="0"/>
                <a:cs typeface="Arial" panose="020B0604020202020204" pitchFamily="34" charset="0"/>
              </a:rPr>
              <a:t>How </a:t>
            </a:r>
            <a:r>
              <a:rPr lang="en-US" sz="2600" b="0" dirty="0">
                <a:effectLst/>
                <a:latin typeface="Arial Narrow" panose="020B0606020202030204" pitchFamily="34" charset="0"/>
                <a:ea typeface="Calibri" panose="020F0502020204030204" pitchFamily="34" charset="0"/>
                <a:cs typeface="Arial" panose="020B0604020202020204" pitchFamily="34" charset="0"/>
              </a:rPr>
              <a:t>are the dead raised? </a:t>
            </a:r>
            <a:r>
              <a:rPr lang="en-US" sz="2600" i="1" dirty="0">
                <a:effectLst/>
                <a:latin typeface="Arial Narrow" panose="020B0606020202030204" pitchFamily="34" charset="0"/>
                <a:ea typeface="Calibri" panose="020F0502020204030204" pitchFamily="34" charset="0"/>
                <a:cs typeface="Arial" panose="020B0604020202020204" pitchFamily="34" charset="0"/>
              </a:rPr>
              <a:t>With what kind of body will they come back?</a:t>
            </a:r>
            <a:r>
              <a:rPr lang="en-US" sz="2600" dirty="0">
                <a:effectLst/>
                <a:latin typeface="Arial Narrow" panose="020B0606020202030204" pitchFamily="34" charset="0"/>
                <a:ea typeface="Calibri" panose="020F0502020204030204" pitchFamily="34" charset="0"/>
                <a:cs typeface="Arial" panose="020B0604020202020204" pitchFamily="34" charset="0"/>
              </a:rPr>
              <a:t>"</a:t>
            </a:r>
          </a:p>
          <a:p>
            <a:pPr marL="0" marR="0" indent="0">
              <a:spcBef>
                <a:spcPts val="0"/>
              </a:spcBef>
              <a:spcAft>
                <a:spcPts val="600"/>
              </a:spcAft>
              <a:buNone/>
            </a:pPr>
            <a:r>
              <a:rPr lang="en-US" sz="2600" baseline="30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36</a:t>
            </a:r>
            <a:r>
              <a:rPr lang="en-US" sz="26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600" b="0" dirty="0">
                <a:effectLst/>
                <a:latin typeface="Arial Narrow" panose="020B0606020202030204" pitchFamily="34" charset="0"/>
                <a:ea typeface="Calibri" panose="020F0502020204030204" pitchFamily="34" charset="0"/>
                <a:cs typeface="Arial" panose="020B0604020202020204" pitchFamily="34" charset="0"/>
              </a:rPr>
              <a:t>You fool! What you sow is not brought to life unless it dies. </a:t>
            </a:r>
            <a:r>
              <a:rPr lang="en-US" sz="2600" b="0" baseline="30000" dirty="0">
                <a:effectLst/>
                <a:latin typeface="Arial Narrow" panose="020B0606020202030204" pitchFamily="34" charset="0"/>
                <a:ea typeface="Calibri" panose="020F0502020204030204" pitchFamily="34" charset="0"/>
                <a:cs typeface="Arial" panose="020B0604020202020204" pitchFamily="34" charset="0"/>
              </a:rPr>
              <a:t>37</a:t>
            </a:r>
            <a:r>
              <a:rPr lang="en-US" sz="2600" b="0" dirty="0">
                <a:effectLst/>
                <a:latin typeface="Arial Narrow" panose="020B0606020202030204" pitchFamily="34" charset="0"/>
                <a:ea typeface="Calibri" panose="020F0502020204030204" pitchFamily="34" charset="0"/>
                <a:cs typeface="Arial" panose="020B0604020202020204" pitchFamily="34" charset="0"/>
              </a:rPr>
              <a:t> And </a:t>
            </a:r>
            <a:r>
              <a:rPr lang="en-US" sz="2600" i="1" dirty="0">
                <a:effectLst/>
                <a:latin typeface="Arial Narrow" panose="020B0606020202030204" pitchFamily="34" charset="0"/>
                <a:ea typeface="Calibri" panose="020F0502020204030204" pitchFamily="34" charset="0"/>
                <a:cs typeface="Arial" panose="020B0604020202020204" pitchFamily="34" charset="0"/>
              </a:rPr>
              <a:t>what you sow is not the body that is to be</a:t>
            </a:r>
            <a:r>
              <a:rPr lang="en-US" sz="2600" dirty="0">
                <a:effectLst/>
                <a:latin typeface="Arial Narrow" panose="020B0606020202030204" pitchFamily="34" charset="0"/>
                <a:ea typeface="Calibri" panose="020F0502020204030204" pitchFamily="34" charset="0"/>
                <a:cs typeface="Arial" panose="020B0604020202020204" pitchFamily="34" charset="0"/>
              </a:rPr>
              <a:t> but a bare kernel of wheat, perhaps, or of some other kind</a:t>
            </a:r>
            <a:r>
              <a:rPr lang="en-US" sz="2600" b="0" dirty="0">
                <a:effectLst/>
                <a:latin typeface="Arial Narrow" panose="020B0606020202030204" pitchFamily="34" charset="0"/>
                <a:ea typeface="Calibri" panose="020F0502020204030204" pitchFamily="34" charset="0"/>
                <a:cs typeface="Arial" panose="020B0604020202020204" pitchFamily="34" charset="0"/>
              </a:rPr>
              <a:t>; </a:t>
            </a:r>
            <a:r>
              <a:rPr lang="en-US" sz="2600" b="0" baseline="30000" dirty="0">
                <a:effectLst/>
                <a:latin typeface="Arial Narrow" panose="020B0606020202030204" pitchFamily="34" charset="0"/>
                <a:ea typeface="Calibri" panose="020F0502020204030204" pitchFamily="34" charset="0"/>
                <a:cs typeface="Arial" panose="020B0604020202020204" pitchFamily="34" charset="0"/>
              </a:rPr>
              <a:t>38</a:t>
            </a:r>
            <a:r>
              <a:rPr lang="en-US" sz="2600" b="0" dirty="0">
                <a:effectLst/>
                <a:latin typeface="Arial Narrow" panose="020B0606020202030204" pitchFamily="34" charset="0"/>
                <a:ea typeface="Calibri" panose="020F0502020204030204" pitchFamily="34" charset="0"/>
                <a:cs typeface="Arial" panose="020B0604020202020204" pitchFamily="34" charset="0"/>
              </a:rPr>
              <a:t> but </a:t>
            </a:r>
            <a:r>
              <a:rPr lang="en-US" sz="2600" i="1" dirty="0">
                <a:effectLst/>
                <a:latin typeface="Arial Narrow" panose="020B0606020202030204" pitchFamily="34" charset="0"/>
                <a:ea typeface="Calibri" panose="020F0502020204030204" pitchFamily="34" charset="0"/>
                <a:cs typeface="Arial" panose="020B0604020202020204" pitchFamily="34" charset="0"/>
              </a:rPr>
              <a:t>God gives it a body as he chooses</a:t>
            </a:r>
            <a:r>
              <a:rPr lang="en-US" sz="2600" b="0" dirty="0">
                <a:effectLst/>
                <a:latin typeface="Arial Narrow" panose="020B0606020202030204" pitchFamily="34" charset="0"/>
                <a:ea typeface="Calibri" panose="020F0502020204030204" pitchFamily="34" charset="0"/>
                <a:cs typeface="Arial" panose="020B0604020202020204" pitchFamily="34" charset="0"/>
              </a:rPr>
              <a:t>, and to each of the seeds its own body. </a:t>
            </a:r>
            <a:r>
              <a:rPr lang="en-US" sz="2600" b="0" baseline="30000" dirty="0">
                <a:effectLst/>
                <a:latin typeface="Arial Narrow" panose="020B0606020202030204" pitchFamily="34" charset="0"/>
                <a:ea typeface="Calibri" panose="020F0502020204030204" pitchFamily="34" charset="0"/>
                <a:cs typeface="Arial" panose="020B0604020202020204" pitchFamily="34" charset="0"/>
              </a:rPr>
              <a:t>39</a:t>
            </a:r>
            <a:r>
              <a:rPr lang="en-US" sz="2600" b="0" dirty="0">
                <a:effectLst/>
                <a:latin typeface="Arial Narrow" panose="020B0606020202030204" pitchFamily="34" charset="0"/>
                <a:ea typeface="Calibri" panose="020F0502020204030204" pitchFamily="34" charset="0"/>
                <a:cs typeface="Arial" panose="020B0604020202020204" pitchFamily="34" charset="0"/>
              </a:rPr>
              <a:t> </a:t>
            </a:r>
            <a:r>
              <a:rPr lang="en-US" sz="2600" i="1" dirty="0">
                <a:effectLst/>
                <a:latin typeface="Arial Narrow" panose="020B0606020202030204" pitchFamily="34" charset="0"/>
                <a:ea typeface="Calibri" panose="020F0502020204030204" pitchFamily="34" charset="0"/>
                <a:cs typeface="Arial" panose="020B0604020202020204" pitchFamily="34" charset="0"/>
              </a:rPr>
              <a:t>Not all flesh is the same</a:t>
            </a:r>
            <a:r>
              <a:rPr lang="en-US" sz="2600" b="0" dirty="0">
                <a:effectLst/>
                <a:latin typeface="Arial Narrow" panose="020B0606020202030204" pitchFamily="34" charset="0"/>
                <a:ea typeface="Calibri" panose="020F0502020204030204" pitchFamily="34" charset="0"/>
                <a:cs typeface="Arial" panose="020B0604020202020204" pitchFamily="34" charset="0"/>
              </a:rPr>
              <a:t>, but there is </a:t>
            </a:r>
            <a:r>
              <a:rPr lang="en-US" sz="2600" b="0" i="1" dirty="0">
                <a:effectLst/>
                <a:latin typeface="Arial Narrow" panose="020B0606020202030204" pitchFamily="34" charset="0"/>
                <a:ea typeface="Calibri" panose="020F0502020204030204" pitchFamily="34" charset="0"/>
                <a:cs typeface="Arial" panose="020B0604020202020204" pitchFamily="34" charset="0"/>
              </a:rPr>
              <a:t>one kind for human beings</a:t>
            </a:r>
            <a:r>
              <a:rPr lang="en-US" sz="2600" b="0" dirty="0">
                <a:effectLst/>
                <a:latin typeface="Arial Narrow" panose="020B0606020202030204" pitchFamily="34" charset="0"/>
                <a:ea typeface="Calibri" panose="020F0502020204030204" pitchFamily="34" charset="0"/>
                <a:cs typeface="Arial" panose="020B0604020202020204" pitchFamily="34" charset="0"/>
              </a:rPr>
              <a:t>, another kind of flesh for </a:t>
            </a:r>
            <a:r>
              <a:rPr lang="en-US" sz="2600" b="0" i="1" dirty="0">
                <a:effectLst/>
                <a:latin typeface="Arial Narrow" panose="020B0606020202030204" pitchFamily="34" charset="0"/>
                <a:ea typeface="Calibri" panose="020F0502020204030204" pitchFamily="34" charset="0"/>
                <a:cs typeface="Arial" panose="020B0604020202020204" pitchFamily="34" charset="0"/>
              </a:rPr>
              <a:t>animals</a:t>
            </a:r>
            <a:r>
              <a:rPr lang="en-US" sz="2600" b="0" dirty="0">
                <a:effectLst/>
                <a:latin typeface="Arial Narrow" panose="020B0606020202030204" pitchFamily="34" charset="0"/>
                <a:ea typeface="Calibri" panose="020F0502020204030204" pitchFamily="34" charset="0"/>
                <a:cs typeface="Arial" panose="020B0604020202020204" pitchFamily="34" charset="0"/>
              </a:rPr>
              <a:t>, another kind of flesh for </a:t>
            </a:r>
            <a:r>
              <a:rPr lang="en-US" sz="2600" b="0" i="1" dirty="0">
                <a:effectLst/>
                <a:latin typeface="Arial Narrow" panose="020B0606020202030204" pitchFamily="34" charset="0"/>
                <a:ea typeface="Calibri" panose="020F0502020204030204" pitchFamily="34" charset="0"/>
                <a:cs typeface="Arial" panose="020B0604020202020204" pitchFamily="34" charset="0"/>
              </a:rPr>
              <a:t>birds</a:t>
            </a:r>
            <a:r>
              <a:rPr lang="en-US" sz="2600" b="0" dirty="0">
                <a:effectLst/>
                <a:latin typeface="Arial Narrow" panose="020B0606020202030204" pitchFamily="34" charset="0"/>
                <a:ea typeface="Calibri" panose="020F0502020204030204" pitchFamily="34" charset="0"/>
                <a:cs typeface="Arial" panose="020B0604020202020204" pitchFamily="34" charset="0"/>
              </a:rPr>
              <a:t>, and another for </a:t>
            </a:r>
            <a:r>
              <a:rPr lang="en-US" sz="2600" b="0" i="1" dirty="0">
                <a:effectLst/>
                <a:latin typeface="Arial Narrow" panose="020B0606020202030204" pitchFamily="34" charset="0"/>
                <a:ea typeface="Calibri" panose="020F0502020204030204" pitchFamily="34" charset="0"/>
                <a:cs typeface="Arial" panose="020B0604020202020204" pitchFamily="34" charset="0"/>
              </a:rPr>
              <a:t>fish</a:t>
            </a:r>
            <a:r>
              <a:rPr lang="en-US" sz="2600" b="0" dirty="0">
                <a:effectLst/>
                <a:latin typeface="Arial Narrow" panose="020B0606020202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46655459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6728A96A-4FE2-40E6-B799-F13656A20D76}"/>
              </a:ext>
            </a:extLst>
          </p:cNvPr>
          <p:cNvSpPr>
            <a:spLocks noGrp="1"/>
          </p:cNvSpPr>
          <p:nvPr>
            <p:ph type="title"/>
          </p:nvPr>
        </p:nvSpPr>
        <p:spPr/>
        <p:txBody>
          <a:bodyPr/>
          <a:lstStyle/>
          <a:p>
            <a:endParaRPr lang="en-US" altLang="en-US"/>
          </a:p>
        </p:txBody>
      </p:sp>
      <p:pic>
        <p:nvPicPr>
          <p:cNvPr id="73731" name="Picture 2" descr="Image result for acorn oak tree">
            <a:extLst>
              <a:ext uri="{FF2B5EF4-FFF2-40B4-BE49-F238E27FC236}">
                <a16:creationId xmlns:a16="http://schemas.microsoft.com/office/drawing/2014/main" id="{5A52D2F0-19E4-46B5-B7B5-A368BE2BE28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3450" y="1447800"/>
            <a:ext cx="45783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4" descr="Image result for acorn oak tree">
            <a:extLst>
              <a:ext uri="{FF2B5EF4-FFF2-40B4-BE49-F238E27FC236}">
                <a16:creationId xmlns:a16="http://schemas.microsoft.com/office/drawing/2014/main" id="{0F6CBE29-80EF-415E-86EC-6065A61EF79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90688" y="914400"/>
            <a:ext cx="3795712"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303D0900-F359-4162-BE87-02E6A2F2D79E}"/>
              </a:ext>
            </a:extLst>
          </p:cNvPr>
          <p:cNvSpPr>
            <a:spLocks noGrp="1"/>
          </p:cNvSpPr>
          <p:nvPr>
            <p:ph type="title"/>
          </p:nvPr>
        </p:nvSpPr>
        <p:spPr/>
        <p:txBody>
          <a:bodyPr/>
          <a:lstStyle/>
          <a:p>
            <a:endParaRPr lang="en-US" altLang="en-US"/>
          </a:p>
        </p:txBody>
      </p:sp>
      <p:pic>
        <p:nvPicPr>
          <p:cNvPr id="74755" name="Picture 2" descr="Image result for pine nut  and pine tree">
            <a:extLst>
              <a:ext uri="{FF2B5EF4-FFF2-40B4-BE49-F238E27FC236}">
                <a16:creationId xmlns:a16="http://schemas.microsoft.com/office/drawing/2014/main" id="{91491736-8AB7-4AA8-B5C9-A0164037C02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3226" y="2236789"/>
            <a:ext cx="44227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4" descr="Related image">
            <a:extLst>
              <a:ext uri="{FF2B5EF4-FFF2-40B4-BE49-F238E27FC236}">
                <a16:creationId xmlns:a16="http://schemas.microsoft.com/office/drawing/2014/main" id="{5E2F1383-39AB-409E-A741-AE51D3E74C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72200" y="762000"/>
            <a:ext cx="441960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C74D3EF8-4189-4FEB-983F-8A2E45348375}"/>
              </a:ext>
            </a:extLst>
          </p:cNvPr>
          <p:cNvSpPr>
            <a:spLocks noGrp="1"/>
          </p:cNvSpPr>
          <p:nvPr>
            <p:ph type="title"/>
          </p:nvPr>
        </p:nvSpPr>
        <p:spPr>
          <a:xfrm>
            <a:off x="2057400" y="381000"/>
            <a:ext cx="8229600" cy="762000"/>
          </a:xfrm>
        </p:spPr>
        <p:txBody>
          <a:bodyPr/>
          <a:lstStyle/>
          <a:p>
            <a:r>
              <a:rPr lang="en-US" altLang="en-US"/>
              <a:t>Resurrection in </a:t>
            </a:r>
            <a:r>
              <a:rPr lang="en-US" altLang="en-US" b="1"/>
              <a:t>1 Cor 15</a:t>
            </a:r>
          </a:p>
        </p:txBody>
      </p:sp>
      <p:sp>
        <p:nvSpPr>
          <p:cNvPr id="63491" name="Content Placeholder 2">
            <a:extLst>
              <a:ext uri="{FF2B5EF4-FFF2-40B4-BE49-F238E27FC236}">
                <a16:creationId xmlns:a16="http://schemas.microsoft.com/office/drawing/2014/main" id="{68EAA97E-8AAA-43E1-AC58-29C8740675F5}"/>
              </a:ext>
            </a:extLst>
          </p:cNvPr>
          <p:cNvSpPr>
            <a:spLocks noGrp="1"/>
          </p:cNvSpPr>
          <p:nvPr>
            <p:ph idx="1"/>
          </p:nvPr>
        </p:nvSpPr>
        <p:spPr>
          <a:xfrm>
            <a:off x="566057" y="1219200"/>
            <a:ext cx="11112137" cy="5638800"/>
          </a:xfrm>
        </p:spPr>
        <p:txBody>
          <a:bodyPr/>
          <a:lstStyle/>
          <a:p>
            <a:pPr marL="0" indent="0">
              <a:spcBef>
                <a:spcPts val="1800"/>
              </a:spcBef>
              <a:buNone/>
            </a:pPr>
            <a:r>
              <a:rPr lang="en-US" altLang="en-US" sz="2400" b="0" baseline="30000" dirty="0">
                <a:latin typeface="Arial Narrow" panose="020B0606020202030204" pitchFamily="34" charset="0"/>
              </a:rPr>
              <a:t>40</a:t>
            </a:r>
            <a:r>
              <a:rPr lang="en-US" altLang="en-US" sz="2400" b="0" dirty="0">
                <a:latin typeface="Arial Narrow" panose="020B0606020202030204" pitchFamily="34" charset="0"/>
              </a:rPr>
              <a:t> There are both </a:t>
            </a:r>
            <a:r>
              <a:rPr lang="en-US" altLang="en-US" sz="2400" b="0" u="sng" dirty="0">
                <a:latin typeface="Arial Narrow" panose="020B0606020202030204" pitchFamily="34" charset="0"/>
              </a:rPr>
              <a:t>heavenly bodies</a:t>
            </a:r>
            <a:r>
              <a:rPr lang="en-US" altLang="en-US" sz="2400" b="0" dirty="0">
                <a:latin typeface="Arial Narrow" panose="020B0606020202030204" pitchFamily="34" charset="0"/>
              </a:rPr>
              <a:t> and </a:t>
            </a:r>
            <a:r>
              <a:rPr lang="en-US" altLang="en-US" sz="2400" b="0" u="sng" dirty="0">
                <a:latin typeface="Arial Narrow" panose="020B0606020202030204" pitchFamily="34" charset="0"/>
              </a:rPr>
              <a:t>earthly bodies</a:t>
            </a:r>
            <a:r>
              <a:rPr lang="en-US" altLang="en-US" sz="2400" b="0" dirty="0">
                <a:latin typeface="Arial Narrow" panose="020B0606020202030204" pitchFamily="34" charset="0"/>
              </a:rPr>
              <a:t>, but the brightness of the heavenly is one kind and that of the earthly another.  </a:t>
            </a:r>
            <a:r>
              <a:rPr lang="en-US" altLang="en-US" sz="2400" b="0" baseline="30000" dirty="0">
                <a:latin typeface="Arial Narrow" panose="020B0606020202030204" pitchFamily="34" charset="0"/>
              </a:rPr>
              <a:t>41</a:t>
            </a:r>
            <a:r>
              <a:rPr lang="en-US" altLang="en-US" sz="2400" b="0" dirty="0">
                <a:latin typeface="Arial Narrow" panose="020B0606020202030204" pitchFamily="34" charset="0"/>
              </a:rPr>
              <a:t> The brightness of the </a:t>
            </a:r>
            <a:r>
              <a:rPr lang="en-US" altLang="en-US" sz="2400" b="0" u="sng" dirty="0">
                <a:latin typeface="Arial Narrow" panose="020B0606020202030204" pitchFamily="34" charset="0"/>
              </a:rPr>
              <a:t>sun</a:t>
            </a:r>
            <a:r>
              <a:rPr lang="en-US" altLang="en-US" sz="2400" b="0" dirty="0">
                <a:latin typeface="Arial Narrow" panose="020B0606020202030204" pitchFamily="34" charset="0"/>
              </a:rPr>
              <a:t> is one kind, the brightness of the </a:t>
            </a:r>
            <a:r>
              <a:rPr lang="en-US" altLang="en-US" sz="2400" b="0" u="sng" dirty="0">
                <a:latin typeface="Arial Narrow" panose="020B0606020202030204" pitchFamily="34" charset="0"/>
              </a:rPr>
              <a:t>moon</a:t>
            </a:r>
            <a:r>
              <a:rPr lang="en-US" altLang="en-US" sz="2400" b="0" dirty="0">
                <a:latin typeface="Arial Narrow" panose="020B0606020202030204" pitchFamily="34" charset="0"/>
              </a:rPr>
              <a:t> another, and the brightness of the </a:t>
            </a:r>
            <a:r>
              <a:rPr lang="en-US" altLang="en-US" sz="2400" b="0" u="sng" dirty="0">
                <a:latin typeface="Arial Narrow" panose="020B0606020202030204" pitchFamily="34" charset="0"/>
              </a:rPr>
              <a:t>stars</a:t>
            </a:r>
            <a:r>
              <a:rPr lang="en-US" altLang="en-US" sz="2400" b="0" dirty="0">
                <a:latin typeface="Arial Narrow" panose="020B0606020202030204" pitchFamily="34" charset="0"/>
              </a:rPr>
              <a:t> another. For star differs from star in brightness.</a:t>
            </a:r>
          </a:p>
          <a:p>
            <a:pPr marL="0" indent="0">
              <a:spcBef>
                <a:spcPts val="1800"/>
              </a:spcBef>
              <a:buNone/>
            </a:pPr>
            <a:r>
              <a:rPr lang="en-US" altLang="en-US" sz="2500" b="0" baseline="30000" dirty="0">
                <a:latin typeface="Arial Narrow" panose="020B0606020202030204" pitchFamily="34" charset="0"/>
              </a:rPr>
              <a:t>42</a:t>
            </a:r>
            <a:r>
              <a:rPr lang="en-US" altLang="en-US" sz="2500" b="0" dirty="0">
                <a:latin typeface="Arial Narrow" panose="020B0606020202030204" pitchFamily="34" charset="0"/>
              </a:rPr>
              <a:t> </a:t>
            </a:r>
            <a:r>
              <a:rPr lang="en-US" altLang="en-US" sz="2500" dirty="0">
                <a:latin typeface="Arial Narrow" panose="020B0606020202030204" pitchFamily="34" charset="0"/>
              </a:rPr>
              <a:t>So also is the resurrection of the dead. </a:t>
            </a:r>
            <a:r>
              <a:rPr lang="en-US" altLang="en-US" sz="2500" b="0" dirty="0">
                <a:latin typeface="Arial Narrow" panose="020B0606020202030204" pitchFamily="34" charset="0"/>
              </a:rPr>
              <a:t>It is </a:t>
            </a:r>
            <a:r>
              <a:rPr lang="en-US" altLang="en-US" sz="2500" b="0" i="1" dirty="0">
                <a:latin typeface="Arial Narrow" panose="020B0606020202030204" pitchFamily="34" charset="0"/>
              </a:rPr>
              <a:t>sown </a:t>
            </a:r>
            <a:r>
              <a:rPr lang="en-US" altLang="en-US" sz="2500" b="0" dirty="0">
                <a:latin typeface="Arial Narrow" panose="020B0606020202030204" pitchFamily="34" charset="0"/>
              </a:rPr>
              <a:t>corruptible; </a:t>
            </a:r>
            <a:r>
              <a:rPr lang="en-US" altLang="en-US" sz="2500" dirty="0">
                <a:latin typeface="Arial Narrow" panose="020B0606020202030204" pitchFamily="34" charset="0"/>
              </a:rPr>
              <a:t>it is raised incorruptible.</a:t>
            </a:r>
            <a:r>
              <a:rPr lang="en-US" altLang="en-US" sz="2500" b="0" dirty="0">
                <a:latin typeface="Arial Narrow" panose="020B0606020202030204" pitchFamily="34" charset="0"/>
              </a:rPr>
              <a:t> </a:t>
            </a:r>
            <a:br>
              <a:rPr lang="en-US" altLang="en-US" sz="2500" b="0" dirty="0">
                <a:latin typeface="Arial Narrow" panose="020B0606020202030204" pitchFamily="34" charset="0"/>
              </a:rPr>
            </a:br>
            <a:r>
              <a:rPr lang="en-US" altLang="en-US" sz="2500" b="0" baseline="30000" dirty="0">
                <a:latin typeface="Arial Narrow" panose="020B0606020202030204" pitchFamily="34" charset="0"/>
              </a:rPr>
              <a:t>43</a:t>
            </a:r>
            <a:r>
              <a:rPr lang="en-US" altLang="en-US" sz="2500" b="0" dirty="0">
                <a:latin typeface="Arial Narrow" panose="020B0606020202030204" pitchFamily="34" charset="0"/>
              </a:rPr>
              <a:t> It is </a:t>
            </a:r>
            <a:r>
              <a:rPr lang="en-US" altLang="en-US" sz="2500" b="0" i="1" dirty="0">
                <a:latin typeface="Arial Narrow" panose="020B0606020202030204" pitchFamily="34" charset="0"/>
              </a:rPr>
              <a:t>sown</a:t>
            </a:r>
            <a:r>
              <a:rPr lang="en-US" altLang="en-US" sz="2500" b="0" dirty="0">
                <a:latin typeface="Arial Narrow" panose="020B0606020202030204" pitchFamily="34" charset="0"/>
              </a:rPr>
              <a:t> dishonorable; it is </a:t>
            </a:r>
            <a:r>
              <a:rPr lang="en-US" altLang="en-US" sz="2500" b="0" i="1" dirty="0">
                <a:latin typeface="Arial Narrow" panose="020B0606020202030204" pitchFamily="34" charset="0"/>
              </a:rPr>
              <a:t>raised</a:t>
            </a:r>
            <a:r>
              <a:rPr lang="en-US" altLang="en-US" sz="2500" b="0" dirty="0">
                <a:latin typeface="Arial Narrow" panose="020B0606020202030204" pitchFamily="34" charset="0"/>
              </a:rPr>
              <a:t> </a:t>
            </a:r>
            <a:r>
              <a:rPr lang="en-US" altLang="en-US" sz="2500" dirty="0">
                <a:latin typeface="Arial Narrow" panose="020B0606020202030204" pitchFamily="34" charset="0"/>
              </a:rPr>
              <a:t>glorious</a:t>
            </a:r>
            <a:r>
              <a:rPr lang="en-US" altLang="en-US" sz="2500" b="0" dirty="0">
                <a:latin typeface="Arial Narrow" panose="020B0606020202030204" pitchFamily="34" charset="0"/>
              </a:rPr>
              <a:t>. It is </a:t>
            </a:r>
            <a:r>
              <a:rPr lang="en-US" altLang="en-US" sz="2500" b="0" i="1" dirty="0">
                <a:latin typeface="Arial Narrow" panose="020B0606020202030204" pitchFamily="34" charset="0"/>
              </a:rPr>
              <a:t>sown</a:t>
            </a:r>
            <a:r>
              <a:rPr lang="en-US" altLang="en-US" sz="2500" b="0" dirty="0">
                <a:latin typeface="Arial Narrow" panose="020B0606020202030204" pitchFamily="34" charset="0"/>
              </a:rPr>
              <a:t> weak; it is </a:t>
            </a:r>
            <a:r>
              <a:rPr lang="en-US" altLang="en-US" sz="2500" b="0" i="1" dirty="0">
                <a:latin typeface="Arial Narrow" panose="020B0606020202030204" pitchFamily="34" charset="0"/>
              </a:rPr>
              <a:t>raised</a:t>
            </a:r>
            <a:r>
              <a:rPr lang="en-US" altLang="en-US" sz="2500" b="0" dirty="0">
                <a:latin typeface="Arial Narrow" panose="020B0606020202030204" pitchFamily="34" charset="0"/>
              </a:rPr>
              <a:t> </a:t>
            </a:r>
            <a:r>
              <a:rPr lang="en-US" altLang="en-US" sz="2500" dirty="0">
                <a:latin typeface="Arial Narrow" panose="020B0606020202030204" pitchFamily="34" charset="0"/>
              </a:rPr>
              <a:t>powerful</a:t>
            </a:r>
            <a:r>
              <a:rPr lang="en-US" altLang="en-US" sz="2500" b="0" dirty="0">
                <a:latin typeface="Arial Narrow" panose="020B0606020202030204" pitchFamily="34" charset="0"/>
              </a:rPr>
              <a:t>.  </a:t>
            </a:r>
            <a:br>
              <a:rPr lang="en-US" altLang="en-US" sz="2500" b="0" dirty="0">
                <a:latin typeface="Arial Narrow" panose="020B0606020202030204" pitchFamily="34" charset="0"/>
              </a:rPr>
            </a:br>
            <a:r>
              <a:rPr lang="en-US" altLang="en-US" sz="2500" b="0" baseline="30000" dirty="0">
                <a:latin typeface="Arial Narrow" panose="020B0606020202030204" pitchFamily="34" charset="0"/>
              </a:rPr>
              <a:t>44</a:t>
            </a:r>
            <a:r>
              <a:rPr lang="en-US" altLang="en-US" sz="2500" b="0" dirty="0">
                <a:latin typeface="Arial Narrow" panose="020B0606020202030204" pitchFamily="34" charset="0"/>
              </a:rPr>
              <a:t> </a:t>
            </a:r>
            <a:r>
              <a:rPr lang="en-US" altLang="en-US" sz="2500" dirty="0">
                <a:latin typeface="Arial Narrow" panose="020B0606020202030204" pitchFamily="34" charset="0"/>
              </a:rPr>
              <a:t>It is </a:t>
            </a:r>
            <a:r>
              <a:rPr lang="en-US" altLang="en-US" sz="2500" i="1" dirty="0">
                <a:latin typeface="Arial Narrow" panose="020B0606020202030204" pitchFamily="34" charset="0"/>
              </a:rPr>
              <a:t>sown</a:t>
            </a:r>
            <a:r>
              <a:rPr lang="en-US" altLang="en-US" sz="2500" dirty="0">
                <a:latin typeface="Arial Narrow" panose="020B0606020202030204" pitchFamily="34" charset="0"/>
              </a:rPr>
              <a:t> a natural body; it is </a:t>
            </a:r>
            <a:r>
              <a:rPr lang="en-US" altLang="en-US" sz="2500" i="1" dirty="0">
                <a:latin typeface="Arial Narrow" panose="020B0606020202030204" pitchFamily="34" charset="0"/>
              </a:rPr>
              <a:t>raised</a:t>
            </a:r>
            <a:r>
              <a:rPr lang="en-US" altLang="en-US" sz="2500" dirty="0">
                <a:latin typeface="Arial Narrow" panose="020B0606020202030204" pitchFamily="34" charset="0"/>
              </a:rPr>
              <a:t> a spiritual body.</a:t>
            </a:r>
            <a:r>
              <a:rPr lang="en-US" altLang="en-US" sz="2500" b="0" dirty="0">
                <a:latin typeface="Arial Narrow" panose="020B0606020202030204" pitchFamily="34" charset="0"/>
              </a:rPr>
              <a:t> </a:t>
            </a:r>
            <a:br>
              <a:rPr lang="en-US" altLang="en-US" sz="2500" b="0" dirty="0">
                <a:latin typeface="Arial Narrow" panose="020B0606020202030204" pitchFamily="34" charset="0"/>
              </a:rPr>
            </a:br>
            <a:r>
              <a:rPr lang="en-US" altLang="en-US" sz="2500" b="0" dirty="0">
                <a:latin typeface="Arial Narrow" panose="020B0606020202030204" pitchFamily="34" charset="0"/>
              </a:rPr>
              <a:t>If there is a natural body, there is also a spiritual one.</a:t>
            </a:r>
          </a:p>
          <a:p>
            <a:pPr marL="0" indent="0">
              <a:spcBef>
                <a:spcPts val="1800"/>
              </a:spcBef>
              <a:buNone/>
            </a:pPr>
            <a:r>
              <a:rPr lang="en-US" altLang="en-US" sz="2500" b="0" baseline="30000" dirty="0">
                <a:latin typeface="Arial Narrow" panose="020B0606020202030204" pitchFamily="34" charset="0"/>
              </a:rPr>
              <a:t>45</a:t>
            </a:r>
            <a:r>
              <a:rPr lang="en-US" altLang="en-US" sz="2500" b="0" dirty="0">
                <a:latin typeface="Arial Narrow" panose="020B0606020202030204" pitchFamily="34" charset="0"/>
              </a:rPr>
              <a:t> So, too, it is written, "The </a:t>
            </a:r>
            <a:r>
              <a:rPr lang="en-US" altLang="en-US" sz="2500" b="0" i="1" dirty="0">
                <a:latin typeface="Arial Narrow" panose="020B0606020202030204" pitchFamily="34" charset="0"/>
              </a:rPr>
              <a:t>first man, Adam</a:t>
            </a:r>
            <a:r>
              <a:rPr lang="en-US" altLang="en-US" sz="2500" b="0" dirty="0">
                <a:latin typeface="Arial Narrow" panose="020B0606020202030204" pitchFamily="34" charset="0"/>
              </a:rPr>
              <a:t>, became a </a:t>
            </a:r>
            <a:r>
              <a:rPr lang="en-US" altLang="en-US" sz="2500" b="0" i="1" dirty="0">
                <a:latin typeface="Arial Narrow" panose="020B0606020202030204" pitchFamily="34" charset="0"/>
              </a:rPr>
              <a:t>living being</a:t>
            </a:r>
            <a:r>
              <a:rPr lang="en-US" altLang="en-US" sz="2500" b="0" dirty="0">
                <a:latin typeface="Arial Narrow" panose="020B0606020202030204" pitchFamily="34" charset="0"/>
              </a:rPr>
              <a:t>," the </a:t>
            </a:r>
            <a:r>
              <a:rPr lang="en-US" altLang="en-US" sz="2500" b="0" i="1" dirty="0">
                <a:latin typeface="Arial Narrow" panose="020B0606020202030204" pitchFamily="34" charset="0"/>
              </a:rPr>
              <a:t>last Adam a life-giving spirit</a:t>
            </a:r>
            <a:r>
              <a:rPr lang="en-US" altLang="en-US" sz="2500" b="0" dirty="0">
                <a:latin typeface="Arial Narrow" panose="020B0606020202030204" pitchFamily="34" charset="0"/>
              </a:rPr>
              <a:t>.  </a:t>
            </a:r>
            <a:r>
              <a:rPr lang="en-US" altLang="en-US" sz="2500" b="0" baseline="30000" dirty="0">
                <a:latin typeface="Arial Narrow" panose="020B0606020202030204" pitchFamily="34" charset="0"/>
              </a:rPr>
              <a:t>46</a:t>
            </a:r>
            <a:r>
              <a:rPr lang="en-US" altLang="en-US" sz="2500" b="0" dirty="0">
                <a:latin typeface="Arial Narrow" panose="020B0606020202030204" pitchFamily="34" charset="0"/>
              </a:rPr>
              <a:t> But the spiritual was not first; rather the </a:t>
            </a:r>
            <a:r>
              <a:rPr lang="en-US" altLang="en-US" sz="2500" b="0" u="sng" dirty="0">
                <a:latin typeface="Arial Narrow" panose="020B0606020202030204" pitchFamily="34" charset="0"/>
              </a:rPr>
              <a:t>natural</a:t>
            </a:r>
            <a:r>
              <a:rPr lang="en-US" altLang="en-US" sz="2500" b="0" dirty="0">
                <a:latin typeface="Arial Narrow" panose="020B0606020202030204" pitchFamily="34" charset="0"/>
              </a:rPr>
              <a:t> and then the </a:t>
            </a:r>
            <a:r>
              <a:rPr lang="en-US" altLang="en-US" sz="2500" b="0" u="sng" dirty="0">
                <a:latin typeface="Arial Narrow" panose="020B0606020202030204" pitchFamily="34" charset="0"/>
              </a:rPr>
              <a:t>spiritual</a:t>
            </a:r>
            <a:r>
              <a:rPr lang="en-US" altLang="en-US" sz="2500" b="0" dirty="0">
                <a:latin typeface="Arial Narrow" panose="020B0606020202030204" pitchFamily="34" charset="0"/>
              </a:rPr>
              <a:t>. </a:t>
            </a:r>
            <a:br>
              <a:rPr lang="en-US" altLang="en-US" sz="2500" b="0" dirty="0">
                <a:latin typeface="Arial Narrow" panose="020B0606020202030204" pitchFamily="34" charset="0"/>
              </a:rPr>
            </a:br>
            <a:r>
              <a:rPr lang="en-US" altLang="en-US" sz="2500" b="0" baseline="30000" dirty="0">
                <a:latin typeface="Arial Narrow" panose="020B0606020202030204" pitchFamily="34" charset="0"/>
              </a:rPr>
              <a:t>47</a:t>
            </a:r>
            <a:r>
              <a:rPr lang="en-US" altLang="en-US" sz="2500" b="0" dirty="0">
                <a:latin typeface="Arial Narrow" panose="020B0606020202030204" pitchFamily="34" charset="0"/>
              </a:rPr>
              <a:t> The first man was from the </a:t>
            </a:r>
            <a:r>
              <a:rPr lang="en-US" altLang="en-US" sz="2500" b="0" u="sng" dirty="0">
                <a:latin typeface="Arial Narrow" panose="020B0606020202030204" pitchFamily="34" charset="0"/>
              </a:rPr>
              <a:t>earth</a:t>
            </a:r>
            <a:r>
              <a:rPr lang="en-US" altLang="en-US" sz="2500" b="0" dirty="0">
                <a:latin typeface="Arial Narrow" panose="020B0606020202030204" pitchFamily="34" charset="0"/>
              </a:rPr>
              <a:t>, earthly; the second man, from </a:t>
            </a:r>
            <a:r>
              <a:rPr lang="en-US" altLang="en-US" sz="2500" b="0" u="sng" dirty="0">
                <a:latin typeface="Arial Narrow" panose="020B0606020202030204" pitchFamily="34" charset="0"/>
              </a:rPr>
              <a:t>heaven</a:t>
            </a:r>
            <a:r>
              <a:rPr lang="en-US" altLang="en-US" sz="2500" b="0" dirty="0">
                <a:latin typeface="Arial Narrow" panose="020B0606020202030204" pitchFamily="34" charset="0"/>
              </a:rPr>
              <a:t>.  </a:t>
            </a:r>
            <a:br>
              <a:rPr lang="en-US" altLang="en-US" sz="2500" b="0" dirty="0">
                <a:latin typeface="Arial Narrow" panose="020B0606020202030204" pitchFamily="34" charset="0"/>
              </a:rPr>
            </a:br>
            <a:r>
              <a:rPr lang="en-US" altLang="en-US" sz="2500" b="0" baseline="30000" dirty="0">
                <a:latin typeface="Arial Narrow" panose="020B0606020202030204" pitchFamily="34" charset="0"/>
              </a:rPr>
              <a:t>48</a:t>
            </a:r>
            <a:r>
              <a:rPr lang="en-US" altLang="en-US" sz="2500" b="0" dirty="0">
                <a:latin typeface="Arial Narrow" panose="020B0606020202030204" pitchFamily="34" charset="0"/>
              </a:rPr>
              <a:t> As was the </a:t>
            </a:r>
            <a:r>
              <a:rPr lang="en-US" altLang="en-US" sz="2500" b="0" u="sng" dirty="0">
                <a:latin typeface="Arial Narrow" panose="020B0606020202030204" pitchFamily="34" charset="0"/>
              </a:rPr>
              <a:t>earthly</a:t>
            </a:r>
            <a:r>
              <a:rPr lang="en-US" altLang="en-US" sz="2500" b="0" dirty="0">
                <a:latin typeface="Arial Narrow" panose="020B0606020202030204" pitchFamily="34" charset="0"/>
              </a:rPr>
              <a:t> one, so also are the earthly, and as is the </a:t>
            </a:r>
            <a:r>
              <a:rPr lang="en-US" altLang="en-US" sz="2500" b="0" u="sng" dirty="0">
                <a:latin typeface="Arial Narrow" panose="020B0606020202030204" pitchFamily="34" charset="0"/>
              </a:rPr>
              <a:t>heavenly</a:t>
            </a:r>
            <a:r>
              <a:rPr lang="en-US" altLang="en-US" sz="2500" b="0" dirty="0">
                <a:latin typeface="Arial Narrow" panose="020B0606020202030204" pitchFamily="34" charset="0"/>
              </a:rPr>
              <a:t> one, so also are the heavenly.  </a:t>
            </a:r>
            <a:r>
              <a:rPr lang="en-US" altLang="en-US" sz="2500" b="0" baseline="30000" dirty="0">
                <a:latin typeface="Arial Narrow" panose="020B0606020202030204" pitchFamily="34" charset="0"/>
              </a:rPr>
              <a:t>49</a:t>
            </a:r>
            <a:r>
              <a:rPr lang="en-US" altLang="en-US" sz="2500" b="0" dirty="0">
                <a:latin typeface="Arial Narrow" panose="020B0606020202030204" pitchFamily="34" charset="0"/>
              </a:rPr>
              <a:t> </a:t>
            </a:r>
            <a:r>
              <a:rPr lang="en-US" altLang="en-US" sz="2500" dirty="0">
                <a:latin typeface="Arial Narrow" panose="020B0606020202030204" pitchFamily="34" charset="0"/>
              </a:rPr>
              <a:t>Just as we have borne the image of the </a:t>
            </a:r>
            <a:r>
              <a:rPr lang="en-US" altLang="en-US" sz="2500" u="sng" dirty="0">
                <a:latin typeface="Arial Narrow" panose="020B0606020202030204" pitchFamily="34" charset="0"/>
              </a:rPr>
              <a:t>earthly</a:t>
            </a:r>
            <a:r>
              <a:rPr lang="en-US" altLang="en-US" sz="2500" dirty="0">
                <a:latin typeface="Arial Narrow" panose="020B0606020202030204" pitchFamily="34" charset="0"/>
              </a:rPr>
              <a:t> one, we shall also bear the image of the </a:t>
            </a:r>
            <a:r>
              <a:rPr lang="en-US" altLang="en-US" sz="2500" u="sng" dirty="0">
                <a:latin typeface="Arial Narrow" panose="020B0606020202030204" pitchFamily="34" charset="0"/>
              </a:rPr>
              <a:t>heavenly</a:t>
            </a:r>
            <a:r>
              <a:rPr lang="en-US" altLang="en-US" sz="2500" dirty="0">
                <a:latin typeface="Arial Narrow" panose="020B0606020202030204" pitchFamily="34" charset="0"/>
              </a:rPr>
              <a:t> one</a:t>
            </a:r>
            <a:r>
              <a:rPr lang="en-US" altLang="en-US" sz="2500" b="0" dirty="0">
                <a:latin typeface="Arial Narrow" panose="020B060602020203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up)">
                                      <p:cBhvr>
                                        <p:cTn id="7" dur="500"/>
                                        <p:tgtEl>
                                          <p:spTgt spid="63491">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animEffect transition="in" filter="wipe(up)">
                                      <p:cBhvr>
                                        <p:cTn id="11" dur="500"/>
                                        <p:tgtEl>
                                          <p:spTgt spid="63491">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63491">
                                            <p:txEl>
                                              <p:pRg st="2" end="2"/>
                                            </p:txEl>
                                          </p:spTgt>
                                        </p:tgtEl>
                                        <p:attrNameLst>
                                          <p:attrName>style.visibility</p:attrName>
                                        </p:attrNameLst>
                                      </p:cBhvr>
                                      <p:to>
                                        <p:strVal val="visible"/>
                                      </p:to>
                                    </p:set>
                                    <p:animEffect transition="in" filter="wipe(up)">
                                      <p:cBhvr>
                                        <p:cTn id="16" dur="500"/>
                                        <p:tgtEl>
                                          <p:spTgt spid="634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C4E359F3-F6E0-48D6-A237-B8A1AA98877D}"/>
              </a:ext>
            </a:extLst>
          </p:cNvPr>
          <p:cNvSpPr>
            <a:spLocks noGrp="1"/>
          </p:cNvSpPr>
          <p:nvPr>
            <p:ph type="title"/>
          </p:nvPr>
        </p:nvSpPr>
        <p:spPr>
          <a:xfrm>
            <a:off x="2057400" y="381000"/>
            <a:ext cx="8229600" cy="762000"/>
          </a:xfrm>
        </p:spPr>
        <p:txBody>
          <a:bodyPr/>
          <a:lstStyle/>
          <a:p>
            <a:r>
              <a:rPr lang="en-US" altLang="en-US"/>
              <a:t>Resurrection in </a:t>
            </a:r>
            <a:r>
              <a:rPr lang="en-US" altLang="en-US" b="1"/>
              <a:t>1 Cor 15</a:t>
            </a:r>
          </a:p>
        </p:txBody>
      </p:sp>
      <p:sp>
        <p:nvSpPr>
          <p:cNvPr id="64515" name="Content Placeholder 2">
            <a:extLst>
              <a:ext uri="{FF2B5EF4-FFF2-40B4-BE49-F238E27FC236}">
                <a16:creationId xmlns:a16="http://schemas.microsoft.com/office/drawing/2014/main" id="{17235059-C087-4B13-B071-46E6FAA7FE0E}"/>
              </a:ext>
            </a:extLst>
          </p:cNvPr>
          <p:cNvSpPr>
            <a:spLocks noGrp="1"/>
          </p:cNvSpPr>
          <p:nvPr>
            <p:ph idx="1"/>
          </p:nvPr>
        </p:nvSpPr>
        <p:spPr>
          <a:xfrm>
            <a:off x="705394" y="1219200"/>
            <a:ext cx="10850880" cy="5486400"/>
          </a:xfrm>
        </p:spPr>
        <p:txBody>
          <a:bodyPr/>
          <a:lstStyle/>
          <a:p>
            <a:pPr marL="0" indent="0">
              <a:spcBef>
                <a:spcPts val="1800"/>
              </a:spcBef>
              <a:buNone/>
            </a:pPr>
            <a:r>
              <a:rPr lang="en-US" altLang="en-US" sz="2400" b="0" baseline="30000" dirty="0">
                <a:latin typeface="Arial Narrow" panose="020B0606020202030204" pitchFamily="34" charset="0"/>
              </a:rPr>
              <a:t>  50</a:t>
            </a:r>
            <a:r>
              <a:rPr lang="en-US" altLang="en-US" sz="2400" b="0" dirty="0">
                <a:latin typeface="Arial Narrow" panose="020B0606020202030204" pitchFamily="34" charset="0"/>
              </a:rPr>
              <a:t> This I declare, brothers: </a:t>
            </a:r>
            <a:r>
              <a:rPr lang="en-US" altLang="en-US" sz="2400" dirty="0">
                <a:latin typeface="Arial Narrow" panose="020B0606020202030204" pitchFamily="34" charset="0"/>
              </a:rPr>
              <a:t>flesh and blood cannot inherit the kingdom of God</a:t>
            </a:r>
            <a:r>
              <a:rPr lang="en-US" altLang="en-US" sz="2400" b="0" dirty="0">
                <a:latin typeface="Arial Narrow" panose="020B0606020202030204" pitchFamily="34" charset="0"/>
              </a:rPr>
              <a:t>, nor does corruption inherit incorruption.  </a:t>
            </a:r>
            <a:r>
              <a:rPr lang="en-US" altLang="en-US" sz="2400" b="0" baseline="30000" dirty="0">
                <a:latin typeface="Arial Narrow" panose="020B0606020202030204" pitchFamily="34" charset="0"/>
              </a:rPr>
              <a:t>51</a:t>
            </a:r>
            <a:r>
              <a:rPr lang="en-US" altLang="en-US" sz="2400" b="0" dirty="0">
                <a:latin typeface="Arial Narrow" panose="020B0606020202030204" pitchFamily="34" charset="0"/>
              </a:rPr>
              <a:t> </a:t>
            </a:r>
            <a:r>
              <a:rPr lang="en-US" altLang="en-US" sz="2400" i="1" dirty="0">
                <a:latin typeface="Arial Narrow" panose="020B0606020202030204" pitchFamily="34" charset="0"/>
              </a:rPr>
              <a:t>Behold, I tell you a mystery</a:t>
            </a:r>
            <a:r>
              <a:rPr lang="en-US" altLang="en-US" sz="2400" b="0" dirty="0">
                <a:latin typeface="Arial Narrow" panose="020B0606020202030204" pitchFamily="34" charset="0"/>
              </a:rPr>
              <a:t>. We shall not all fall asleep, but we will all be changed,  </a:t>
            </a:r>
            <a:r>
              <a:rPr lang="en-US" altLang="en-US" sz="2400" b="0" baseline="30000" dirty="0">
                <a:latin typeface="Arial Narrow" panose="020B0606020202030204" pitchFamily="34" charset="0"/>
              </a:rPr>
              <a:t>52</a:t>
            </a:r>
            <a:r>
              <a:rPr lang="en-US" altLang="en-US" sz="2400" b="0" dirty="0">
                <a:latin typeface="Arial Narrow" panose="020B0606020202030204" pitchFamily="34" charset="0"/>
              </a:rPr>
              <a:t> in an instant, in the blink of an eye, at the last trumpet. For the trumpet will sound, </a:t>
            </a:r>
            <a:r>
              <a:rPr lang="en-US" altLang="en-US" sz="2400" dirty="0">
                <a:latin typeface="Arial Narrow" panose="020B0606020202030204" pitchFamily="34" charset="0"/>
              </a:rPr>
              <a:t>the dead will be raised incorruptible, and we shall be </a:t>
            </a:r>
            <a:r>
              <a:rPr lang="en-US" altLang="en-US" sz="2400" i="1" u="sng" dirty="0">
                <a:latin typeface="Arial Narrow" panose="020B0606020202030204" pitchFamily="34" charset="0"/>
              </a:rPr>
              <a:t>changed</a:t>
            </a:r>
            <a:r>
              <a:rPr lang="en-US" altLang="en-US" sz="2400" b="0" dirty="0">
                <a:latin typeface="Arial Narrow" panose="020B0606020202030204" pitchFamily="34" charset="0"/>
              </a:rPr>
              <a:t>.</a:t>
            </a:r>
          </a:p>
          <a:p>
            <a:pPr marL="0" indent="0">
              <a:spcBef>
                <a:spcPts val="1800"/>
              </a:spcBef>
              <a:buNone/>
            </a:pPr>
            <a:r>
              <a:rPr lang="en-US" altLang="en-US" sz="2400" b="0" baseline="30000" dirty="0">
                <a:latin typeface="Arial Narrow" panose="020B0606020202030204" pitchFamily="34" charset="0"/>
              </a:rPr>
              <a:t>  53</a:t>
            </a:r>
            <a:r>
              <a:rPr lang="en-US" altLang="en-US" sz="2400" b="0" dirty="0">
                <a:latin typeface="Arial Narrow" panose="020B0606020202030204" pitchFamily="34" charset="0"/>
              </a:rPr>
              <a:t> For that which is </a:t>
            </a:r>
            <a:r>
              <a:rPr lang="en-US" altLang="en-US" sz="2400" b="0" u="sng" dirty="0">
                <a:latin typeface="Arial Narrow" panose="020B0606020202030204" pitchFamily="34" charset="0"/>
              </a:rPr>
              <a:t>corruptible</a:t>
            </a:r>
            <a:r>
              <a:rPr lang="en-US" altLang="en-US" sz="2400" b="0" dirty="0">
                <a:latin typeface="Arial Narrow" panose="020B0606020202030204" pitchFamily="34" charset="0"/>
              </a:rPr>
              <a:t> must clothe itself with </a:t>
            </a:r>
            <a:r>
              <a:rPr lang="en-US" altLang="en-US" sz="2400" i="1" u="sng" dirty="0">
                <a:latin typeface="Arial Narrow" panose="020B0606020202030204" pitchFamily="34" charset="0"/>
              </a:rPr>
              <a:t>incorruptibility</a:t>
            </a:r>
            <a:r>
              <a:rPr lang="en-US" altLang="en-US" sz="2400" b="0" dirty="0">
                <a:latin typeface="Arial Narrow" panose="020B0606020202030204" pitchFamily="34" charset="0"/>
              </a:rPr>
              <a:t>, and that which is </a:t>
            </a:r>
            <a:r>
              <a:rPr lang="en-US" altLang="en-US" sz="2400" b="0" u="sng" dirty="0">
                <a:latin typeface="Arial Narrow" panose="020B0606020202030204" pitchFamily="34" charset="0"/>
              </a:rPr>
              <a:t>mortal</a:t>
            </a:r>
            <a:r>
              <a:rPr lang="en-US" altLang="en-US" sz="2400" b="0" dirty="0">
                <a:latin typeface="Arial Narrow" panose="020B0606020202030204" pitchFamily="34" charset="0"/>
              </a:rPr>
              <a:t> must clothe itself with </a:t>
            </a:r>
            <a:r>
              <a:rPr lang="en-US" altLang="en-US" sz="2400" i="1" u="sng" dirty="0">
                <a:latin typeface="Arial Narrow" panose="020B0606020202030204" pitchFamily="34" charset="0"/>
              </a:rPr>
              <a:t>immortality</a:t>
            </a:r>
            <a:r>
              <a:rPr lang="en-US" altLang="en-US" sz="2400" b="0" dirty="0">
                <a:latin typeface="Arial Narrow" panose="020B0606020202030204" pitchFamily="34" charset="0"/>
              </a:rPr>
              <a:t>.  </a:t>
            </a:r>
            <a:r>
              <a:rPr lang="en-US" altLang="en-US" sz="2400" b="0" baseline="30000" dirty="0">
                <a:latin typeface="Arial Narrow" panose="020B0606020202030204" pitchFamily="34" charset="0"/>
              </a:rPr>
              <a:t>54</a:t>
            </a:r>
            <a:r>
              <a:rPr lang="en-US" altLang="en-US" sz="2400" b="0" dirty="0">
                <a:latin typeface="Arial Narrow" panose="020B0606020202030204" pitchFamily="34" charset="0"/>
              </a:rPr>
              <a:t> And when this which is </a:t>
            </a:r>
            <a:r>
              <a:rPr lang="en-US" altLang="en-US" sz="2400" b="0" u="sng" dirty="0">
                <a:latin typeface="Arial Narrow" panose="020B0606020202030204" pitchFamily="34" charset="0"/>
              </a:rPr>
              <a:t>corruptible</a:t>
            </a:r>
            <a:r>
              <a:rPr lang="en-US" altLang="en-US" sz="2400" b="0" dirty="0">
                <a:latin typeface="Arial Narrow" panose="020B0606020202030204" pitchFamily="34" charset="0"/>
              </a:rPr>
              <a:t> clothes itself with </a:t>
            </a:r>
            <a:r>
              <a:rPr lang="en-US" altLang="en-US" sz="2400" i="1" u="sng" dirty="0">
                <a:latin typeface="Arial Narrow" panose="020B0606020202030204" pitchFamily="34" charset="0"/>
              </a:rPr>
              <a:t>incorruptibility</a:t>
            </a:r>
            <a:r>
              <a:rPr lang="en-US" altLang="en-US" sz="2400" b="0" dirty="0">
                <a:latin typeface="Arial Narrow" panose="020B0606020202030204" pitchFamily="34" charset="0"/>
              </a:rPr>
              <a:t> and this which is </a:t>
            </a:r>
            <a:r>
              <a:rPr lang="en-US" altLang="en-US" sz="2400" b="0" u="sng" dirty="0">
                <a:latin typeface="Arial Narrow" panose="020B0606020202030204" pitchFamily="34" charset="0"/>
              </a:rPr>
              <a:t>mortal</a:t>
            </a:r>
            <a:r>
              <a:rPr lang="en-US" altLang="en-US" sz="2400" b="0" dirty="0">
                <a:latin typeface="Arial Narrow" panose="020B0606020202030204" pitchFamily="34" charset="0"/>
              </a:rPr>
              <a:t> clothes itself with </a:t>
            </a:r>
            <a:r>
              <a:rPr lang="en-US" altLang="en-US" sz="2400" i="1" u="sng" dirty="0">
                <a:latin typeface="Arial Narrow" panose="020B0606020202030204" pitchFamily="34" charset="0"/>
              </a:rPr>
              <a:t>immortality</a:t>
            </a:r>
            <a:r>
              <a:rPr lang="en-US" altLang="en-US" sz="2400" b="0" dirty="0">
                <a:latin typeface="Arial Narrow" panose="020B0606020202030204" pitchFamily="34" charset="0"/>
              </a:rPr>
              <a:t>, then the word that is written shall come about: "</a:t>
            </a:r>
            <a:r>
              <a:rPr lang="en-US" altLang="en-US" sz="2400" dirty="0">
                <a:latin typeface="Arial Narrow" panose="020B0606020202030204" pitchFamily="34" charset="0"/>
              </a:rPr>
              <a:t>Death is swallowed up in victory</a:t>
            </a:r>
            <a:r>
              <a:rPr lang="en-US" altLang="en-US" sz="2400" b="0" dirty="0">
                <a:latin typeface="Arial Narrow" panose="020B0606020202030204" pitchFamily="34" charset="0"/>
              </a:rPr>
              <a:t>.  </a:t>
            </a:r>
            <a:r>
              <a:rPr lang="en-US" altLang="en-US" sz="2400" b="0" baseline="30000" dirty="0">
                <a:latin typeface="Arial Narrow" panose="020B0606020202030204" pitchFamily="34" charset="0"/>
              </a:rPr>
              <a:t>55</a:t>
            </a:r>
            <a:r>
              <a:rPr lang="en-US" altLang="en-US" sz="2400" b="0" dirty="0">
                <a:latin typeface="Arial Narrow" panose="020B0606020202030204" pitchFamily="34" charset="0"/>
              </a:rPr>
              <a:t> Where, O death, is your victory? Where, O death, is your sting?" </a:t>
            </a:r>
            <a:r>
              <a:rPr lang="en-US" altLang="en-US" sz="2000" b="0" dirty="0">
                <a:latin typeface="Arial Narrow" panose="020B0606020202030204" pitchFamily="34" charset="0"/>
              </a:rPr>
              <a:t>(Hos 14:13)  </a:t>
            </a:r>
            <a:r>
              <a:rPr lang="en-US" altLang="en-US" sz="2400" b="0" baseline="30000" dirty="0">
                <a:latin typeface="Arial Narrow" panose="020B0606020202030204" pitchFamily="34" charset="0"/>
              </a:rPr>
              <a:t>56</a:t>
            </a:r>
            <a:r>
              <a:rPr lang="en-US" altLang="en-US" sz="2400" b="0" dirty="0">
                <a:latin typeface="Arial Narrow" panose="020B0606020202030204" pitchFamily="34" charset="0"/>
              </a:rPr>
              <a:t> The sting of death is sin, and the power of sin is the law.  </a:t>
            </a:r>
            <a:r>
              <a:rPr lang="en-US" altLang="en-US" sz="2400" b="0" baseline="30000" dirty="0">
                <a:latin typeface="Arial Narrow" panose="020B0606020202030204" pitchFamily="34" charset="0"/>
              </a:rPr>
              <a:t>57</a:t>
            </a:r>
            <a:r>
              <a:rPr lang="en-US" altLang="en-US" sz="2400" b="0" dirty="0">
                <a:latin typeface="Arial Narrow" panose="020B0606020202030204" pitchFamily="34" charset="0"/>
              </a:rPr>
              <a:t> But thanks be to God who gives us the victory through our Lord Jesus Christ.</a:t>
            </a:r>
          </a:p>
          <a:p>
            <a:pPr marL="0" indent="0">
              <a:spcBef>
                <a:spcPts val="1800"/>
              </a:spcBef>
              <a:buNone/>
            </a:pPr>
            <a:r>
              <a:rPr lang="en-US" altLang="en-US" sz="2400" b="0" dirty="0">
                <a:latin typeface="Arial Narrow" panose="020B0606020202030204" pitchFamily="34" charset="0"/>
              </a:rPr>
              <a:t>  </a:t>
            </a:r>
            <a:r>
              <a:rPr lang="en-US" altLang="en-US" sz="2400" b="0" baseline="30000" dirty="0">
                <a:latin typeface="Arial Narrow" panose="020B0606020202030204" pitchFamily="34" charset="0"/>
              </a:rPr>
              <a:t>58</a:t>
            </a:r>
            <a:r>
              <a:rPr lang="en-US" altLang="en-US" sz="2400" b="0" dirty="0">
                <a:latin typeface="Arial Narrow" panose="020B0606020202030204" pitchFamily="34" charset="0"/>
              </a:rPr>
              <a:t> Therefore, my beloved brothers, be firm, steadfast, always fully devoted to the work of the Lord, knowing that in the Lord your labor is not in vain.</a:t>
            </a:r>
            <a:endParaRPr lang="en-US" altLang="en-US" sz="2400" dirty="0">
              <a:latin typeface="Arial Narrow" panose="020B0606020202030204"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wipe(up)">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wipe(up)">
                                      <p:cBhvr>
                                        <p:cTn id="12" dur="500"/>
                                        <p:tgtEl>
                                          <p:spTgt spid="64515">
                                            <p:txEl>
                                              <p:pRg st="1" end="1"/>
                                            </p:txEl>
                                          </p:spTgt>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64515">
                                            <p:txEl>
                                              <p:pRg st="2" end="2"/>
                                            </p:txEl>
                                          </p:spTgt>
                                        </p:tgtEl>
                                        <p:attrNameLst>
                                          <p:attrName>style.visibility</p:attrName>
                                        </p:attrNameLst>
                                      </p:cBhvr>
                                      <p:to>
                                        <p:strVal val="visible"/>
                                      </p:to>
                                    </p:set>
                                    <p:animEffect transition="in" filter="wipe(up)">
                                      <p:cBhvr>
                                        <p:cTn id="16" dur="500"/>
                                        <p:tgtEl>
                                          <p:spTgt spid="64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7A4F677A-3DE7-4756-BE93-5EB71778AAE8}"/>
              </a:ext>
            </a:extLst>
          </p:cNvPr>
          <p:cNvSpPr>
            <a:spLocks noGrp="1"/>
          </p:cNvSpPr>
          <p:nvPr>
            <p:ph type="title"/>
          </p:nvPr>
        </p:nvSpPr>
        <p:spPr/>
        <p:txBody>
          <a:bodyPr/>
          <a:lstStyle/>
          <a:p>
            <a:r>
              <a:rPr lang="en-US" altLang="en-US" dirty="0"/>
              <a:t>Resurrection Body: </a:t>
            </a:r>
            <a:r>
              <a:rPr lang="en-US" altLang="en-US" b="1" dirty="0"/>
              <a:t>What Kind?</a:t>
            </a:r>
          </a:p>
        </p:txBody>
      </p:sp>
      <p:sp>
        <p:nvSpPr>
          <p:cNvPr id="3" name="Content Placeholder 2">
            <a:extLst>
              <a:ext uri="{FF2B5EF4-FFF2-40B4-BE49-F238E27FC236}">
                <a16:creationId xmlns:a16="http://schemas.microsoft.com/office/drawing/2014/main" id="{2EA6E034-5CEE-437F-B79F-A1955DF81ED5}"/>
              </a:ext>
            </a:extLst>
          </p:cNvPr>
          <p:cNvSpPr>
            <a:spLocks noGrp="1"/>
          </p:cNvSpPr>
          <p:nvPr>
            <p:ph idx="1"/>
          </p:nvPr>
        </p:nvSpPr>
        <p:spPr>
          <a:xfrm>
            <a:off x="566056" y="1371600"/>
            <a:ext cx="11625943" cy="5181600"/>
          </a:xfrm>
        </p:spPr>
        <p:txBody>
          <a:bodyPr/>
          <a:lstStyle/>
          <a:p>
            <a:pPr>
              <a:defRPr/>
            </a:pPr>
            <a:r>
              <a:rPr lang="en-US" sz="2800" u="sng" dirty="0"/>
              <a:t>Both</a:t>
            </a:r>
            <a:r>
              <a:rPr lang="en-US" sz="2800" dirty="0"/>
              <a:t> essentially </a:t>
            </a:r>
            <a:r>
              <a:rPr lang="en-US" sz="2800" u="wavyHeavy" dirty="0"/>
              <a:t>similar</a:t>
            </a:r>
            <a:r>
              <a:rPr lang="en-US" sz="2800" dirty="0"/>
              <a:t>  </a:t>
            </a:r>
            <a:r>
              <a:rPr lang="en-US" sz="2800" u="sng" dirty="0"/>
              <a:t>and</a:t>
            </a:r>
            <a:r>
              <a:rPr lang="en-US" sz="2800" dirty="0"/>
              <a:t> radically </a:t>
            </a:r>
            <a:r>
              <a:rPr lang="en-US" sz="2800" u="wavyHeavy" dirty="0"/>
              <a:t>different</a:t>
            </a:r>
            <a:r>
              <a:rPr lang="en-US" sz="2800" dirty="0"/>
              <a:t>:</a:t>
            </a:r>
            <a:endParaRPr lang="en-US" sz="3000" dirty="0"/>
          </a:p>
          <a:p>
            <a:pPr lvl="1">
              <a:defRPr/>
            </a:pPr>
            <a:r>
              <a:rPr lang="en-US" altLang="en-US" dirty="0"/>
              <a:t>Our future life has </a:t>
            </a:r>
            <a:r>
              <a:rPr lang="en-US" altLang="en-US" b="1" i="1" dirty="0"/>
              <a:t>continuity</a:t>
            </a:r>
            <a:r>
              <a:rPr lang="en-US" altLang="en-US" dirty="0"/>
              <a:t> with our present life:</a:t>
            </a:r>
          </a:p>
          <a:p>
            <a:pPr lvl="2">
              <a:defRPr/>
            </a:pPr>
            <a:r>
              <a:rPr lang="en-US" altLang="en-US" dirty="0"/>
              <a:t>Will we still be </a:t>
            </a:r>
            <a:r>
              <a:rPr lang="en-US" altLang="en-US" b="1" i="1" dirty="0"/>
              <a:t>individuals</a:t>
            </a:r>
            <a:r>
              <a:rPr lang="en-US" altLang="en-US" dirty="0"/>
              <a:t>,  “</a:t>
            </a:r>
            <a:r>
              <a:rPr lang="en-US" altLang="en-US" b="1" i="1" dirty="0"/>
              <a:t>some-bodies</a:t>
            </a:r>
            <a:r>
              <a:rPr lang="en-US" altLang="en-US" dirty="0"/>
              <a:t>”!</a:t>
            </a:r>
          </a:p>
          <a:p>
            <a:pPr lvl="2">
              <a:defRPr/>
            </a:pPr>
            <a:r>
              <a:rPr lang="en-US" altLang="en-US" b="1" dirty="0"/>
              <a:t>You</a:t>
            </a:r>
            <a:r>
              <a:rPr lang="en-US" altLang="en-US" dirty="0"/>
              <a:t> will still be </a:t>
            </a:r>
            <a:r>
              <a:rPr lang="en-US" altLang="en-US" b="1" dirty="0"/>
              <a:t>you</a:t>
            </a:r>
            <a:r>
              <a:rPr lang="en-US" altLang="en-US" dirty="0"/>
              <a:t>;  and </a:t>
            </a:r>
            <a:r>
              <a:rPr lang="en-US" altLang="en-US" b="1" dirty="0"/>
              <a:t>I </a:t>
            </a:r>
            <a:r>
              <a:rPr lang="en-US" altLang="en-US" dirty="0"/>
              <a:t>will still be </a:t>
            </a:r>
            <a:r>
              <a:rPr lang="en-US" altLang="en-US" b="1" dirty="0"/>
              <a:t>me</a:t>
            </a:r>
            <a:r>
              <a:rPr lang="en-US" altLang="en-US" dirty="0"/>
              <a:t>.</a:t>
            </a:r>
            <a:endParaRPr lang="en-US" altLang="en-US" sz="2600" dirty="0"/>
          </a:p>
          <a:p>
            <a:pPr lvl="1">
              <a:defRPr/>
            </a:pPr>
            <a:r>
              <a:rPr lang="en-US" altLang="en-US" dirty="0"/>
              <a:t>Yet we’ll be radically </a:t>
            </a:r>
            <a:r>
              <a:rPr lang="en-US" altLang="en-US" b="1" i="1" dirty="0"/>
              <a:t>changed</a:t>
            </a:r>
            <a:r>
              <a:rPr lang="en-US" altLang="en-US" dirty="0"/>
              <a:t>, unlike we are now:</a:t>
            </a:r>
            <a:endParaRPr lang="en-US" altLang="en-US" sz="2600" dirty="0"/>
          </a:p>
          <a:p>
            <a:pPr lvl="2">
              <a:defRPr/>
            </a:pPr>
            <a:r>
              <a:rPr lang="en-US" altLang="en-US" dirty="0"/>
              <a:t>“spiritual”?  “glorified”?  “immortal”?  “incorruptible”?</a:t>
            </a:r>
            <a:endParaRPr lang="en-US" dirty="0"/>
          </a:p>
          <a:p>
            <a:pPr>
              <a:spcBef>
                <a:spcPts val="1800"/>
              </a:spcBef>
              <a:defRPr/>
            </a:pPr>
            <a:r>
              <a:rPr lang="en-US" sz="3000" dirty="0"/>
              <a:t>Will resurrected body be “material/physical”? </a:t>
            </a:r>
          </a:p>
          <a:p>
            <a:pPr lvl="1">
              <a:defRPr/>
            </a:pPr>
            <a:r>
              <a:rPr lang="en-US" dirty="0">
                <a:latin typeface="Arial Narrow" panose="020B0606020202030204" pitchFamily="34" charset="0"/>
              </a:rPr>
              <a:t>Maybe, but not limited by the ordinary space-time “physics” of our present world. </a:t>
            </a:r>
          </a:p>
          <a:p>
            <a:pPr lvl="1">
              <a:defRPr/>
            </a:pPr>
            <a:r>
              <a:rPr lang="en-US" dirty="0">
                <a:latin typeface="Arial Narrow" panose="020B0606020202030204" pitchFamily="34" charset="0"/>
              </a:rPr>
              <a:t>If “physical,” then somehow “beyond” limitations of our space &amp; time, </a:t>
            </a:r>
            <a:br>
              <a:rPr lang="en-US" dirty="0">
                <a:latin typeface="Arial Narrow" panose="020B0606020202030204" pitchFamily="34" charset="0"/>
              </a:rPr>
            </a:br>
            <a:r>
              <a:rPr lang="en-US" dirty="0">
                <a:latin typeface="Arial Narrow" panose="020B0606020202030204" pitchFamily="34" charset="0"/>
              </a:rPr>
              <a:t>in ways we can’t understand yet.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par>
                          <p:cTn id="13" fill="hold" nodeType="afterGroup">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500"/>
                                        <p:tgtEl>
                                          <p:spTgt spid="3">
                                            <p:txEl>
                                              <p:pRg st="2" end="2"/>
                                            </p:txEl>
                                          </p:spTgt>
                                        </p:tgtEl>
                                      </p:cBhvr>
                                    </p:animEffect>
                                  </p:childTnLst>
                                </p:cTn>
                              </p:par>
                            </p:childTnLst>
                          </p:cTn>
                        </p:par>
                        <p:par>
                          <p:cTn id="17" fill="hold" nodeType="afterGroup">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par>
                          <p:cTn id="21" fill="hold" nodeType="afterGroup">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par>
                          <p:cTn id="25" fill="hold" nodeType="afterGroup">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3" dur="500"/>
                                        <p:tgtEl>
                                          <p:spTgt spid="3">
                                            <p:txEl>
                                              <p:pRg st="6" end="6"/>
                                            </p:txEl>
                                          </p:spTgt>
                                        </p:tgtEl>
                                      </p:cBhvr>
                                    </p:animEffect>
                                  </p:childTnLst>
                                </p:cTn>
                              </p:par>
                            </p:childTnLst>
                          </p:cTn>
                        </p:par>
                        <p:par>
                          <p:cTn id="34" fill="hold" nodeType="afterGroup">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7" dur="500"/>
                                        <p:tgtEl>
                                          <p:spTgt spid="3">
                                            <p:txEl>
                                              <p:pRg st="7" end="7"/>
                                            </p:txEl>
                                          </p:spTgt>
                                        </p:tgtEl>
                                      </p:cBhvr>
                                    </p:animEffect>
                                  </p:childTnLst>
                                </p:cTn>
                              </p:par>
                            </p:childTnLst>
                          </p:cTn>
                        </p:par>
                        <p:par>
                          <p:cTn id="38" fill="hold" nodeType="afterGroup">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4105FAB2-63A7-4C53-BB48-65D286B777FF}"/>
              </a:ext>
            </a:extLst>
          </p:cNvPr>
          <p:cNvSpPr>
            <a:spLocks noGrp="1"/>
          </p:cNvSpPr>
          <p:nvPr>
            <p:ph type="title"/>
          </p:nvPr>
        </p:nvSpPr>
        <p:spPr/>
        <p:txBody>
          <a:bodyPr/>
          <a:lstStyle/>
          <a:p>
            <a:endParaRPr lang="en-US" altLang="en-US"/>
          </a:p>
        </p:txBody>
      </p:sp>
      <p:pic>
        <p:nvPicPr>
          <p:cNvPr id="75782" name="Picture 6" descr="http://www.solutionsfocusedleadership.com/images/Spiritual-Beings.jpg">
            <a:extLst>
              <a:ext uri="{FF2B5EF4-FFF2-40B4-BE49-F238E27FC236}">
                <a16:creationId xmlns:a16="http://schemas.microsoft.com/office/drawing/2014/main" id="{360DEE7F-9113-4EF9-98B7-A47361B39FA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17325" y="1730829"/>
            <a:ext cx="5504187"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text&#10;&#10;Description automatically generated">
            <a:extLst>
              <a:ext uri="{FF2B5EF4-FFF2-40B4-BE49-F238E27FC236}">
                <a16:creationId xmlns:a16="http://schemas.microsoft.com/office/drawing/2014/main" id="{8198877C-0051-671B-0965-6B7B57C4A6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2141" y="559837"/>
            <a:ext cx="3580635" cy="61830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75782"/>
                                        </p:tgtEl>
                                        <p:attrNameLst>
                                          <p:attrName>style.visibility</p:attrName>
                                        </p:attrNameLst>
                                      </p:cBhvr>
                                      <p:to>
                                        <p:strVal val="visible"/>
                                      </p:to>
                                    </p:set>
                                    <p:animEffect transition="in" filter="circle(out)">
                                      <p:cBhvr>
                                        <p:cTn id="11" dur="2000"/>
                                        <p:tgtEl>
                                          <p:spTgt spid="75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324F-54D0-770D-0F66-044919DC1C4C}"/>
              </a:ext>
            </a:extLst>
          </p:cNvPr>
          <p:cNvSpPr>
            <a:spLocks noGrp="1"/>
          </p:cNvSpPr>
          <p:nvPr>
            <p:ph type="title"/>
          </p:nvPr>
        </p:nvSpPr>
        <p:spPr/>
        <p:txBody>
          <a:bodyPr>
            <a:normAutofit/>
          </a:bodyPr>
          <a:lstStyle/>
          <a:p>
            <a:r>
              <a:rPr lang="en-US" sz="4400" dirty="0"/>
              <a:t>CCC: “The condition of Christ's risen humanity”</a:t>
            </a:r>
            <a:endParaRPr lang="en-US" dirty="0"/>
          </a:p>
        </p:txBody>
      </p:sp>
      <p:sp>
        <p:nvSpPr>
          <p:cNvPr id="3" name="Content Placeholder 2">
            <a:extLst>
              <a:ext uri="{FF2B5EF4-FFF2-40B4-BE49-F238E27FC236}">
                <a16:creationId xmlns:a16="http://schemas.microsoft.com/office/drawing/2014/main" id="{FA455D1D-9761-89A7-3074-A6B3DCB0AD71}"/>
              </a:ext>
            </a:extLst>
          </p:cNvPr>
          <p:cNvSpPr>
            <a:spLocks noGrp="1"/>
          </p:cNvSpPr>
          <p:nvPr>
            <p:ph idx="1"/>
          </p:nvPr>
        </p:nvSpPr>
        <p:spPr/>
        <p:txBody>
          <a:bodyPr>
            <a:normAutofit fontScale="92500"/>
          </a:bodyPr>
          <a:lstStyle/>
          <a:p>
            <a:pPr marL="114300" indent="0">
              <a:buNone/>
            </a:pPr>
            <a:r>
              <a:rPr lang="en-US" sz="2400" b="1" dirty="0">
                <a:solidFill>
                  <a:srgbClr val="C00000"/>
                </a:solidFill>
              </a:rPr>
              <a:t>645 – </a:t>
            </a:r>
            <a:r>
              <a:rPr lang="en-US" sz="2400" dirty="0"/>
              <a:t>By means of touch and the sharing of a meal, the risen Jesus establishes direct contact with his disciples. He invites them in this way to recognize that he is not a ghost and above all to verify that the </a:t>
            </a:r>
            <a:r>
              <a:rPr lang="en-US" sz="2400" b="1" dirty="0"/>
              <a:t>risen body </a:t>
            </a:r>
            <a:r>
              <a:rPr lang="en-US" sz="2400" dirty="0"/>
              <a:t>in which he appears to them is the </a:t>
            </a:r>
            <a:r>
              <a:rPr lang="en-US" sz="2400" b="1" dirty="0"/>
              <a:t>same body </a:t>
            </a:r>
            <a:r>
              <a:rPr lang="en-US" sz="2400" dirty="0"/>
              <a:t>that had been tortured and crucified, for it still bears the traces of his Passion.</a:t>
            </a:r>
            <a:r>
              <a:rPr lang="en-US" sz="2400" baseline="30000" dirty="0">
                <a:hlinkClick r:id="rId2"/>
              </a:rPr>
              <a:t>508</a:t>
            </a:r>
            <a:r>
              <a:rPr lang="en-US" sz="2400" dirty="0"/>
              <a:t> </a:t>
            </a:r>
            <a:r>
              <a:rPr lang="en-US" sz="2400" b="1" dirty="0"/>
              <a:t>Yet </a:t>
            </a:r>
            <a:r>
              <a:rPr lang="en-US" sz="2400" dirty="0"/>
              <a:t>at the same time </a:t>
            </a:r>
            <a:r>
              <a:rPr lang="en-US" sz="2400" b="1" dirty="0"/>
              <a:t>this authentic, real body possesses the new properties of a glorious body</a:t>
            </a:r>
            <a:r>
              <a:rPr lang="en-US" sz="2400" dirty="0"/>
              <a:t>: not limited by space and time but able to be present how and when he wills; for Christ's humanity can no longer be confined to earth, and belongs henceforth only to the Father's divine realm.</a:t>
            </a:r>
            <a:r>
              <a:rPr lang="en-US" sz="2400" baseline="30000" dirty="0">
                <a:hlinkClick r:id="rId3"/>
              </a:rPr>
              <a:t>509</a:t>
            </a:r>
            <a:r>
              <a:rPr lang="en-US" sz="2400" dirty="0"/>
              <a:t> For this reason too the risen Jesus enjoys the sovereign freedom of appearing as he wishes: in the guise of a gardener or in other forms familiar to his disciples, precisely to awaken their faith.</a:t>
            </a:r>
            <a:r>
              <a:rPr lang="en-US" sz="2400" baseline="30000" dirty="0">
                <a:hlinkClick r:id="rId4"/>
              </a:rPr>
              <a:t>510</a:t>
            </a:r>
            <a:endParaRPr lang="en-US" sz="2400" dirty="0"/>
          </a:p>
          <a:p>
            <a:pPr marL="114300" indent="0">
              <a:buNone/>
            </a:pPr>
            <a:r>
              <a:rPr lang="en-US" sz="2400" b="1" dirty="0">
                <a:solidFill>
                  <a:srgbClr val="C00000"/>
                </a:solidFill>
              </a:rPr>
              <a:t>646 – </a:t>
            </a:r>
            <a:r>
              <a:rPr lang="en-US" sz="2400" b="1" dirty="0"/>
              <a:t>Christ's Resurrection was not a return to earthly life</a:t>
            </a:r>
            <a:r>
              <a:rPr lang="en-US" sz="2400" dirty="0"/>
              <a:t>, as was the case with the raisings from the dead that he had performed before Easter: Jairus' daughter, the young man of </a:t>
            </a:r>
            <a:r>
              <a:rPr lang="en-US" sz="2400" dirty="0" err="1"/>
              <a:t>Naim</a:t>
            </a:r>
            <a:r>
              <a:rPr lang="en-US" sz="2400" dirty="0"/>
              <a:t>, Lazarus. These actions were miraculous events, but the persons miraculously raised returned by Jesus' power to ordinary earthly life. At some particular moment they would die again. </a:t>
            </a:r>
            <a:r>
              <a:rPr lang="en-US" sz="2400" b="1" dirty="0"/>
              <a:t>Christ's Resurrection is essentially different. In his risen body he passes from the state of death to another life beyond time and space</a:t>
            </a:r>
            <a:r>
              <a:rPr lang="en-US" sz="2400" dirty="0"/>
              <a:t>. At Jesus' Resurrection </a:t>
            </a:r>
            <a:r>
              <a:rPr lang="en-US" sz="2400" b="1" dirty="0"/>
              <a:t>his body is filled with the power of the Holy Spirit: he shares the divine life in his glorious state, </a:t>
            </a:r>
            <a:r>
              <a:rPr lang="en-US" sz="2400" dirty="0"/>
              <a:t>so that St. Paul can say that Christ is "the man of heaven".</a:t>
            </a:r>
            <a:r>
              <a:rPr lang="en-US" sz="2400" baseline="30000" dirty="0">
                <a:hlinkClick r:id="rId5"/>
              </a:rPr>
              <a:t>511</a:t>
            </a:r>
            <a:endParaRPr lang="en-US" sz="2400" dirty="0"/>
          </a:p>
        </p:txBody>
      </p:sp>
    </p:spTree>
    <p:extLst>
      <p:ext uri="{BB962C8B-B14F-4D97-AF65-F5344CB8AC3E}">
        <p14:creationId xmlns:p14="http://schemas.microsoft.com/office/powerpoint/2010/main" val="226227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324F-54D0-770D-0F66-044919DC1C4C}"/>
              </a:ext>
            </a:extLst>
          </p:cNvPr>
          <p:cNvSpPr>
            <a:spLocks noGrp="1"/>
          </p:cNvSpPr>
          <p:nvPr>
            <p:ph type="title"/>
          </p:nvPr>
        </p:nvSpPr>
        <p:spPr/>
        <p:txBody>
          <a:bodyPr>
            <a:normAutofit/>
          </a:bodyPr>
          <a:lstStyle/>
          <a:p>
            <a:r>
              <a:rPr lang="en-US" sz="3600" b="1" dirty="0"/>
              <a:t>RESURRECTION  in CCC “In Brief”</a:t>
            </a:r>
            <a:endParaRPr lang="en-US" dirty="0"/>
          </a:p>
        </p:txBody>
      </p:sp>
      <p:sp>
        <p:nvSpPr>
          <p:cNvPr id="3" name="Content Placeholder 2">
            <a:extLst>
              <a:ext uri="{FF2B5EF4-FFF2-40B4-BE49-F238E27FC236}">
                <a16:creationId xmlns:a16="http://schemas.microsoft.com/office/drawing/2014/main" id="{FA455D1D-9761-89A7-3074-A6B3DCB0AD71}"/>
              </a:ext>
            </a:extLst>
          </p:cNvPr>
          <p:cNvSpPr>
            <a:spLocks noGrp="1"/>
          </p:cNvSpPr>
          <p:nvPr>
            <p:ph idx="1"/>
          </p:nvPr>
        </p:nvSpPr>
        <p:spPr>
          <a:xfrm>
            <a:off x="406400" y="1066800"/>
            <a:ext cx="10862491" cy="5715000"/>
          </a:xfrm>
        </p:spPr>
        <p:txBody>
          <a:bodyPr>
            <a:normAutofit/>
          </a:bodyPr>
          <a:lstStyle/>
          <a:p>
            <a:pPr marL="114300" indent="0">
              <a:spcBef>
                <a:spcPts val="1800"/>
              </a:spcBef>
              <a:buNone/>
            </a:pPr>
            <a:r>
              <a:rPr lang="en-US" sz="2600" b="1" dirty="0">
                <a:solidFill>
                  <a:srgbClr val="C00000"/>
                </a:solidFill>
                <a:effectLst/>
                <a:latin typeface="Arial Narrow" panose="020B0606020202030204" pitchFamily="34" charset="0"/>
              </a:rPr>
              <a:t>656 </a:t>
            </a:r>
            <a:r>
              <a:rPr lang="en-US" sz="2600" b="1" dirty="0">
                <a:effectLst/>
                <a:latin typeface="Arial Narrow" panose="020B0606020202030204" pitchFamily="34" charset="0"/>
              </a:rPr>
              <a:t>Faith in the Resurrection </a:t>
            </a:r>
            <a:r>
              <a:rPr lang="en-US" sz="2600" dirty="0">
                <a:effectLst/>
                <a:latin typeface="Arial Narrow" panose="020B0606020202030204" pitchFamily="34" charset="0"/>
              </a:rPr>
              <a:t>has as its object an </a:t>
            </a:r>
            <a:r>
              <a:rPr lang="en-US" sz="2600" b="1" dirty="0">
                <a:effectLst/>
                <a:latin typeface="Arial Narrow" panose="020B0606020202030204" pitchFamily="34" charset="0"/>
              </a:rPr>
              <a:t>event </a:t>
            </a:r>
            <a:r>
              <a:rPr lang="en-US" sz="2600" dirty="0">
                <a:effectLst/>
                <a:latin typeface="Arial Narrow" panose="020B0606020202030204" pitchFamily="34" charset="0"/>
              </a:rPr>
              <a:t>which is </a:t>
            </a:r>
            <a:r>
              <a:rPr lang="en-US" sz="2600" b="1" dirty="0">
                <a:effectLst/>
                <a:latin typeface="Arial Narrow" panose="020B0606020202030204" pitchFamily="34" charset="0"/>
              </a:rPr>
              <a:t>historically attested </a:t>
            </a:r>
            <a:r>
              <a:rPr lang="en-US" sz="2600" dirty="0">
                <a:effectLst/>
                <a:latin typeface="Arial Narrow" panose="020B0606020202030204" pitchFamily="34" charset="0"/>
              </a:rPr>
              <a:t>to by the disciples, who </a:t>
            </a:r>
            <a:r>
              <a:rPr lang="en-US" sz="2600" b="1" i="1" dirty="0">
                <a:effectLst/>
                <a:latin typeface="Arial Narrow" panose="020B0606020202030204" pitchFamily="34" charset="0"/>
              </a:rPr>
              <a:t>really encountered </a:t>
            </a:r>
            <a:r>
              <a:rPr lang="en-US" sz="2600" dirty="0">
                <a:effectLst/>
                <a:latin typeface="Arial Narrow" panose="020B0606020202030204" pitchFamily="34" charset="0"/>
              </a:rPr>
              <a:t>the Risen One. At the same time, this event is </a:t>
            </a:r>
            <a:r>
              <a:rPr lang="en-US" sz="2600" b="1" dirty="0">
                <a:effectLst/>
                <a:latin typeface="Arial Narrow" panose="020B0606020202030204" pitchFamily="34" charset="0"/>
              </a:rPr>
              <a:t>mysteriously transcendent </a:t>
            </a:r>
            <a:r>
              <a:rPr lang="en-US" sz="2600" dirty="0">
                <a:effectLst/>
                <a:latin typeface="Arial Narrow" panose="020B0606020202030204" pitchFamily="34" charset="0"/>
              </a:rPr>
              <a:t>insofar as it is the entry of Christ's humanity into the glory of God.</a:t>
            </a:r>
            <a:endParaRPr lang="en-US" sz="2600" dirty="0">
              <a:latin typeface="Arial Narrow" panose="020B0606020202030204" pitchFamily="34" charset="0"/>
            </a:endParaRPr>
          </a:p>
          <a:p>
            <a:pPr marL="114300" indent="0">
              <a:spcBef>
                <a:spcPts val="1800"/>
              </a:spcBef>
              <a:buNone/>
            </a:pPr>
            <a:r>
              <a:rPr lang="en-US" sz="2600" b="1" dirty="0">
                <a:solidFill>
                  <a:srgbClr val="C00000"/>
                </a:solidFill>
                <a:effectLst/>
                <a:latin typeface="Arial Narrow" panose="020B0606020202030204" pitchFamily="34" charset="0"/>
              </a:rPr>
              <a:t>657 </a:t>
            </a:r>
            <a:r>
              <a:rPr lang="en-US" sz="2600" dirty="0">
                <a:effectLst/>
                <a:latin typeface="Arial Narrow" panose="020B0606020202030204" pitchFamily="34" charset="0"/>
              </a:rPr>
              <a:t>The empty tomb and the linen cloths lying there signify in themselves that by God's power </a:t>
            </a:r>
            <a:r>
              <a:rPr lang="en-US" sz="2600" b="1" dirty="0">
                <a:effectLst/>
                <a:latin typeface="Arial Narrow" panose="020B0606020202030204" pitchFamily="34" charset="0"/>
              </a:rPr>
              <a:t>Christ's body had escaped the bonds of death and corruption</a:t>
            </a:r>
            <a:r>
              <a:rPr lang="en-US" sz="2600" dirty="0">
                <a:effectLst/>
                <a:latin typeface="Arial Narrow" panose="020B0606020202030204" pitchFamily="34" charset="0"/>
              </a:rPr>
              <a:t>. They prepared the disciples to </a:t>
            </a:r>
            <a:r>
              <a:rPr lang="en-US" sz="2600" b="1" i="1" dirty="0">
                <a:effectLst/>
                <a:latin typeface="Arial Narrow" panose="020B0606020202030204" pitchFamily="34" charset="0"/>
              </a:rPr>
              <a:t>encounter</a:t>
            </a:r>
            <a:r>
              <a:rPr lang="en-US" sz="2600" i="1" dirty="0">
                <a:effectLst/>
                <a:latin typeface="Arial Narrow" panose="020B0606020202030204" pitchFamily="34" charset="0"/>
              </a:rPr>
              <a:t> the Risen Lord</a:t>
            </a:r>
            <a:r>
              <a:rPr lang="en-US" sz="2600" dirty="0">
                <a:effectLst/>
                <a:latin typeface="Arial Narrow" panose="020B0606020202030204" pitchFamily="34" charset="0"/>
              </a:rPr>
              <a:t>.</a:t>
            </a:r>
            <a:endParaRPr lang="en-US" sz="2600" dirty="0">
              <a:latin typeface="Arial Narrow" panose="020B0606020202030204" pitchFamily="34" charset="0"/>
            </a:endParaRPr>
          </a:p>
          <a:p>
            <a:pPr marL="114300" indent="0">
              <a:spcBef>
                <a:spcPts val="1800"/>
              </a:spcBef>
              <a:buNone/>
            </a:pPr>
            <a:r>
              <a:rPr lang="en-US" sz="2600" b="1" dirty="0">
                <a:solidFill>
                  <a:srgbClr val="C00000"/>
                </a:solidFill>
                <a:effectLst/>
                <a:latin typeface="Arial Narrow" panose="020B0606020202030204" pitchFamily="34" charset="0"/>
              </a:rPr>
              <a:t>658 </a:t>
            </a:r>
            <a:r>
              <a:rPr lang="en-US" sz="2600" dirty="0">
                <a:effectLst/>
                <a:latin typeface="Arial Narrow" panose="020B0606020202030204" pitchFamily="34" charset="0"/>
              </a:rPr>
              <a:t>Christ, "the first-born from the dead" (Col 1:18), is the </a:t>
            </a:r>
            <a:r>
              <a:rPr lang="en-US" sz="2600" b="1" dirty="0">
                <a:effectLst/>
                <a:latin typeface="Arial Narrow" panose="020B0606020202030204" pitchFamily="34" charset="0"/>
              </a:rPr>
              <a:t>principle of our own resurrection</a:t>
            </a:r>
            <a:r>
              <a:rPr lang="en-US" sz="2600" dirty="0">
                <a:effectLst/>
                <a:latin typeface="Arial Narrow" panose="020B0606020202030204" pitchFamily="34" charset="0"/>
              </a:rPr>
              <a:t>,  even </a:t>
            </a:r>
            <a:r>
              <a:rPr lang="en-US" sz="2600" b="1" i="1" dirty="0">
                <a:effectLst/>
                <a:latin typeface="Arial Narrow" panose="020B0606020202030204" pitchFamily="34" charset="0"/>
              </a:rPr>
              <a:t>now </a:t>
            </a:r>
            <a:r>
              <a:rPr lang="en-US" sz="2600" dirty="0">
                <a:effectLst/>
                <a:latin typeface="Arial Narrow" panose="020B0606020202030204" pitchFamily="34" charset="0"/>
              </a:rPr>
              <a:t>by the justification of our </a:t>
            </a:r>
            <a:r>
              <a:rPr lang="en-US" sz="2600" b="1" i="1" dirty="0">
                <a:effectLst/>
                <a:latin typeface="Arial Narrow" panose="020B0606020202030204" pitchFamily="34" charset="0"/>
              </a:rPr>
              <a:t>souls</a:t>
            </a:r>
            <a:r>
              <a:rPr lang="en-US" sz="2600" i="1" dirty="0">
                <a:effectLst/>
                <a:latin typeface="Arial Narrow" panose="020B0606020202030204" pitchFamily="34" charset="0"/>
              </a:rPr>
              <a:t> </a:t>
            </a:r>
            <a:r>
              <a:rPr lang="en-US" sz="2600" dirty="0">
                <a:effectLst/>
                <a:latin typeface="Arial Narrow" panose="020B0606020202030204" pitchFamily="34" charset="0"/>
              </a:rPr>
              <a:t>(cf. Rom 6:4), </a:t>
            </a:r>
            <a:br>
              <a:rPr lang="en-US" sz="2600" dirty="0">
                <a:effectLst/>
                <a:latin typeface="Arial Narrow" panose="020B0606020202030204" pitchFamily="34" charset="0"/>
              </a:rPr>
            </a:br>
            <a:r>
              <a:rPr lang="en-US" sz="2600" b="1" i="1" u="sng" dirty="0">
                <a:effectLst/>
                <a:latin typeface="Arial Narrow" panose="020B0606020202030204" pitchFamily="34" charset="0"/>
              </a:rPr>
              <a:t>and</a:t>
            </a:r>
            <a:r>
              <a:rPr lang="en-US" sz="2600" b="1" i="1" dirty="0">
                <a:effectLst/>
                <a:latin typeface="Arial Narrow" panose="020B0606020202030204" pitchFamily="34" charset="0"/>
              </a:rPr>
              <a:t> one day </a:t>
            </a:r>
            <a:r>
              <a:rPr lang="en-US" sz="2600" dirty="0">
                <a:effectLst/>
                <a:latin typeface="Arial Narrow" panose="020B0606020202030204" pitchFamily="34" charset="0"/>
              </a:rPr>
              <a:t>by the new life he will impart to our </a:t>
            </a:r>
            <a:r>
              <a:rPr lang="en-US" sz="2600" b="1" i="1" dirty="0">
                <a:effectLst/>
                <a:latin typeface="Arial Narrow" panose="020B0606020202030204" pitchFamily="34" charset="0"/>
              </a:rPr>
              <a:t>bodies</a:t>
            </a:r>
            <a:r>
              <a:rPr lang="en-US" sz="2600" i="1" dirty="0">
                <a:effectLst/>
                <a:latin typeface="Arial Narrow" panose="020B0606020202030204" pitchFamily="34" charset="0"/>
              </a:rPr>
              <a:t> </a:t>
            </a:r>
            <a:r>
              <a:rPr lang="en-US" sz="2600" dirty="0">
                <a:effectLst/>
                <a:latin typeface="Arial Narrow" panose="020B0606020202030204" pitchFamily="34" charset="0"/>
              </a:rPr>
              <a:t>(cf. Rom 8:11).</a:t>
            </a:r>
            <a:endParaRPr lang="en-US" sz="2600" dirty="0">
              <a:latin typeface="Arial Narrow" panose="020B0606020202030204" pitchFamily="34" charset="0"/>
            </a:endParaRPr>
          </a:p>
        </p:txBody>
      </p:sp>
    </p:spTree>
    <p:extLst>
      <p:ext uri="{BB962C8B-B14F-4D97-AF65-F5344CB8AC3E}">
        <p14:creationId xmlns:p14="http://schemas.microsoft.com/office/powerpoint/2010/main" val="230650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39A6-8CA1-1EF0-290B-5A2A4B1E30CA}"/>
              </a:ext>
            </a:extLst>
          </p:cNvPr>
          <p:cNvSpPr>
            <a:spLocks noGrp="1"/>
          </p:cNvSpPr>
          <p:nvPr>
            <p:ph type="title"/>
          </p:nvPr>
        </p:nvSpPr>
        <p:spPr>
          <a:xfrm>
            <a:off x="209006" y="242596"/>
            <a:ext cx="11281954" cy="705999"/>
          </a:xfrm>
        </p:spPr>
        <p:txBody>
          <a:bodyPr/>
          <a:lstStyle/>
          <a:p>
            <a:r>
              <a:rPr lang="en-US" sz="3600" dirty="0"/>
              <a:t>The Risen Lord</a:t>
            </a:r>
            <a:endParaRPr lang="en-US" dirty="0"/>
          </a:p>
        </p:txBody>
      </p:sp>
      <p:pic>
        <p:nvPicPr>
          <p:cNvPr id="7" name="Picture 6">
            <a:extLst>
              <a:ext uri="{FF2B5EF4-FFF2-40B4-BE49-F238E27FC236}">
                <a16:creationId xmlns:a16="http://schemas.microsoft.com/office/drawing/2014/main" id="{0BB6E211-FF7B-7B41-C37A-78005F49B97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010195"/>
            <a:ext cx="3765499" cy="4637314"/>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83A585C6-D401-7C01-E231-B0222B208E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6906" y="4045229"/>
            <a:ext cx="3937879" cy="2812771"/>
          </a:xfrm>
          <a:prstGeom prst="rect">
            <a:avLst/>
          </a:prstGeom>
        </p:spPr>
      </p:pic>
      <p:pic>
        <p:nvPicPr>
          <p:cNvPr id="13" name="Picture 12">
            <a:extLst>
              <a:ext uri="{FF2B5EF4-FFF2-40B4-BE49-F238E27FC236}">
                <a16:creationId xmlns:a16="http://schemas.microsoft.com/office/drawing/2014/main" id="{3D6F6536-F3B9-2AD7-70D0-BF994CFB82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85645" y="3031961"/>
            <a:ext cx="2987750" cy="3826040"/>
          </a:xfrm>
          <a:prstGeom prst="rect">
            <a:avLst/>
          </a:prstGeom>
        </p:spPr>
      </p:pic>
      <p:pic>
        <p:nvPicPr>
          <p:cNvPr id="17" name="Content Placeholder 16" descr="A picture containing text, water, painting&#10;&#10;Description automatically generated">
            <a:extLst>
              <a:ext uri="{FF2B5EF4-FFF2-40B4-BE49-F238E27FC236}">
                <a16:creationId xmlns:a16="http://schemas.microsoft.com/office/drawing/2014/main" id="{7909BCF8-6C2E-B807-28E5-4E9EECCD4441}"/>
              </a:ext>
            </a:extLst>
          </p:cNvPr>
          <p:cNvPicPr>
            <a:picLocks noGrp="1" noChangeAspect="1"/>
          </p:cNvPicPr>
          <p:nvPr>
            <p:ph idx="1"/>
          </p:nvPr>
        </p:nvPicPr>
        <p:blipFill rotWithShape="1">
          <a:blip r:embed="rId5" cstate="screen">
            <a:extLst>
              <a:ext uri="{28A0092B-C50C-407E-A947-70E740481C1C}">
                <a14:useLocalDpi xmlns:a14="http://schemas.microsoft.com/office/drawing/2010/main"/>
              </a:ext>
            </a:extLst>
          </a:blip>
          <a:srcRect/>
          <a:stretch/>
        </p:blipFill>
        <p:spPr>
          <a:xfrm>
            <a:off x="4829152" y="-1"/>
            <a:ext cx="5207942" cy="3278215"/>
          </a:xfrm>
        </p:spPr>
      </p:pic>
    </p:spTree>
    <p:extLst>
      <p:ext uri="{BB962C8B-B14F-4D97-AF65-F5344CB8AC3E}">
        <p14:creationId xmlns:p14="http://schemas.microsoft.com/office/powerpoint/2010/main" val="2911576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3D04-88E1-7A7A-E35E-2757306A4394}"/>
              </a:ext>
            </a:extLst>
          </p:cNvPr>
          <p:cNvSpPr>
            <a:spLocks noGrp="1"/>
          </p:cNvSpPr>
          <p:nvPr>
            <p:ph type="title"/>
          </p:nvPr>
        </p:nvSpPr>
        <p:spPr/>
        <p:txBody>
          <a:bodyPr>
            <a:normAutofit/>
          </a:bodyPr>
          <a:lstStyle/>
          <a:p>
            <a:r>
              <a:rPr lang="en-US" sz="3600" b="0" dirty="0"/>
              <a:t>C)  </a:t>
            </a:r>
            <a:r>
              <a:rPr lang="en-US" sz="3600" dirty="0"/>
              <a:t>“The Body of Christ” –</a:t>
            </a:r>
            <a:r>
              <a:rPr lang="en-US" sz="3600" b="1" dirty="0"/>
              <a:t> SACRAMENT</a:t>
            </a:r>
            <a:endParaRPr lang="en-US" dirty="0"/>
          </a:p>
        </p:txBody>
      </p:sp>
      <p:sp>
        <p:nvSpPr>
          <p:cNvPr id="3" name="Content Placeholder 2">
            <a:extLst>
              <a:ext uri="{FF2B5EF4-FFF2-40B4-BE49-F238E27FC236}">
                <a16:creationId xmlns:a16="http://schemas.microsoft.com/office/drawing/2014/main" id="{ED5D3390-0486-CB67-F0A5-A8F60747093A}"/>
              </a:ext>
            </a:extLst>
          </p:cNvPr>
          <p:cNvSpPr>
            <a:spLocks noGrp="1"/>
          </p:cNvSpPr>
          <p:nvPr>
            <p:ph idx="1"/>
          </p:nvPr>
        </p:nvSpPr>
        <p:spPr>
          <a:xfrm>
            <a:off x="406400" y="1066800"/>
            <a:ext cx="10949577" cy="5715000"/>
          </a:xfrm>
        </p:spPr>
        <p:txBody>
          <a:bodyPr>
            <a:normAutofit/>
          </a:bodyPr>
          <a:lstStyle/>
          <a:p>
            <a:pPr marL="0" marR="0" indent="0">
              <a:spcBef>
                <a:spcPts val="1200"/>
              </a:spcBef>
              <a:spcAft>
                <a:spcPts val="1800"/>
              </a:spcAft>
              <a:buNone/>
            </a:pPr>
            <a:r>
              <a:rPr lang="en-US" sz="2400" b="1" dirty="0">
                <a:effectLst/>
                <a:latin typeface="Arial Narrow" panose="020B0606020202030204" pitchFamily="34" charset="0"/>
                <a:ea typeface="Calibri" panose="020F0502020204030204" pitchFamily="34" charset="0"/>
                <a:cs typeface="Times New Roman" panose="02020603050405020304" pitchFamily="18" charset="0"/>
              </a:rPr>
              <a:t>Sacramental/Eucharistic Body of Christ: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1800"/>
              </a:spcAft>
            </a:pPr>
            <a:r>
              <a:rPr lang="en-US" sz="2000" b="1" dirty="0">
                <a:effectLst/>
                <a:latin typeface="Arial Narrow" panose="020B0606020202030204" pitchFamily="34" charset="0"/>
                <a:ea typeface="Calibri" panose="020F0502020204030204" pitchFamily="34" charset="0"/>
                <a:cs typeface="Arial" panose="020B0604020202020204" pitchFamily="34" charset="0"/>
              </a:rPr>
              <a:t>Gen 14:18-19a</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i="1" dirty="0">
                <a:effectLst/>
                <a:latin typeface="Arial Narrow" panose="020B0606020202030204" pitchFamily="34" charset="0"/>
                <a:ea typeface="Calibri" panose="020F0502020204030204" pitchFamily="34" charset="0"/>
                <a:cs typeface="Arial" panose="020B0604020202020204" pitchFamily="34" charset="0"/>
              </a:rPr>
              <a:t>When Abram returned from a victory…</a:t>
            </a:r>
            <a:r>
              <a:rPr lang="en-US" sz="2000" dirty="0">
                <a:effectLst/>
                <a:latin typeface="Arial Narrow" panose="020B0606020202030204" pitchFamily="34" charset="0"/>
                <a:ea typeface="Calibri" panose="020F0502020204030204" pitchFamily="34" charset="0"/>
                <a:cs typeface="Arial" panose="020B0604020202020204" pitchFamily="34" charset="0"/>
              </a:rPr>
              <a:t>] “Melchizedek, king of Salem, brought out </a:t>
            </a:r>
            <a:r>
              <a:rPr lang="en-US" sz="2000" b="1" dirty="0">
                <a:effectLst/>
                <a:latin typeface="Arial Narrow" panose="020B0606020202030204" pitchFamily="34" charset="0"/>
                <a:ea typeface="Calibri" panose="020F0502020204030204" pitchFamily="34" charset="0"/>
                <a:cs typeface="Arial" panose="020B0604020202020204" pitchFamily="34" charset="0"/>
              </a:rPr>
              <a:t>bread and wine</a:t>
            </a:r>
            <a:r>
              <a:rPr lang="en-US" sz="2000" dirty="0">
                <a:effectLst/>
                <a:latin typeface="Arial Narrow" panose="020B0606020202030204" pitchFamily="34" charset="0"/>
                <a:ea typeface="Calibri" panose="020F0502020204030204" pitchFamily="34" charset="0"/>
                <a:cs typeface="Arial" panose="020B0604020202020204" pitchFamily="34" charset="0"/>
              </a:rPr>
              <a:t>. He was a priest of God Most High.</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 19 </a:t>
            </a:r>
            <a:r>
              <a:rPr lang="en-US" sz="2000" dirty="0">
                <a:effectLst/>
                <a:latin typeface="Arial Narrow" panose="020B0606020202030204" pitchFamily="34" charset="0"/>
                <a:ea typeface="Calibri" panose="020F0502020204030204" pitchFamily="34" charset="0"/>
                <a:cs typeface="Arial" panose="020B0604020202020204" pitchFamily="34" charset="0"/>
              </a:rPr>
              <a:t>He blessed Abram with these words…”</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1800"/>
              </a:spcAft>
            </a:pPr>
            <a:r>
              <a:rPr lang="en-US" sz="2000" b="1" dirty="0">
                <a:effectLst/>
                <a:latin typeface="Arial Narrow" panose="020B0606020202030204" pitchFamily="34" charset="0"/>
                <a:ea typeface="Calibri" panose="020F0502020204030204" pitchFamily="34" charset="0"/>
                <a:cs typeface="Arial" panose="020B0604020202020204" pitchFamily="34" charset="0"/>
              </a:rPr>
              <a:t>Mark 6:32-44 – Feeding the Multitudes</a:t>
            </a:r>
            <a:r>
              <a:rPr lang="en-US" sz="2000" dirty="0">
                <a:effectLst/>
                <a:latin typeface="Arial Narrow" panose="020B0606020202030204" pitchFamily="34" charset="0"/>
                <a:ea typeface="Calibri" panose="020F0502020204030204" pitchFamily="34" charset="0"/>
                <a:cs typeface="Arial" panose="020B0604020202020204" pitchFamily="34" charset="0"/>
              </a:rPr>
              <a:t> (cf. Mt 14:13-21; Lk 9:10-17; Jn 6:1-15; also Mk 8:1-10; Mt 15:32-39)</a:t>
            </a:r>
            <a:br>
              <a:rPr lang="en-US" sz="2000" dirty="0">
                <a:effectLst/>
                <a:latin typeface="Arial Narrow" panose="020B0606020202030204" pitchFamily="34" charset="0"/>
                <a:ea typeface="Calibri" panose="020F0502020204030204" pitchFamily="34" charset="0"/>
                <a:cs typeface="Arial" panose="020B0604020202020204" pitchFamily="34" charset="0"/>
              </a:rPr>
            </a:b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u="sng" dirty="0">
                <a:effectLst/>
                <a:latin typeface="Arial Narrow" panose="020B0606020202030204" pitchFamily="34" charset="0"/>
                <a:ea typeface="Calibri" panose="020F0502020204030204" pitchFamily="34" charset="0"/>
                <a:cs typeface="Arial" panose="020B0604020202020204" pitchFamily="34" charset="0"/>
              </a:rPr>
              <a:t>Take</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u="sng" dirty="0">
                <a:effectLst/>
                <a:latin typeface="Arial Narrow" panose="020B0606020202030204" pitchFamily="34" charset="0"/>
                <a:ea typeface="Calibri" panose="020F0502020204030204" pitchFamily="34" charset="0"/>
                <a:cs typeface="Arial" panose="020B0604020202020204" pitchFamily="34" charset="0"/>
              </a:rPr>
              <a:t>Bless</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u="sng" dirty="0">
                <a:effectLst/>
                <a:latin typeface="Arial Narrow" panose="020B0606020202030204" pitchFamily="34" charset="0"/>
                <a:ea typeface="Calibri" panose="020F0502020204030204" pitchFamily="34" charset="0"/>
                <a:cs typeface="Arial" panose="020B0604020202020204" pitchFamily="34" charset="0"/>
              </a:rPr>
              <a:t>Break</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u="sng" dirty="0">
                <a:effectLst/>
                <a:latin typeface="Arial Narrow" panose="020B0606020202030204" pitchFamily="34" charset="0"/>
                <a:ea typeface="Calibri" panose="020F0502020204030204" pitchFamily="34" charset="0"/>
                <a:cs typeface="Arial" panose="020B0604020202020204" pitchFamily="34" charset="0"/>
              </a:rPr>
              <a:t>Give</a:t>
            </a:r>
            <a:r>
              <a:rPr lang="en-US" sz="2000" dirty="0">
                <a:effectLst/>
                <a:latin typeface="Arial Narrow" panose="020B0606020202030204" pitchFamily="34" charset="0"/>
                <a:ea typeface="Calibri" panose="020F0502020204030204" pitchFamily="34" charset="0"/>
                <a:cs typeface="Arial" panose="020B0604020202020204" pitchFamily="34" charset="0"/>
              </a:rPr>
              <a:t> ] – see </a:t>
            </a:r>
            <a:r>
              <a:rPr lang="en-US" sz="2000" dirty="0">
                <a:effectLst/>
                <a:latin typeface="Arial Narrow" panose="020B0606020202030204" pitchFamily="34" charset="0"/>
                <a:ea typeface="Calibri" panose="020F0502020204030204" pitchFamily="34" charset="0"/>
                <a:cs typeface="Arial" panose="020B0604020202020204" pitchFamily="34" charset="0"/>
                <a:hlinkClick r:id="rId2"/>
              </a:rPr>
              <a:t>https://catholic-resources.org/Bible/Eucharist.htm</a:t>
            </a:r>
            <a:r>
              <a:rPr lang="en-US" sz="2000" dirty="0">
                <a:effectLst/>
                <a:latin typeface="Arial Narrow" panose="020B0606020202030204" pitchFamily="34" charset="0"/>
                <a:ea typeface="Calibri" panose="020F0502020204030204" pitchFamily="34" charset="0"/>
                <a:cs typeface="Arial" panose="020B0604020202020204" pitchFamily="34" charset="0"/>
              </a:rPr>
              <a:t> </a:t>
            </a:r>
          </a:p>
          <a:p>
            <a:pPr marL="0" marR="0">
              <a:spcBef>
                <a:spcPts val="0"/>
              </a:spcBef>
              <a:spcAft>
                <a:spcPts val="1800"/>
              </a:spcAft>
            </a:pPr>
            <a:r>
              <a:rPr lang="en-US" sz="2000" b="1" dirty="0">
                <a:effectLst/>
                <a:latin typeface="Arial Narrow" panose="020B0606020202030204" pitchFamily="34" charset="0"/>
                <a:ea typeface="Calibri" panose="020F0502020204030204" pitchFamily="34" charset="0"/>
                <a:cs typeface="Arial" panose="020B0604020202020204" pitchFamily="34" charset="0"/>
              </a:rPr>
              <a:t>Mark 14:22-25</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i="1" dirty="0">
                <a:effectLst/>
                <a:latin typeface="Arial Narrow" panose="020B0606020202030204" pitchFamily="34" charset="0"/>
                <a:ea typeface="Calibri" panose="020F0502020204030204" pitchFamily="34" charset="0"/>
                <a:cs typeface="Arial" panose="020B0604020202020204" pitchFamily="34" charset="0"/>
              </a:rPr>
              <a:t>Last Supper</a:t>
            </a:r>
            <a:r>
              <a:rPr lang="en-US" sz="2000" dirty="0">
                <a:effectLst/>
                <a:latin typeface="Arial Narrow" panose="020B0606020202030204" pitchFamily="34" charset="0"/>
                <a:ea typeface="Calibri" panose="020F0502020204030204" pitchFamily="34" charset="0"/>
                <a:cs typeface="Arial" panose="020B0604020202020204" pitchFamily="34" charset="0"/>
              </a:rPr>
              <a:t>]: While they were eating, he </a:t>
            </a:r>
            <a:r>
              <a:rPr lang="en-US" sz="2000" u="sng" dirty="0">
                <a:effectLst/>
                <a:latin typeface="Arial Narrow" panose="020B0606020202030204" pitchFamily="34" charset="0"/>
                <a:ea typeface="Calibri" panose="020F0502020204030204" pitchFamily="34" charset="0"/>
                <a:cs typeface="Arial" panose="020B0604020202020204" pitchFamily="34" charset="0"/>
              </a:rPr>
              <a:t>took</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dirty="0">
                <a:effectLst/>
                <a:latin typeface="Arial Narrow" panose="020B0606020202030204" pitchFamily="34" charset="0"/>
                <a:ea typeface="Calibri" panose="020F0502020204030204" pitchFamily="34" charset="0"/>
                <a:cs typeface="Arial" panose="020B0604020202020204" pitchFamily="34" charset="0"/>
              </a:rPr>
              <a:t>bread</a:t>
            </a:r>
            <a:r>
              <a:rPr lang="en-US" sz="2000" dirty="0">
                <a:effectLst/>
                <a:latin typeface="Arial Narrow" panose="020B0606020202030204" pitchFamily="34" charset="0"/>
                <a:ea typeface="Calibri" panose="020F0502020204030204" pitchFamily="34" charset="0"/>
                <a:cs typeface="Arial" panose="020B0604020202020204" pitchFamily="34" charset="0"/>
              </a:rPr>
              <a:t>, said the </a:t>
            </a:r>
            <a:r>
              <a:rPr lang="en-US" sz="2000" u="sng" dirty="0">
                <a:effectLst/>
                <a:latin typeface="Arial Narrow" panose="020B0606020202030204" pitchFamily="34" charset="0"/>
                <a:ea typeface="Calibri" panose="020F0502020204030204" pitchFamily="34" charset="0"/>
                <a:cs typeface="Arial" panose="020B0604020202020204" pitchFamily="34" charset="0"/>
              </a:rPr>
              <a:t>blessing</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u="sng" dirty="0">
                <a:effectLst/>
                <a:latin typeface="Arial Narrow" panose="020B0606020202030204" pitchFamily="34" charset="0"/>
                <a:ea typeface="Calibri" panose="020F0502020204030204" pitchFamily="34" charset="0"/>
                <a:cs typeface="Arial" panose="020B0604020202020204" pitchFamily="34" charset="0"/>
              </a:rPr>
              <a:t>broke</a:t>
            </a:r>
            <a:r>
              <a:rPr lang="en-US" sz="2000" dirty="0">
                <a:effectLst/>
                <a:latin typeface="Arial Narrow" panose="020B0606020202030204" pitchFamily="34" charset="0"/>
                <a:ea typeface="Calibri" panose="020F0502020204030204" pitchFamily="34" charset="0"/>
                <a:cs typeface="Arial" panose="020B0604020202020204" pitchFamily="34" charset="0"/>
              </a:rPr>
              <a:t> it, and </a:t>
            </a:r>
            <a:r>
              <a:rPr lang="en-US" sz="2000" u="sng" dirty="0">
                <a:effectLst/>
                <a:latin typeface="Arial Narrow" panose="020B0606020202030204" pitchFamily="34" charset="0"/>
                <a:ea typeface="Calibri" panose="020F0502020204030204" pitchFamily="34" charset="0"/>
                <a:cs typeface="Arial" panose="020B0604020202020204" pitchFamily="34" charset="0"/>
              </a:rPr>
              <a:t>gave</a:t>
            </a:r>
            <a:r>
              <a:rPr lang="en-US" sz="2000" dirty="0">
                <a:effectLst/>
                <a:latin typeface="Arial Narrow" panose="020B0606020202030204" pitchFamily="34" charset="0"/>
                <a:ea typeface="Calibri" panose="020F0502020204030204" pitchFamily="34" charset="0"/>
                <a:cs typeface="Arial" panose="020B0604020202020204" pitchFamily="34" charset="0"/>
              </a:rPr>
              <a:t> it to them, and said, "</a:t>
            </a:r>
            <a:r>
              <a:rPr lang="en-US" sz="2000" b="1" i="1" dirty="0">
                <a:effectLst/>
                <a:latin typeface="Arial Narrow" panose="020B0606020202030204" pitchFamily="34" charset="0"/>
                <a:ea typeface="Calibri" panose="020F0502020204030204" pitchFamily="34" charset="0"/>
                <a:cs typeface="Arial" panose="020B0604020202020204" pitchFamily="34" charset="0"/>
              </a:rPr>
              <a:t>Take it; this is my body</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23</a:t>
            </a:r>
            <a:r>
              <a:rPr lang="en-US" sz="2000" dirty="0">
                <a:effectLst/>
                <a:latin typeface="Arial Narrow" panose="020B0606020202030204" pitchFamily="34" charset="0"/>
                <a:ea typeface="Calibri" panose="020F0502020204030204" pitchFamily="34" charset="0"/>
                <a:cs typeface="Arial" panose="020B0604020202020204" pitchFamily="34" charset="0"/>
              </a:rPr>
              <a:t> Then he </a:t>
            </a:r>
            <a:r>
              <a:rPr lang="en-US" sz="2000" u="sng" dirty="0">
                <a:effectLst/>
                <a:latin typeface="Arial Narrow" panose="020B0606020202030204" pitchFamily="34" charset="0"/>
                <a:ea typeface="Calibri" panose="020F0502020204030204" pitchFamily="34" charset="0"/>
                <a:cs typeface="Arial" panose="020B0604020202020204" pitchFamily="34" charset="0"/>
              </a:rPr>
              <a:t>took</a:t>
            </a:r>
            <a:r>
              <a:rPr lang="en-US" sz="2000" dirty="0">
                <a:effectLst/>
                <a:latin typeface="Arial Narrow" panose="020B0606020202030204" pitchFamily="34" charset="0"/>
                <a:ea typeface="Calibri" panose="020F0502020204030204" pitchFamily="34" charset="0"/>
                <a:cs typeface="Arial" panose="020B0604020202020204" pitchFamily="34" charset="0"/>
              </a:rPr>
              <a:t> a </a:t>
            </a:r>
            <a:r>
              <a:rPr lang="en-US" sz="2000" b="1" dirty="0">
                <a:effectLst/>
                <a:latin typeface="Arial Narrow" panose="020B0606020202030204" pitchFamily="34" charset="0"/>
                <a:ea typeface="Calibri" panose="020F0502020204030204" pitchFamily="34" charset="0"/>
                <a:cs typeface="Arial" panose="020B0604020202020204" pitchFamily="34" charset="0"/>
              </a:rPr>
              <a:t>cup</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u="sng" dirty="0">
                <a:effectLst/>
                <a:latin typeface="Arial Narrow" panose="020B0606020202030204" pitchFamily="34" charset="0"/>
                <a:ea typeface="Calibri" panose="020F0502020204030204" pitchFamily="34" charset="0"/>
                <a:cs typeface="Arial" panose="020B0604020202020204" pitchFamily="34" charset="0"/>
              </a:rPr>
              <a:t>gave thanks</a:t>
            </a:r>
            <a:r>
              <a:rPr lang="en-US" sz="2000" dirty="0">
                <a:effectLst/>
                <a:latin typeface="Arial Narrow" panose="020B0606020202030204" pitchFamily="34" charset="0"/>
                <a:ea typeface="Calibri" panose="020F0502020204030204" pitchFamily="34" charset="0"/>
                <a:cs typeface="Arial" panose="020B0604020202020204" pitchFamily="34" charset="0"/>
              </a:rPr>
              <a:t>, and </a:t>
            </a:r>
            <a:r>
              <a:rPr lang="en-US" sz="2000" u="sng" dirty="0">
                <a:effectLst/>
                <a:latin typeface="Arial Narrow" panose="020B0606020202030204" pitchFamily="34" charset="0"/>
                <a:ea typeface="Calibri" panose="020F0502020204030204" pitchFamily="34" charset="0"/>
                <a:cs typeface="Arial" panose="020B0604020202020204" pitchFamily="34" charset="0"/>
              </a:rPr>
              <a:t>gave</a:t>
            </a:r>
            <a:r>
              <a:rPr lang="en-US" sz="2000" dirty="0">
                <a:effectLst/>
                <a:latin typeface="Arial Narrow" panose="020B0606020202030204" pitchFamily="34" charset="0"/>
                <a:ea typeface="Calibri" panose="020F0502020204030204" pitchFamily="34" charset="0"/>
                <a:cs typeface="Arial" panose="020B0604020202020204" pitchFamily="34" charset="0"/>
              </a:rPr>
              <a:t> it to them, and they all drank from it.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24</a:t>
            </a:r>
            <a:r>
              <a:rPr lang="en-US" sz="2000" dirty="0">
                <a:effectLst/>
                <a:latin typeface="Arial Narrow" panose="020B0606020202030204" pitchFamily="34" charset="0"/>
                <a:ea typeface="Calibri" panose="020F0502020204030204" pitchFamily="34" charset="0"/>
                <a:cs typeface="Arial" panose="020B0604020202020204" pitchFamily="34" charset="0"/>
              </a:rPr>
              <a:t> He said to them, "</a:t>
            </a:r>
            <a:r>
              <a:rPr lang="en-US" sz="2000" b="1" i="1" dirty="0">
                <a:effectLst/>
                <a:latin typeface="Arial Narrow" panose="020B0606020202030204" pitchFamily="34" charset="0"/>
                <a:ea typeface="Calibri" panose="020F0502020204030204" pitchFamily="34" charset="0"/>
                <a:cs typeface="Arial" panose="020B0604020202020204" pitchFamily="34" charset="0"/>
              </a:rPr>
              <a:t>This is my blood of the covenant</a:t>
            </a:r>
            <a:r>
              <a:rPr lang="en-US" sz="2000" i="1" dirty="0">
                <a:effectLst/>
                <a:latin typeface="Arial Narrow" panose="020B0606020202030204" pitchFamily="34" charset="0"/>
                <a:ea typeface="Calibri" panose="020F0502020204030204" pitchFamily="34" charset="0"/>
                <a:cs typeface="Arial" panose="020B0604020202020204" pitchFamily="34" charset="0"/>
              </a:rPr>
              <a:t>, which will be shed for many</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25</a:t>
            </a:r>
            <a:r>
              <a:rPr lang="en-US" sz="2000" dirty="0">
                <a:effectLst/>
                <a:latin typeface="Arial Narrow" panose="020B0606020202030204" pitchFamily="34" charset="0"/>
                <a:ea typeface="Calibri" panose="020F0502020204030204" pitchFamily="34" charset="0"/>
                <a:cs typeface="Arial" panose="020B0604020202020204" pitchFamily="34" charset="0"/>
              </a:rPr>
              <a:t> Amen, I say to you, I shall not drink again the fruit of the vine until the day when I drink it new in the kingdom of God."</a:t>
            </a:r>
            <a:r>
              <a:rPr lang="en-US" sz="2000" spc="-10" dirty="0">
                <a:effectLst/>
                <a:latin typeface="Arial Narrow" panose="020B0606020202030204" pitchFamily="34" charset="0"/>
                <a:ea typeface="Calibri" panose="020F0502020204030204" pitchFamily="34" charset="0"/>
                <a:cs typeface="Arial" panose="020B0604020202020204" pitchFamily="34" charset="0"/>
              </a:rPr>
              <a:t> (cf. Mt 26:26; Lk 22:19; 1 Cor 11:23-25)</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1800"/>
              </a:spcAft>
            </a:pPr>
            <a:r>
              <a:rPr lang="en-US" sz="2000" b="1" dirty="0">
                <a:effectLst/>
                <a:latin typeface="Arial Narrow" panose="020B0606020202030204" pitchFamily="34" charset="0"/>
                <a:ea typeface="Calibri" panose="020F0502020204030204" pitchFamily="34" charset="0"/>
                <a:cs typeface="Arial" panose="020B0604020202020204" pitchFamily="34" charset="0"/>
              </a:rPr>
              <a:t>Luke 24:30-35</a:t>
            </a:r>
            <a:r>
              <a:rPr lang="en-US" sz="2000" dirty="0">
                <a:effectLst/>
                <a:latin typeface="Arial Narrow" panose="020B0606020202030204" pitchFamily="34" charset="0"/>
                <a:ea typeface="Calibri" panose="020F0502020204030204" pitchFamily="34" charset="0"/>
                <a:cs typeface="Arial" panose="020B0604020202020204" pitchFamily="34" charset="0"/>
              </a:rPr>
              <a:t> – [</a:t>
            </a:r>
            <a:r>
              <a:rPr lang="en-US" sz="2000" i="1" dirty="0">
                <a:effectLst/>
                <a:latin typeface="Arial Narrow" panose="020B0606020202030204" pitchFamily="34" charset="0"/>
                <a:ea typeface="Calibri" panose="020F0502020204030204" pitchFamily="34" charset="0"/>
                <a:cs typeface="Arial" panose="020B0604020202020204" pitchFamily="34" charset="0"/>
              </a:rPr>
              <a:t>Emmaus</a:t>
            </a:r>
            <a:r>
              <a:rPr lang="en-US" sz="2000" dirty="0">
                <a:effectLst/>
                <a:latin typeface="Arial Narrow" panose="020B0606020202030204" pitchFamily="34" charset="0"/>
                <a:ea typeface="Calibri" panose="020F0502020204030204" pitchFamily="34" charset="0"/>
                <a:cs typeface="Arial" panose="020B0604020202020204" pitchFamily="34" charset="0"/>
              </a:rPr>
              <a:t>]: And it happened that, while he was with them at table, he </a:t>
            </a:r>
            <a:r>
              <a:rPr lang="en-US" sz="2000" u="sng" dirty="0">
                <a:effectLst/>
                <a:latin typeface="Arial Narrow" panose="020B0606020202030204" pitchFamily="34" charset="0"/>
                <a:ea typeface="Calibri" panose="020F0502020204030204" pitchFamily="34" charset="0"/>
                <a:cs typeface="Arial" panose="020B0604020202020204" pitchFamily="34" charset="0"/>
              </a:rPr>
              <a:t>took</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dirty="0">
                <a:effectLst/>
                <a:latin typeface="Arial Narrow" panose="020B0606020202030204" pitchFamily="34" charset="0"/>
                <a:ea typeface="Calibri" panose="020F0502020204030204" pitchFamily="34" charset="0"/>
                <a:cs typeface="Arial" panose="020B0604020202020204" pitchFamily="34" charset="0"/>
              </a:rPr>
              <a:t>bread</a:t>
            </a:r>
            <a:r>
              <a:rPr lang="en-US" sz="2000" dirty="0">
                <a:effectLst/>
                <a:latin typeface="Arial Narrow" panose="020B0606020202030204" pitchFamily="34" charset="0"/>
                <a:ea typeface="Calibri" panose="020F0502020204030204" pitchFamily="34" charset="0"/>
                <a:cs typeface="Arial" panose="020B0604020202020204" pitchFamily="34" charset="0"/>
              </a:rPr>
              <a:t>, said the </a:t>
            </a:r>
            <a:r>
              <a:rPr lang="en-US" sz="2000" u="sng" dirty="0">
                <a:effectLst/>
                <a:latin typeface="Arial Narrow" panose="020B0606020202030204" pitchFamily="34" charset="0"/>
                <a:ea typeface="Calibri" panose="020F0502020204030204" pitchFamily="34" charset="0"/>
                <a:cs typeface="Arial" panose="020B0604020202020204" pitchFamily="34" charset="0"/>
              </a:rPr>
              <a:t>blessing</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u="sng" dirty="0">
                <a:effectLst/>
                <a:latin typeface="Arial Narrow" panose="020B0606020202030204" pitchFamily="34" charset="0"/>
                <a:ea typeface="Calibri" panose="020F0502020204030204" pitchFamily="34" charset="0"/>
                <a:cs typeface="Arial" panose="020B0604020202020204" pitchFamily="34" charset="0"/>
              </a:rPr>
              <a:t>broke</a:t>
            </a:r>
            <a:r>
              <a:rPr lang="en-US" sz="2000" dirty="0">
                <a:effectLst/>
                <a:latin typeface="Arial Narrow" panose="020B0606020202030204" pitchFamily="34" charset="0"/>
                <a:ea typeface="Calibri" panose="020F0502020204030204" pitchFamily="34" charset="0"/>
                <a:cs typeface="Arial" panose="020B0604020202020204" pitchFamily="34" charset="0"/>
              </a:rPr>
              <a:t> it, and </a:t>
            </a:r>
            <a:r>
              <a:rPr lang="en-US" sz="2000" u="sng" dirty="0">
                <a:effectLst/>
                <a:latin typeface="Arial Narrow" panose="020B0606020202030204" pitchFamily="34" charset="0"/>
                <a:ea typeface="Calibri" panose="020F0502020204030204" pitchFamily="34" charset="0"/>
                <a:cs typeface="Arial" panose="020B0604020202020204" pitchFamily="34" charset="0"/>
              </a:rPr>
              <a:t>gave</a:t>
            </a:r>
            <a:r>
              <a:rPr lang="en-US" sz="2000" dirty="0">
                <a:effectLst/>
                <a:latin typeface="Arial Narrow" panose="020B0606020202030204" pitchFamily="34" charset="0"/>
                <a:ea typeface="Calibri" panose="020F0502020204030204" pitchFamily="34" charset="0"/>
                <a:cs typeface="Arial" panose="020B0604020202020204" pitchFamily="34" charset="0"/>
              </a:rPr>
              <a:t> it to them.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31</a:t>
            </a:r>
            <a:r>
              <a:rPr lang="en-US" sz="2000" dirty="0">
                <a:effectLst/>
                <a:latin typeface="Arial Narrow" panose="020B0606020202030204" pitchFamily="34" charset="0"/>
                <a:ea typeface="Calibri" panose="020F0502020204030204" pitchFamily="34" charset="0"/>
                <a:cs typeface="Arial" panose="020B0604020202020204" pitchFamily="34" charset="0"/>
              </a:rPr>
              <a:t> With that their eyes were opened and they recognized him, but he vanished from their sight.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32</a:t>
            </a:r>
            <a:r>
              <a:rPr lang="en-US" sz="2000" dirty="0">
                <a:effectLst/>
                <a:latin typeface="Arial Narrow" panose="020B0606020202030204" pitchFamily="34" charset="0"/>
                <a:ea typeface="Calibri" panose="020F0502020204030204" pitchFamily="34" charset="0"/>
                <a:cs typeface="Arial" panose="020B0604020202020204" pitchFamily="34" charset="0"/>
              </a:rPr>
              <a:t> Then they said to each other, "</a:t>
            </a:r>
            <a:r>
              <a:rPr lang="en-US" sz="2000" i="1" dirty="0">
                <a:effectLst/>
                <a:latin typeface="Arial Narrow" panose="020B0606020202030204" pitchFamily="34" charset="0"/>
                <a:ea typeface="Calibri" panose="020F0502020204030204" pitchFamily="34" charset="0"/>
                <a:cs typeface="Arial" panose="020B0604020202020204" pitchFamily="34" charset="0"/>
              </a:rPr>
              <a:t>Were not our hearts burning within us while he spoke to us on the way and opened the scriptures to us?</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33</a:t>
            </a:r>
            <a:r>
              <a:rPr lang="en-US" sz="2000" dirty="0">
                <a:effectLst/>
                <a:latin typeface="Arial Narrow" panose="020B0606020202030204" pitchFamily="34" charset="0"/>
                <a:ea typeface="Calibri" panose="020F0502020204030204" pitchFamily="34" charset="0"/>
                <a:cs typeface="Arial" panose="020B0604020202020204" pitchFamily="34" charset="0"/>
              </a:rPr>
              <a:t> So they set out at once and returned to Jerusalem… /…/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35</a:t>
            </a:r>
            <a:r>
              <a:rPr lang="en-US" sz="2000" dirty="0">
                <a:effectLst/>
                <a:latin typeface="Arial Narrow" panose="020B0606020202030204" pitchFamily="34" charset="0"/>
                <a:ea typeface="Calibri" panose="020F0502020204030204" pitchFamily="34" charset="0"/>
                <a:cs typeface="Arial" panose="020B0604020202020204" pitchFamily="34" charset="0"/>
              </a:rPr>
              <a:t> Then the two recounted what had taken place on the way and how he was made known to them in </a:t>
            </a:r>
            <a:r>
              <a:rPr lang="en-US" sz="2000" b="1" dirty="0">
                <a:effectLst/>
                <a:latin typeface="Arial Narrow" panose="020B0606020202030204" pitchFamily="34" charset="0"/>
                <a:ea typeface="Calibri" panose="020F0502020204030204" pitchFamily="34" charset="0"/>
                <a:cs typeface="Arial" panose="020B0604020202020204" pitchFamily="34" charset="0"/>
              </a:rPr>
              <a:t>the breaking of the bread</a:t>
            </a:r>
            <a:r>
              <a:rPr lang="en-US" sz="2000" dirty="0">
                <a:effectLst/>
                <a:latin typeface="Arial Narrow" panose="020B0606020202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9609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up)">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up)">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up)">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up)">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3D04-88E1-7A7A-E35E-2757306A4394}"/>
              </a:ext>
            </a:extLst>
          </p:cNvPr>
          <p:cNvSpPr>
            <a:spLocks noGrp="1"/>
          </p:cNvSpPr>
          <p:nvPr>
            <p:ph type="title"/>
          </p:nvPr>
        </p:nvSpPr>
        <p:spPr/>
        <p:txBody>
          <a:bodyPr>
            <a:normAutofit/>
          </a:bodyPr>
          <a:lstStyle/>
          <a:p>
            <a:r>
              <a:rPr lang="en-US" sz="3600" b="0" dirty="0"/>
              <a:t>C)  </a:t>
            </a:r>
            <a:r>
              <a:rPr lang="en-US" sz="3600" dirty="0"/>
              <a:t>“The Body of Christ” –</a:t>
            </a:r>
            <a:r>
              <a:rPr lang="en-US" sz="3600" b="1" dirty="0"/>
              <a:t> SACRAMENT</a:t>
            </a:r>
            <a:endParaRPr lang="en-US" dirty="0"/>
          </a:p>
        </p:txBody>
      </p:sp>
      <p:sp>
        <p:nvSpPr>
          <p:cNvPr id="3" name="Content Placeholder 2">
            <a:extLst>
              <a:ext uri="{FF2B5EF4-FFF2-40B4-BE49-F238E27FC236}">
                <a16:creationId xmlns:a16="http://schemas.microsoft.com/office/drawing/2014/main" id="{ED5D3390-0486-CB67-F0A5-A8F60747093A}"/>
              </a:ext>
            </a:extLst>
          </p:cNvPr>
          <p:cNvSpPr>
            <a:spLocks noGrp="1"/>
          </p:cNvSpPr>
          <p:nvPr>
            <p:ph idx="1"/>
          </p:nvPr>
        </p:nvSpPr>
        <p:spPr>
          <a:xfrm>
            <a:off x="406400" y="1066800"/>
            <a:ext cx="10874310" cy="5715000"/>
          </a:xfrm>
        </p:spPr>
        <p:txBody>
          <a:bodyPr>
            <a:normAutofit/>
          </a:bodyPr>
          <a:lstStyle/>
          <a:p>
            <a:pPr marL="0" marR="0" indent="0">
              <a:spcBef>
                <a:spcPts val="0"/>
              </a:spcBef>
              <a:spcAft>
                <a:spcPts val="1800"/>
              </a:spcAft>
              <a:buNone/>
            </a:pPr>
            <a:r>
              <a:rPr lang="en-US" sz="22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John 6:48-58</a:t>
            </a:r>
            <a:r>
              <a:rPr lang="en-US" sz="22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200" dirty="0">
                <a:effectLst/>
                <a:latin typeface="Arial Narrow" panose="020B0606020202030204" pitchFamily="34" charset="0"/>
                <a:ea typeface="Calibri" panose="020F0502020204030204" pitchFamily="34" charset="0"/>
                <a:cs typeface="Arial" panose="020B0604020202020204" pitchFamily="34" charset="0"/>
              </a:rPr>
              <a:t>“</a:t>
            </a:r>
            <a:r>
              <a:rPr lang="en-US" sz="2200" b="1" i="1" dirty="0">
                <a:effectLst/>
                <a:latin typeface="Arial Narrow" panose="020B0606020202030204" pitchFamily="34" charset="0"/>
                <a:ea typeface="Calibri" panose="020F0502020204030204" pitchFamily="34" charset="0"/>
                <a:cs typeface="Arial" panose="020B0604020202020204" pitchFamily="34" charset="0"/>
              </a:rPr>
              <a:t>I am the bread of life</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49</a:t>
            </a:r>
            <a:r>
              <a:rPr lang="en-US" sz="2200" dirty="0">
                <a:effectLst/>
                <a:latin typeface="Arial Narrow" panose="020B0606020202030204" pitchFamily="34" charset="0"/>
                <a:ea typeface="Calibri" panose="020F0502020204030204" pitchFamily="34" charset="0"/>
                <a:cs typeface="Arial" panose="020B0604020202020204" pitchFamily="34" charset="0"/>
              </a:rPr>
              <a:t> Your ancestors ate the manna in the desert, but they died; </a:t>
            </a:r>
            <a:br>
              <a:rPr lang="en-US" sz="2200" dirty="0">
                <a:effectLst/>
                <a:latin typeface="Arial Narrow" panose="020B0606020202030204" pitchFamily="34" charset="0"/>
                <a:ea typeface="Calibri" panose="020F0502020204030204" pitchFamily="34" charset="0"/>
                <a:cs typeface="Arial" panose="020B0604020202020204" pitchFamily="34" charset="0"/>
              </a:rPr>
            </a:b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50</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1" i="1" dirty="0">
                <a:effectLst/>
                <a:latin typeface="Arial Narrow" panose="020B0606020202030204" pitchFamily="34" charset="0"/>
                <a:ea typeface="Calibri" panose="020F0502020204030204" pitchFamily="34" charset="0"/>
                <a:cs typeface="Arial" panose="020B0604020202020204" pitchFamily="34" charset="0"/>
              </a:rPr>
              <a:t>this is the bread that comes down from heaven</a:t>
            </a:r>
            <a:r>
              <a:rPr lang="en-US" sz="2200" dirty="0">
                <a:effectLst/>
                <a:latin typeface="Arial Narrow" panose="020B0606020202030204" pitchFamily="34" charset="0"/>
                <a:ea typeface="Calibri" panose="020F0502020204030204" pitchFamily="34" charset="0"/>
                <a:cs typeface="Arial" panose="020B0604020202020204" pitchFamily="34" charset="0"/>
              </a:rPr>
              <a:t> so that one may eat it and not die.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51</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1" i="1" dirty="0">
                <a:effectLst/>
                <a:latin typeface="Arial Narrow" panose="020B0606020202030204" pitchFamily="34" charset="0"/>
                <a:ea typeface="Calibri" panose="020F0502020204030204" pitchFamily="34" charset="0"/>
                <a:cs typeface="Arial" panose="020B0604020202020204" pitchFamily="34" charset="0"/>
              </a:rPr>
              <a:t>I am the living bread that came down from heaven</a:t>
            </a:r>
            <a:r>
              <a:rPr lang="en-US" sz="2200" dirty="0">
                <a:effectLst/>
                <a:latin typeface="Arial Narrow" panose="020B0606020202030204" pitchFamily="34" charset="0"/>
                <a:ea typeface="Calibri" panose="020F0502020204030204" pitchFamily="34" charset="0"/>
                <a:cs typeface="Arial" panose="020B0604020202020204" pitchFamily="34" charset="0"/>
              </a:rPr>
              <a:t>; whoever eats this bread will live forever; and </a:t>
            </a:r>
            <a:r>
              <a:rPr lang="en-US" sz="2200" b="1" i="1" dirty="0">
                <a:effectLst/>
                <a:latin typeface="Arial Narrow" panose="020B0606020202030204" pitchFamily="34" charset="0"/>
                <a:ea typeface="Calibri" panose="020F0502020204030204" pitchFamily="34" charset="0"/>
                <a:cs typeface="Arial" panose="020B0604020202020204" pitchFamily="34" charset="0"/>
              </a:rPr>
              <a:t>the bread that I will give</a:t>
            </a:r>
            <a:r>
              <a:rPr lang="en-US" sz="2200" b="1" dirty="0">
                <a:effectLst/>
                <a:latin typeface="Arial Narrow" panose="020B0606020202030204" pitchFamily="34" charset="0"/>
                <a:ea typeface="Calibri" panose="020F0502020204030204" pitchFamily="34" charset="0"/>
                <a:cs typeface="Arial" panose="020B0604020202020204" pitchFamily="34" charset="0"/>
              </a:rPr>
              <a:t> is my flesh</a:t>
            </a:r>
            <a:r>
              <a:rPr lang="en-US" sz="2200" dirty="0">
                <a:effectLst/>
                <a:latin typeface="Arial Narrow" panose="020B0606020202030204" pitchFamily="34" charset="0"/>
                <a:ea typeface="Calibri" panose="020F0502020204030204" pitchFamily="34" charset="0"/>
                <a:cs typeface="Arial" panose="020B0604020202020204" pitchFamily="34" charset="0"/>
              </a:rPr>
              <a:t> for the life of the world."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52</a:t>
            </a:r>
            <a:r>
              <a:rPr lang="en-US" sz="2200" dirty="0">
                <a:effectLst/>
                <a:latin typeface="Arial Narrow" panose="020B0606020202030204" pitchFamily="34" charset="0"/>
                <a:ea typeface="Calibri" panose="020F0502020204030204" pitchFamily="34" charset="0"/>
                <a:cs typeface="Arial" panose="020B0604020202020204" pitchFamily="34" charset="0"/>
              </a:rPr>
              <a:t> The Jews quarreled among themselves, saying, "How can this man give us his flesh to eat?"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53</a:t>
            </a:r>
            <a:r>
              <a:rPr lang="en-US" sz="2200" dirty="0">
                <a:effectLst/>
                <a:latin typeface="Arial Narrow" panose="020B0606020202030204" pitchFamily="34" charset="0"/>
                <a:ea typeface="Calibri" panose="020F0502020204030204" pitchFamily="34" charset="0"/>
                <a:cs typeface="Arial" panose="020B0604020202020204" pitchFamily="34" charset="0"/>
              </a:rPr>
              <a:t> Jesus said to them, "Amen, amen, I say to you, </a:t>
            </a:r>
            <a:r>
              <a:rPr lang="en-US" sz="2200" b="1" dirty="0">
                <a:effectLst/>
                <a:latin typeface="Arial Narrow" panose="020B0606020202030204" pitchFamily="34" charset="0"/>
                <a:ea typeface="Calibri" panose="020F0502020204030204" pitchFamily="34" charset="0"/>
                <a:cs typeface="Arial" panose="020B0604020202020204" pitchFamily="34" charset="0"/>
              </a:rPr>
              <a:t>unless you eat the flesh of the Son of Man and drink his blood</a:t>
            </a:r>
            <a:r>
              <a:rPr lang="en-US" sz="2200" dirty="0">
                <a:effectLst/>
                <a:latin typeface="Arial Narrow" panose="020B0606020202030204" pitchFamily="34" charset="0"/>
                <a:ea typeface="Calibri" panose="020F0502020204030204" pitchFamily="34" charset="0"/>
                <a:cs typeface="Arial" panose="020B0604020202020204" pitchFamily="34" charset="0"/>
              </a:rPr>
              <a:t>, you do not have life within you.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54</a:t>
            </a:r>
            <a:r>
              <a:rPr lang="en-US" sz="2200" dirty="0">
                <a:effectLst/>
                <a:latin typeface="Arial Narrow" panose="020B0606020202030204" pitchFamily="34" charset="0"/>
                <a:ea typeface="Calibri" panose="020F0502020204030204" pitchFamily="34" charset="0"/>
                <a:cs typeface="Arial" panose="020B0604020202020204" pitchFamily="34" charset="0"/>
              </a:rPr>
              <a:t> Whoever </a:t>
            </a:r>
            <a:r>
              <a:rPr lang="en-US" sz="2200" b="1" dirty="0">
                <a:effectLst/>
                <a:latin typeface="Arial Narrow" panose="020B0606020202030204" pitchFamily="34" charset="0"/>
                <a:ea typeface="Calibri" panose="020F0502020204030204" pitchFamily="34" charset="0"/>
                <a:cs typeface="Arial" panose="020B0604020202020204" pitchFamily="34" charset="0"/>
              </a:rPr>
              <a:t>eats</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1" dirty="0">
                <a:effectLst/>
                <a:latin typeface="Arial Narrow" panose="020B0606020202030204" pitchFamily="34" charset="0"/>
                <a:ea typeface="Calibri" panose="020F0502020204030204" pitchFamily="34" charset="0"/>
                <a:cs typeface="Arial" panose="020B0604020202020204" pitchFamily="34" charset="0"/>
              </a:rPr>
              <a:t>my flesh</a:t>
            </a:r>
            <a:r>
              <a:rPr lang="en-US" sz="2200" dirty="0">
                <a:effectLst/>
                <a:latin typeface="Arial Narrow" panose="020B0606020202030204" pitchFamily="34" charset="0"/>
                <a:ea typeface="Calibri" panose="020F0502020204030204" pitchFamily="34" charset="0"/>
                <a:cs typeface="Arial" panose="020B0604020202020204" pitchFamily="34" charset="0"/>
              </a:rPr>
              <a:t> and </a:t>
            </a:r>
            <a:r>
              <a:rPr lang="en-US" sz="2200" b="1" dirty="0">
                <a:effectLst/>
                <a:latin typeface="Arial Narrow" panose="020B0606020202030204" pitchFamily="34" charset="0"/>
                <a:ea typeface="Calibri" panose="020F0502020204030204" pitchFamily="34" charset="0"/>
                <a:cs typeface="Arial" panose="020B0604020202020204" pitchFamily="34" charset="0"/>
              </a:rPr>
              <a:t>drinks</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1" dirty="0">
                <a:effectLst/>
                <a:latin typeface="Arial Narrow" panose="020B0606020202030204" pitchFamily="34" charset="0"/>
                <a:ea typeface="Calibri" panose="020F0502020204030204" pitchFamily="34" charset="0"/>
                <a:cs typeface="Arial" panose="020B0604020202020204" pitchFamily="34" charset="0"/>
              </a:rPr>
              <a:t>my blood</a:t>
            </a:r>
            <a:r>
              <a:rPr lang="en-US" sz="2200" dirty="0">
                <a:effectLst/>
                <a:latin typeface="Arial Narrow" panose="020B0606020202030204" pitchFamily="34" charset="0"/>
                <a:ea typeface="Calibri" panose="020F0502020204030204" pitchFamily="34" charset="0"/>
                <a:cs typeface="Arial" panose="020B0604020202020204" pitchFamily="34" charset="0"/>
              </a:rPr>
              <a:t> has eternal life, and I will raise him on the last day.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55</a:t>
            </a:r>
            <a:r>
              <a:rPr lang="en-US" sz="2200" dirty="0">
                <a:effectLst/>
                <a:latin typeface="Arial Narrow" panose="020B0606020202030204" pitchFamily="34" charset="0"/>
                <a:ea typeface="Calibri" panose="020F0502020204030204" pitchFamily="34" charset="0"/>
                <a:cs typeface="Arial" panose="020B0604020202020204" pitchFamily="34" charset="0"/>
              </a:rPr>
              <a:t> For </a:t>
            </a:r>
            <a:r>
              <a:rPr lang="en-US" sz="2200" b="1" dirty="0">
                <a:effectLst/>
                <a:latin typeface="Arial Narrow" panose="020B0606020202030204" pitchFamily="34" charset="0"/>
                <a:ea typeface="Calibri" panose="020F0502020204030204" pitchFamily="34" charset="0"/>
                <a:cs typeface="Arial" panose="020B0604020202020204" pitchFamily="34" charset="0"/>
              </a:rPr>
              <a:t>my flesh</a:t>
            </a:r>
            <a:r>
              <a:rPr lang="en-US" sz="2200" dirty="0">
                <a:effectLst/>
                <a:latin typeface="Arial Narrow" panose="020B0606020202030204" pitchFamily="34" charset="0"/>
                <a:ea typeface="Calibri" panose="020F0502020204030204" pitchFamily="34" charset="0"/>
                <a:cs typeface="Arial" panose="020B0604020202020204" pitchFamily="34" charset="0"/>
              </a:rPr>
              <a:t> is </a:t>
            </a:r>
            <a:r>
              <a:rPr lang="en-US" sz="2200" i="1" dirty="0">
                <a:effectLst/>
                <a:latin typeface="Arial Narrow" panose="020B0606020202030204" pitchFamily="34" charset="0"/>
                <a:ea typeface="Calibri" panose="020F0502020204030204" pitchFamily="34" charset="0"/>
                <a:cs typeface="Arial" panose="020B0604020202020204" pitchFamily="34" charset="0"/>
              </a:rPr>
              <a:t>true food</a:t>
            </a:r>
            <a:r>
              <a:rPr lang="en-US" sz="2200" dirty="0">
                <a:effectLst/>
                <a:latin typeface="Arial Narrow" panose="020B0606020202030204" pitchFamily="34" charset="0"/>
                <a:ea typeface="Calibri" panose="020F0502020204030204" pitchFamily="34" charset="0"/>
                <a:cs typeface="Arial" panose="020B0604020202020204" pitchFamily="34" charset="0"/>
              </a:rPr>
              <a:t>, and </a:t>
            </a:r>
            <a:r>
              <a:rPr lang="en-US" sz="2200" b="1" dirty="0">
                <a:effectLst/>
                <a:latin typeface="Arial Narrow" panose="020B0606020202030204" pitchFamily="34" charset="0"/>
                <a:ea typeface="Calibri" panose="020F0502020204030204" pitchFamily="34" charset="0"/>
                <a:cs typeface="Arial" panose="020B0604020202020204" pitchFamily="34" charset="0"/>
              </a:rPr>
              <a:t>my blood</a:t>
            </a:r>
            <a:r>
              <a:rPr lang="en-US" sz="2200" dirty="0">
                <a:effectLst/>
                <a:latin typeface="Arial Narrow" panose="020B0606020202030204" pitchFamily="34" charset="0"/>
                <a:ea typeface="Calibri" panose="020F0502020204030204" pitchFamily="34" charset="0"/>
                <a:cs typeface="Arial" panose="020B0604020202020204" pitchFamily="34" charset="0"/>
              </a:rPr>
              <a:t> is </a:t>
            </a:r>
            <a:r>
              <a:rPr lang="en-US" sz="2200" i="1" dirty="0">
                <a:effectLst/>
                <a:latin typeface="Arial Narrow" panose="020B0606020202030204" pitchFamily="34" charset="0"/>
                <a:ea typeface="Calibri" panose="020F0502020204030204" pitchFamily="34" charset="0"/>
                <a:cs typeface="Arial" panose="020B0604020202020204" pitchFamily="34" charset="0"/>
              </a:rPr>
              <a:t>true drink</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56</a:t>
            </a:r>
            <a:r>
              <a:rPr lang="en-US" sz="2200" dirty="0">
                <a:effectLst/>
                <a:latin typeface="Arial Narrow" panose="020B0606020202030204" pitchFamily="34" charset="0"/>
                <a:ea typeface="Calibri" panose="020F0502020204030204" pitchFamily="34" charset="0"/>
                <a:cs typeface="Arial" panose="020B0604020202020204" pitchFamily="34" charset="0"/>
              </a:rPr>
              <a:t> Whoever </a:t>
            </a:r>
            <a:r>
              <a:rPr lang="en-US" sz="2200" b="1" dirty="0">
                <a:effectLst/>
                <a:latin typeface="Arial Narrow" panose="020B0606020202030204" pitchFamily="34" charset="0"/>
                <a:ea typeface="Calibri" panose="020F0502020204030204" pitchFamily="34" charset="0"/>
                <a:cs typeface="Arial" panose="020B0604020202020204" pitchFamily="34" charset="0"/>
              </a:rPr>
              <a:t>eats my flesh</a:t>
            </a:r>
            <a:r>
              <a:rPr lang="en-US" sz="2200" dirty="0">
                <a:effectLst/>
                <a:latin typeface="Arial Narrow" panose="020B0606020202030204" pitchFamily="34" charset="0"/>
                <a:ea typeface="Calibri" panose="020F0502020204030204" pitchFamily="34" charset="0"/>
                <a:cs typeface="Arial" panose="020B0604020202020204" pitchFamily="34" charset="0"/>
              </a:rPr>
              <a:t> and </a:t>
            </a:r>
            <a:r>
              <a:rPr lang="en-US" sz="2200" b="1" dirty="0">
                <a:effectLst/>
                <a:latin typeface="Arial Narrow" panose="020B0606020202030204" pitchFamily="34" charset="0"/>
                <a:ea typeface="Calibri" panose="020F0502020204030204" pitchFamily="34" charset="0"/>
                <a:cs typeface="Arial" panose="020B0604020202020204" pitchFamily="34" charset="0"/>
              </a:rPr>
              <a:t>drinks my blood</a:t>
            </a:r>
            <a:r>
              <a:rPr lang="en-US" sz="2200" dirty="0">
                <a:effectLst/>
                <a:latin typeface="Arial Narrow" panose="020B0606020202030204" pitchFamily="34" charset="0"/>
                <a:ea typeface="Calibri" panose="020F0502020204030204" pitchFamily="34" charset="0"/>
                <a:cs typeface="Arial" panose="020B0604020202020204" pitchFamily="34" charset="0"/>
              </a:rPr>
              <a:t> remains in me and I in him. </a:t>
            </a:r>
            <a:br>
              <a:rPr lang="en-US" sz="2200" dirty="0">
                <a:effectLst/>
                <a:latin typeface="Arial Narrow" panose="020B0606020202030204" pitchFamily="34" charset="0"/>
                <a:ea typeface="Calibri" panose="020F0502020204030204" pitchFamily="34" charset="0"/>
                <a:cs typeface="Arial" panose="020B0604020202020204" pitchFamily="34" charset="0"/>
              </a:rPr>
            </a:b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57</a:t>
            </a:r>
            <a:r>
              <a:rPr lang="en-US" sz="2200" dirty="0">
                <a:effectLst/>
                <a:latin typeface="Arial Narrow" panose="020B0606020202030204" pitchFamily="34" charset="0"/>
                <a:ea typeface="Calibri" panose="020F0502020204030204" pitchFamily="34" charset="0"/>
                <a:cs typeface="Arial" panose="020B0604020202020204" pitchFamily="34" charset="0"/>
              </a:rPr>
              <a:t> Just as the living Father sent me and I have life because of the Father, so also the one who </a:t>
            </a:r>
            <a:r>
              <a:rPr lang="en-US" sz="2200" b="1" dirty="0">
                <a:effectLst/>
                <a:latin typeface="Arial Narrow" panose="020B0606020202030204" pitchFamily="34" charset="0"/>
                <a:ea typeface="Calibri" panose="020F0502020204030204" pitchFamily="34" charset="0"/>
                <a:cs typeface="Arial" panose="020B0604020202020204" pitchFamily="34" charset="0"/>
              </a:rPr>
              <a:t>feeds</a:t>
            </a:r>
            <a:r>
              <a:rPr lang="en-US" sz="2200" dirty="0">
                <a:effectLst/>
                <a:latin typeface="Arial Narrow" panose="020B0606020202030204" pitchFamily="34" charset="0"/>
                <a:ea typeface="Calibri" panose="020F0502020204030204" pitchFamily="34" charset="0"/>
                <a:cs typeface="Arial" panose="020B0604020202020204" pitchFamily="34" charset="0"/>
              </a:rPr>
              <a:t> on me will have life because of me.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58</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1" i="1" dirty="0">
                <a:effectLst/>
                <a:latin typeface="Arial Narrow" panose="020B0606020202030204" pitchFamily="34" charset="0"/>
                <a:ea typeface="Calibri" panose="020F0502020204030204" pitchFamily="34" charset="0"/>
                <a:cs typeface="Arial" panose="020B0604020202020204" pitchFamily="34" charset="0"/>
              </a:rPr>
              <a:t>This is the bread that came down from heaven</a:t>
            </a:r>
            <a:r>
              <a:rPr lang="en-US" sz="2200" dirty="0">
                <a:effectLst/>
                <a:latin typeface="Arial Narrow" panose="020B0606020202030204" pitchFamily="34" charset="0"/>
                <a:ea typeface="Calibri" panose="020F0502020204030204" pitchFamily="34" charset="0"/>
                <a:cs typeface="Arial" panose="020B0604020202020204" pitchFamily="34" charset="0"/>
              </a:rPr>
              <a:t>. Unlike your ancestors who ate and still died, </a:t>
            </a:r>
            <a:r>
              <a:rPr lang="en-US" sz="2200" b="1" i="1" dirty="0">
                <a:effectLst/>
                <a:latin typeface="Arial Narrow" panose="020B0606020202030204" pitchFamily="34" charset="0"/>
                <a:ea typeface="Calibri" panose="020F0502020204030204" pitchFamily="34" charset="0"/>
                <a:cs typeface="Arial" panose="020B0604020202020204" pitchFamily="34" charset="0"/>
              </a:rPr>
              <a:t>whoever eats this bread will live forever</a:t>
            </a:r>
            <a:r>
              <a:rPr lang="en-US" sz="2200" dirty="0">
                <a:effectLst/>
                <a:latin typeface="Arial Narrow" panose="020B0606020202030204" pitchFamily="34" charset="0"/>
                <a:ea typeface="Calibri" panose="020F0502020204030204" pitchFamily="34" charset="0"/>
                <a:cs typeface="Arial" panose="020B060402020202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1800"/>
              </a:spcAft>
              <a:buNone/>
            </a:pPr>
            <a:r>
              <a:rPr lang="en-US" sz="22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Cor 10:16-17</a:t>
            </a:r>
            <a:r>
              <a:rPr lang="en-US" sz="22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200" dirty="0">
                <a:effectLst/>
                <a:latin typeface="Arial Narrow" panose="020B0606020202030204" pitchFamily="34" charset="0"/>
                <a:ea typeface="Calibri" panose="020F0502020204030204" pitchFamily="34" charset="0"/>
                <a:cs typeface="Arial" panose="020B0604020202020204" pitchFamily="34" charset="0"/>
              </a:rPr>
              <a:t>“The </a:t>
            </a:r>
            <a:r>
              <a:rPr lang="en-US" sz="2200" b="1" i="1" dirty="0">
                <a:effectLst/>
                <a:latin typeface="Arial Narrow" panose="020B0606020202030204" pitchFamily="34" charset="0"/>
                <a:ea typeface="Calibri" panose="020F0502020204030204" pitchFamily="34" charset="0"/>
                <a:cs typeface="Arial" panose="020B0604020202020204" pitchFamily="34" charset="0"/>
              </a:rPr>
              <a:t>cup of blessing</a:t>
            </a:r>
            <a:r>
              <a:rPr lang="en-US" sz="2200" dirty="0">
                <a:effectLst/>
                <a:latin typeface="Arial Narrow" panose="020B0606020202030204" pitchFamily="34" charset="0"/>
                <a:ea typeface="Calibri" panose="020F0502020204030204" pitchFamily="34" charset="0"/>
                <a:cs typeface="Arial" panose="020B0604020202020204" pitchFamily="34" charset="0"/>
              </a:rPr>
              <a:t> that we bless, is it not a </a:t>
            </a:r>
            <a:r>
              <a:rPr lang="en-US" sz="2200" b="1" i="1" dirty="0">
                <a:effectLst/>
                <a:latin typeface="Arial Narrow" panose="020B0606020202030204" pitchFamily="34" charset="0"/>
                <a:ea typeface="Calibri" panose="020F0502020204030204" pitchFamily="34" charset="0"/>
                <a:cs typeface="Arial" panose="020B0604020202020204" pitchFamily="34" charset="0"/>
              </a:rPr>
              <a:t>participation in the blood of Christ</a:t>
            </a:r>
            <a:r>
              <a:rPr lang="en-US" sz="2200" dirty="0">
                <a:effectLst/>
                <a:latin typeface="Arial Narrow" panose="020B0606020202030204" pitchFamily="34" charset="0"/>
                <a:ea typeface="Calibri" panose="020F0502020204030204" pitchFamily="34" charset="0"/>
                <a:cs typeface="Arial" panose="020B0604020202020204" pitchFamily="34" charset="0"/>
              </a:rPr>
              <a:t>? The </a:t>
            </a:r>
            <a:r>
              <a:rPr lang="en-US" sz="2200" b="1" i="1" dirty="0">
                <a:effectLst/>
                <a:latin typeface="Arial Narrow" panose="020B0606020202030204" pitchFamily="34" charset="0"/>
                <a:ea typeface="Calibri" panose="020F0502020204030204" pitchFamily="34" charset="0"/>
                <a:cs typeface="Arial" panose="020B0604020202020204" pitchFamily="34" charset="0"/>
              </a:rPr>
              <a:t>bread that we break</a:t>
            </a:r>
            <a:r>
              <a:rPr lang="en-US" sz="2200" dirty="0">
                <a:effectLst/>
                <a:latin typeface="Arial Narrow" panose="020B0606020202030204" pitchFamily="34" charset="0"/>
                <a:ea typeface="Calibri" panose="020F0502020204030204" pitchFamily="34" charset="0"/>
                <a:cs typeface="Arial" panose="020B0604020202020204" pitchFamily="34" charset="0"/>
              </a:rPr>
              <a:t>, is it not a </a:t>
            </a:r>
            <a:r>
              <a:rPr lang="en-US" sz="2200" b="1" i="1" dirty="0">
                <a:effectLst/>
                <a:latin typeface="Arial Narrow" panose="020B0606020202030204" pitchFamily="34" charset="0"/>
                <a:ea typeface="Calibri" panose="020F0502020204030204" pitchFamily="34" charset="0"/>
                <a:cs typeface="Arial" panose="020B0604020202020204" pitchFamily="34" charset="0"/>
              </a:rPr>
              <a:t>participation in the body of Christ</a:t>
            </a:r>
            <a:r>
              <a:rPr lang="en-US" sz="2200" dirty="0">
                <a:effectLst/>
                <a:latin typeface="Arial Narrow" panose="020B0606020202030204" pitchFamily="34" charset="0"/>
                <a:ea typeface="Calibri" panose="020F0502020204030204" pitchFamily="34" charset="0"/>
                <a:cs typeface="Arial" panose="020B0604020202020204" pitchFamily="34" charset="0"/>
              </a:rPr>
              <a:t>? </a:t>
            </a:r>
            <a:r>
              <a:rPr lang="en-US" sz="2200" baseline="30000" dirty="0">
                <a:effectLst/>
                <a:latin typeface="Arial Narrow" panose="020B0606020202030204" pitchFamily="34" charset="0"/>
                <a:ea typeface="Calibri" panose="020F0502020204030204" pitchFamily="34" charset="0"/>
                <a:cs typeface="Arial" panose="020B0604020202020204" pitchFamily="34" charset="0"/>
              </a:rPr>
              <a:t>17</a:t>
            </a:r>
            <a:r>
              <a:rPr lang="en-US" sz="2200" dirty="0">
                <a:effectLst/>
                <a:latin typeface="Arial Narrow" panose="020B0606020202030204" pitchFamily="34" charset="0"/>
                <a:ea typeface="Calibri" panose="020F0502020204030204" pitchFamily="34" charset="0"/>
                <a:cs typeface="Arial" panose="020B0604020202020204" pitchFamily="34" charset="0"/>
              </a:rPr>
              <a:t> Because </a:t>
            </a:r>
            <a:r>
              <a:rPr lang="en-US" sz="2200" i="1" dirty="0">
                <a:effectLst/>
                <a:latin typeface="Arial Narrow" panose="020B0606020202030204" pitchFamily="34" charset="0"/>
                <a:ea typeface="Calibri" panose="020F0502020204030204" pitchFamily="34" charset="0"/>
                <a:cs typeface="Arial" panose="020B0604020202020204" pitchFamily="34" charset="0"/>
              </a:rPr>
              <a:t>the </a:t>
            </a:r>
            <a:r>
              <a:rPr lang="en-US" sz="2200" b="1" i="1" dirty="0">
                <a:effectLst/>
                <a:latin typeface="Arial Narrow" panose="020B0606020202030204" pitchFamily="34" charset="0"/>
                <a:ea typeface="Calibri" panose="020F0502020204030204" pitchFamily="34" charset="0"/>
                <a:cs typeface="Arial" panose="020B0604020202020204" pitchFamily="34" charset="0"/>
              </a:rPr>
              <a:t>loaf of bread</a:t>
            </a:r>
            <a:r>
              <a:rPr lang="en-US" sz="2200" i="1" dirty="0">
                <a:effectLst/>
                <a:latin typeface="Arial Narrow" panose="020B0606020202030204" pitchFamily="34" charset="0"/>
                <a:ea typeface="Calibri" panose="020F0502020204030204" pitchFamily="34" charset="0"/>
                <a:cs typeface="Arial" panose="020B0604020202020204" pitchFamily="34" charset="0"/>
              </a:rPr>
              <a:t> is one, we, though many, are </a:t>
            </a:r>
            <a:r>
              <a:rPr lang="en-US" sz="2200" b="1" i="1" dirty="0">
                <a:effectLst/>
                <a:latin typeface="Arial Narrow" panose="020B0606020202030204" pitchFamily="34" charset="0"/>
                <a:ea typeface="Calibri" panose="020F0502020204030204" pitchFamily="34" charset="0"/>
                <a:cs typeface="Arial" panose="020B0604020202020204" pitchFamily="34" charset="0"/>
              </a:rPr>
              <a:t>one body</a:t>
            </a:r>
            <a:r>
              <a:rPr lang="en-US" sz="2200" i="1" dirty="0">
                <a:effectLst/>
                <a:latin typeface="Arial Narrow" panose="020B0606020202030204" pitchFamily="34" charset="0"/>
                <a:ea typeface="Calibri" panose="020F0502020204030204" pitchFamily="34" charset="0"/>
                <a:cs typeface="Arial" panose="020B0604020202020204" pitchFamily="34" charset="0"/>
              </a:rPr>
              <a:t>, for we all </a:t>
            </a:r>
            <a:r>
              <a:rPr lang="en-US" sz="2200" i="1" u="sng" dirty="0">
                <a:effectLst/>
                <a:latin typeface="Arial Narrow" panose="020B0606020202030204" pitchFamily="34" charset="0"/>
                <a:ea typeface="Calibri" panose="020F0502020204030204" pitchFamily="34" charset="0"/>
                <a:cs typeface="Arial" panose="020B0604020202020204" pitchFamily="34" charset="0"/>
              </a:rPr>
              <a:t>partake</a:t>
            </a:r>
            <a:r>
              <a:rPr lang="en-US" sz="2200" i="1" dirty="0">
                <a:effectLst/>
                <a:latin typeface="Arial Narrow" panose="020B0606020202030204" pitchFamily="34" charset="0"/>
                <a:ea typeface="Calibri" panose="020F0502020204030204" pitchFamily="34" charset="0"/>
                <a:cs typeface="Arial" panose="020B0604020202020204" pitchFamily="34" charset="0"/>
              </a:rPr>
              <a:t> of the </a:t>
            </a:r>
            <a:r>
              <a:rPr lang="en-US" sz="2200" b="1" i="1" dirty="0">
                <a:effectLst/>
                <a:latin typeface="Arial Narrow" panose="020B0606020202030204" pitchFamily="34" charset="0"/>
                <a:ea typeface="Calibri" panose="020F0502020204030204" pitchFamily="34" charset="0"/>
                <a:cs typeface="Arial" panose="020B0604020202020204" pitchFamily="34" charset="0"/>
              </a:rPr>
              <a:t>one loaf</a:t>
            </a:r>
            <a:r>
              <a:rPr lang="en-US" sz="2200" dirty="0">
                <a:effectLst/>
                <a:latin typeface="Arial Narrow" panose="020B0606020202030204" pitchFamily="34" charset="0"/>
                <a:ea typeface="Calibri" panose="020F0502020204030204" pitchFamily="34" charset="0"/>
                <a:cs typeface="Arial" panose="020B060402020202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333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3D04-88E1-7A7A-E35E-2757306A4394}"/>
              </a:ext>
            </a:extLst>
          </p:cNvPr>
          <p:cNvSpPr>
            <a:spLocks noGrp="1"/>
          </p:cNvSpPr>
          <p:nvPr>
            <p:ph type="title"/>
          </p:nvPr>
        </p:nvSpPr>
        <p:spPr/>
        <p:txBody>
          <a:bodyPr>
            <a:normAutofit/>
          </a:bodyPr>
          <a:lstStyle/>
          <a:p>
            <a:r>
              <a:rPr lang="en-US" sz="3600" b="0" dirty="0"/>
              <a:t>C)  </a:t>
            </a:r>
            <a:r>
              <a:rPr lang="en-US" sz="3600" dirty="0"/>
              <a:t>“The Body of Christ” –</a:t>
            </a:r>
            <a:r>
              <a:rPr lang="en-US" sz="3600" b="1" dirty="0"/>
              <a:t> SACRAMENT</a:t>
            </a:r>
            <a:endParaRPr lang="en-US" dirty="0"/>
          </a:p>
        </p:txBody>
      </p:sp>
      <p:sp>
        <p:nvSpPr>
          <p:cNvPr id="3" name="Content Placeholder 2">
            <a:extLst>
              <a:ext uri="{FF2B5EF4-FFF2-40B4-BE49-F238E27FC236}">
                <a16:creationId xmlns:a16="http://schemas.microsoft.com/office/drawing/2014/main" id="{ED5D3390-0486-CB67-F0A5-A8F60747093A}"/>
              </a:ext>
            </a:extLst>
          </p:cNvPr>
          <p:cNvSpPr>
            <a:spLocks noGrp="1"/>
          </p:cNvSpPr>
          <p:nvPr>
            <p:ph idx="1"/>
          </p:nvPr>
        </p:nvSpPr>
        <p:spPr/>
        <p:txBody>
          <a:bodyPr>
            <a:normAutofit/>
          </a:bodyPr>
          <a:lstStyle/>
          <a:p>
            <a:pPr marL="114300" indent="0">
              <a:buNone/>
            </a:pPr>
            <a:r>
              <a:rPr lang="en-US" sz="19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Cor 11:17-34a</a:t>
            </a:r>
            <a:r>
              <a:rPr lang="en-US" sz="19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1900" dirty="0">
                <a:effectLst/>
                <a:latin typeface="Arial Narrow" panose="020B0606020202030204" pitchFamily="34" charset="0"/>
                <a:ea typeface="Calibri" panose="020F0502020204030204" pitchFamily="34" charset="0"/>
                <a:cs typeface="Arial" panose="020B0604020202020204" pitchFamily="34" charset="0"/>
              </a:rPr>
              <a:t>“In giving this instruction, I do not praise the fact that </a:t>
            </a:r>
            <a:r>
              <a:rPr lang="en-US" sz="1900" u="wavy" dirty="0">
                <a:effectLst/>
                <a:latin typeface="Arial Narrow" panose="020B0606020202030204" pitchFamily="34" charset="0"/>
                <a:ea typeface="Calibri" panose="020F0502020204030204" pitchFamily="34" charset="0"/>
                <a:cs typeface="Arial" panose="020B0604020202020204" pitchFamily="34" charset="0"/>
              </a:rPr>
              <a:t>your meetings</a:t>
            </a:r>
            <a:r>
              <a:rPr lang="en-US" sz="1900" dirty="0">
                <a:effectLst/>
                <a:latin typeface="Arial Narrow" panose="020B0606020202030204" pitchFamily="34" charset="0"/>
                <a:ea typeface="Calibri" panose="020F0502020204030204" pitchFamily="34" charset="0"/>
                <a:cs typeface="Arial" panose="020B0604020202020204" pitchFamily="34" charset="0"/>
              </a:rPr>
              <a:t> are doing more harm than good.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18</a:t>
            </a:r>
            <a:r>
              <a:rPr lang="en-US" sz="1900" dirty="0">
                <a:effectLst/>
                <a:latin typeface="Arial Narrow" panose="020B0606020202030204" pitchFamily="34" charset="0"/>
                <a:ea typeface="Calibri" panose="020F0502020204030204" pitchFamily="34" charset="0"/>
                <a:cs typeface="Arial" panose="020B0604020202020204" pitchFamily="34" charset="0"/>
              </a:rPr>
              <a:t> First of all, I hear that when you meet as a church there are divisions among you, and to a degree I believe it;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19</a:t>
            </a:r>
            <a:r>
              <a:rPr lang="en-US" sz="1900" dirty="0">
                <a:effectLst/>
                <a:latin typeface="Arial Narrow" panose="020B0606020202030204" pitchFamily="34" charset="0"/>
                <a:ea typeface="Calibri" panose="020F0502020204030204" pitchFamily="34" charset="0"/>
                <a:cs typeface="Arial" panose="020B0604020202020204" pitchFamily="34" charset="0"/>
              </a:rPr>
              <a:t> there have to be factions among you in order that also those who are approved among you may become known.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20</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i="1" dirty="0">
                <a:effectLst/>
                <a:latin typeface="Arial Narrow" panose="020B0606020202030204" pitchFamily="34" charset="0"/>
                <a:ea typeface="Calibri" panose="020F0502020204030204" pitchFamily="34" charset="0"/>
                <a:cs typeface="Arial" panose="020B0604020202020204" pitchFamily="34" charset="0"/>
              </a:rPr>
              <a:t>When you meet in one place, then, it is </a:t>
            </a:r>
            <a:r>
              <a:rPr lang="en-US" sz="1900" b="1" i="1" dirty="0">
                <a:effectLst/>
                <a:latin typeface="Arial Narrow" panose="020B0606020202030204" pitchFamily="34" charset="0"/>
                <a:ea typeface="Calibri" panose="020F0502020204030204" pitchFamily="34" charset="0"/>
                <a:cs typeface="Arial" panose="020B0604020202020204" pitchFamily="34" charset="0"/>
              </a:rPr>
              <a:t>not</a:t>
            </a:r>
            <a:r>
              <a:rPr lang="en-US" sz="1900" i="1" dirty="0">
                <a:effectLst/>
                <a:latin typeface="Arial Narrow" panose="020B0606020202030204" pitchFamily="34" charset="0"/>
                <a:ea typeface="Calibri" panose="020F0502020204030204" pitchFamily="34" charset="0"/>
                <a:cs typeface="Arial" panose="020B0604020202020204" pitchFamily="34" charset="0"/>
              </a:rPr>
              <a:t> to eat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the Lord's supper</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21</a:t>
            </a:r>
            <a:r>
              <a:rPr lang="en-US" sz="1900" dirty="0">
                <a:effectLst/>
                <a:latin typeface="Arial Narrow" panose="020B0606020202030204" pitchFamily="34" charset="0"/>
                <a:ea typeface="Calibri" panose="020F0502020204030204" pitchFamily="34" charset="0"/>
                <a:cs typeface="Arial" panose="020B0604020202020204" pitchFamily="34" charset="0"/>
              </a:rPr>
              <a:t> for in eating, each one goes ahead with his own supper, and one goes hungry while another gets drunk.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22</a:t>
            </a:r>
            <a:r>
              <a:rPr lang="en-US" sz="1900" dirty="0">
                <a:effectLst/>
                <a:latin typeface="Arial Narrow" panose="020B0606020202030204" pitchFamily="34" charset="0"/>
                <a:ea typeface="Calibri" panose="020F0502020204030204" pitchFamily="34" charset="0"/>
                <a:cs typeface="Arial" panose="020B0604020202020204" pitchFamily="34" charset="0"/>
              </a:rPr>
              <a:t> Do you not have houses in which you can eat and drink? Or do you show contempt for the church of God and make those who have nothing feel ashamed? What can I say to you? Shall I praise you? In this matter I do not praise you.</a:t>
            </a:r>
            <a:br>
              <a:rPr lang="en-US" sz="1900" dirty="0">
                <a:effectLst/>
                <a:latin typeface="Arial Narrow" panose="020B0606020202030204" pitchFamily="34" charset="0"/>
                <a:ea typeface="Calibri" panose="020F0502020204030204" pitchFamily="34" charset="0"/>
                <a:cs typeface="Arial" panose="020B0604020202020204" pitchFamily="34" charset="0"/>
              </a:rPr>
            </a:b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23</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i="1" dirty="0">
                <a:effectLst/>
                <a:latin typeface="Arial Narrow" panose="020B0606020202030204" pitchFamily="34" charset="0"/>
                <a:ea typeface="Calibri" panose="020F0502020204030204" pitchFamily="34" charset="0"/>
                <a:cs typeface="Arial" panose="020B0604020202020204" pitchFamily="34" charset="0"/>
              </a:rPr>
              <a:t>For I received from the Lord what I also handed on to you, that the Lord Jesus, on the night he was handed over, </a:t>
            </a:r>
            <a:r>
              <a:rPr lang="en-US" sz="1900" i="1" u="sng" dirty="0">
                <a:effectLst/>
                <a:latin typeface="Arial Narrow" panose="020B0606020202030204" pitchFamily="34" charset="0"/>
                <a:ea typeface="Calibri" panose="020F0502020204030204" pitchFamily="34" charset="0"/>
                <a:cs typeface="Arial" panose="020B0604020202020204" pitchFamily="34" charset="0"/>
              </a:rPr>
              <a:t>took</a:t>
            </a:r>
            <a:r>
              <a:rPr lang="en-US" sz="1900" i="1" dirty="0">
                <a:effectLst/>
                <a:latin typeface="Arial Narrow" panose="020B0606020202030204" pitchFamily="34" charset="0"/>
                <a:ea typeface="Calibri" panose="020F0502020204030204" pitchFamily="34" charset="0"/>
                <a:cs typeface="Arial" panose="020B0604020202020204" pitchFamily="34" charset="0"/>
              </a:rPr>
              <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bread</a:t>
            </a:r>
            <a:r>
              <a:rPr lang="en-US" sz="1900" i="1" dirty="0">
                <a:effectLst/>
                <a:latin typeface="Arial Narrow" panose="020B0606020202030204" pitchFamily="34" charset="0"/>
                <a:ea typeface="Calibri" panose="020F0502020204030204" pitchFamily="34" charset="0"/>
                <a:cs typeface="Arial" panose="020B0604020202020204" pitchFamily="34" charset="0"/>
              </a:rPr>
              <a:t>, </a:t>
            </a:r>
            <a:r>
              <a:rPr lang="en-US" sz="1900" i="1" baseline="30000" dirty="0">
                <a:effectLst/>
                <a:latin typeface="Arial Narrow" panose="020B0606020202030204" pitchFamily="34" charset="0"/>
                <a:ea typeface="Calibri" panose="020F0502020204030204" pitchFamily="34" charset="0"/>
                <a:cs typeface="Arial" panose="020B0604020202020204" pitchFamily="34" charset="0"/>
              </a:rPr>
              <a:t>24</a:t>
            </a:r>
            <a:r>
              <a:rPr lang="en-US" sz="1900" i="1" dirty="0">
                <a:effectLst/>
                <a:latin typeface="Arial Narrow" panose="020B0606020202030204" pitchFamily="34" charset="0"/>
                <a:ea typeface="Calibri" panose="020F0502020204030204" pitchFamily="34" charset="0"/>
                <a:cs typeface="Arial" panose="020B0604020202020204" pitchFamily="34" charset="0"/>
              </a:rPr>
              <a:t> and, after he had </a:t>
            </a:r>
            <a:r>
              <a:rPr lang="en-US" sz="1900" i="1" u="sng" dirty="0">
                <a:effectLst/>
                <a:latin typeface="Arial Narrow" panose="020B0606020202030204" pitchFamily="34" charset="0"/>
                <a:ea typeface="Calibri" panose="020F0502020204030204" pitchFamily="34" charset="0"/>
                <a:cs typeface="Arial" panose="020B0604020202020204" pitchFamily="34" charset="0"/>
              </a:rPr>
              <a:t>given thanks</a:t>
            </a:r>
            <a:r>
              <a:rPr lang="en-US" sz="1900" i="1" dirty="0">
                <a:effectLst/>
                <a:latin typeface="Arial Narrow" panose="020B0606020202030204" pitchFamily="34" charset="0"/>
                <a:ea typeface="Calibri" panose="020F0502020204030204" pitchFamily="34" charset="0"/>
                <a:cs typeface="Arial" panose="020B0604020202020204" pitchFamily="34" charset="0"/>
              </a:rPr>
              <a:t>, </a:t>
            </a:r>
            <a:r>
              <a:rPr lang="en-US" sz="1900" i="1" u="sng" dirty="0">
                <a:effectLst/>
                <a:latin typeface="Arial Narrow" panose="020B0606020202030204" pitchFamily="34" charset="0"/>
                <a:ea typeface="Calibri" panose="020F0502020204030204" pitchFamily="34" charset="0"/>
                <a:cs typeface="Arial" panose="020B0604020202020204" pitchFamily="34" charset="0"/>
              </a:rPr>
              <a:t>broke</a:t>
            </a:r>
            <a:r>
              <a:rPr lang="en-US" sz="1900" i="1" dirty="0">
                <a:effectLst/>
                <a:latin typeface="Arial Narrow" panose="020B0606020202030204" pitchFamily="34" charset="0"/>
                <a:ea typeface="Calibri" panose="020F0502020204030204" pitchFamily="34" charset="0"/>
                <a:cs typeface="Arial" panose="020B0604020202020204" pitchFamily="34" charset="0"/>
              </a:rPr>
              <a:t> it and said, "</a:t>
            </a:r>
            <a:r>
              <a:rPr lang="en-US" sz="1900" b="1" i="1" dirty="0">
                <a:effectLst/>
                <a:latin typeface="Arial Narrow" panose="020B0606020202030204" pitchFamily="34" charset="0"/>
                <a:ea typeface="Calibri" panose="020F0502020204030204" pitchFamily="34" charset="0"/>
                <a:cs typeface="Arial" panose="020B0604020202020204" pitchFamily="34" charset="0"/>
              </a:rPr>
              <a:t>This is my body that is for you</a:t>
            </a:r>
            <a:r>
              <a:rPr lang="en-US" sz="1900" i="1" dirty="0">
                <a:effectLst/>
                <a:latin typeface="Arial Narrow" panose="020B0606020202030204" pitchFamily="34" charset="0"/>
                <a:ea typeface="Calibri" panose="020F0502020204030204" pitchFamily="34" charset="0"/>
                <a:cs typeface="Arial" panose="020B0604020202020204" pitchFamily="34" charset="0"/>
              </a:rPr>
              <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Do this </a:t>
            </a:r>
            <a:r>
              <a:rPr lang="en-US" sz="1900" i="1" dirty="0">
                <a:effectLst/>
                <a:latin typeface="Arial Narrow" panose="020B0606020202030204" pitchFamily="34" charset="0"/>
                <a:ea typeface="Calibri" panose="020F0502020204030204" pitchFamily="34" charset="0"/>
                <a:cs typeface="Arial" panose="020B0604020202020204" pitchFamily="34" charset="0"/>
              </a:rPr>
              <a:t>in remembrance of me." </a:t>
            </a:r>
            <a:r>
              <a:rPr lang="en-US" sz="1900" i="1" baseline="30000" dirty="0">
                <a:effectLst/>
                <a:latin typeface="Arial Narrow" panose="020B0606020202030204" pitchFamily="34" charset="0"/>
                <a:ea typeface="Calibri" panose="020F0502020204030204" pitchFamily="34" charset="0"/>
                <a:cs typeface="Arial" panose="020B0604020202020204" pitchFamily="34" charset="0"/>
              </a:rPr>
              <a:t>25</a:t>
            </a:r>
            <a:r>
              <a:rPr lang="en-US" sz="1900" i="1" dirty="0">
                <a:effectLst/>
                <a:latin typeface="Arial Narrow" panose="020B0606020202030204" pitchFamily="34" charset="0"/>
                <a:ea typeface="Calibri" panose="020F0502020204030204" pitchFamily="34" charset="0"/>
                <a:cs typeface="Arial" panose="020B0604020202020204" pitchFamily="34" charset="0"/>
              </a:rPr>
              <a:t> In the same way also the </a:t>
            </a:r>
            <a:r>
              <a:rPr lang="en-US" sz="1900" b="1" i="1" dirty="0">
                <a:effectLst/>
                <a:latin typeface="Arial Narrow" panose="020B0606020202030204" pitchFamily="34" charset="0"/>
                <a:ea typeface="Calibri" panose="020F0502020204030204" pitchFamily="34" charset="0"/>
                <a:cs typeface="Arial" panose="020B0604020202020204" pitchFamily="34" charset="0"/>
              </a:rPr>
              <a:t>cup</a:t>
            </a:r>
            <a:r>
              <a:rPr lang="en-US" sz="1900" i="1" dirty="0">
                <a:effectLst/>
                <a:latin typeface="Arial Narrow" panose="020B0606020202030204" pitchFamily="34" charset="0"/>
                <a:ea typeface="Calibri" panose="020F0502020204030204" pitchFamily="34" charset="0"/>
                <a:cs typeface="Arial" panose="020B0604020202020204" pitchFamily="34" charset="0"/>
              </a:rPr>
              <a:t>, after supper, saying, "</a:t>
            </a:r>
            <a:r>
              <a:rPr lang="en-US" sz="1900" b="1" i="1" dirty="0">
                <a:effectLst/>
                <a:latin typeface="Arial Narrow" panose="020B0606020202030204" pitchFamily="34" charset="0"/>
                <a:ea typeface="Calibri" panose="020F0502020204030204" pitchFamily="34" charset="0"/>
                <a:cs typeface="Arial" panose="020B0604020202020204" pitchFamily="34" charset="0"/>
              </a:rPr>
              <a:t>This cup is the new covenant in my blood</a:t>
            </a:r>
            <a:r>
              <a:rPr lang="en-US" sz="1900" i="1" dirty="0">
                <a:effectLst/>
                <a:latin typeface="Arial Narrow" panose="020B0606020202030204" pitchFamily="34" charset="0"/>
                <a:ea typeface="Calibri" panose="020F0502020204030204" pitchFamily="34" charset="0"/>
                <a:cs typeface="Arial" panose="020B0604020202020204" pitchFamily="34" charset="0"/>
              </a:rPr>
              <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Do this</a:t>
            </a:r>
            <a:r>
              <a:rPr lang="en-US" sz="1900" i="1" dirty="0">
                <a:effectLst/>
                <a:latin typeface="Arial Narrow" panose="020B0606020202030204" pitchFamily="34" charset="0"/>
                <a:ea typeface="Calibri" panose="020F0502020204030204" pitchFamily="34" charset="0"/>
                <a:cs typeface="Arial" panose="020B0604020202020204" pitchFamily="34" charset="0"/>
              </a:rPr>
              <a:t>, as often as you drink it, in remembrance of me."</a:t>
            </a:r>
            <a:r>
              <a:rPr lang="en-US" sz="1900" dirty="0">
                <a:effectLst/>
                <a:latin typeface="Arial Narrow" panose="020B0606020202030204" pitchFamily="34" charset="0"/>
                <a:ea typeface="Calibri" panose="020F0502020204030204" pitchFamily="34" charset="0"/>
                <a:cs typeface="Arial" panose="020B0604020202020204" pitchFamily="34" charset="0"/>
              </a:rPr>
              <a:t> </a:t>
            </a:r>
            <a:br>
              <a:rPr lang="en-US" sz="1900" dirty="0">
                <a:effectLst/>
                <a:latin typeface="Arial Narrow" panose="020B0606020202030204" pitchFamily="34" charset="0"/>
                <a:ea typeface="Calibri" panose="020F0502020204030204" pitchFamily="34" charset="0"/>
                <a:cs typeface="Arial" panose="020B0604020202020204" pitchFamily="34" charset="0"/>
              </a:rPr>
            </a:b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26</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For as often as you eat this bread and drink the cup, you proclaim the death of the Lord until he comes</a:t>
            </a:r>
            <a:r>
              <a:rPr lang="en-US" sz="1900" b="1" dirty="0">
                <a:effectLst/>
                <a:latin typeface="Arial Narrow" panose="020B0606020202030204" pitchFamily="34" charset="0"/>
                <a:ea typeface="Calibri" panose="020F0502020204030204" pitchFamily="34" charset="0"/>
                <a:cs typeface="Arial" panose="020B0604020202020204" pitchFamily="34" charset="0"/>
              </a:rPr>
              <a:t>.</a:t>
            </a:r>
            <a:r>
              <a:rPr lang="en-US" sz="1900" dirty="0">
                <a:effectLst/>
                <a:latin typeface="Arial Narrow" panose="020B0606020202030204" pitchFamily="34" charset="0"/>
                <a:ea typeface="Calibri" panose="020F0502020204030204" pitchFamily="34" charset="0"/>
                <a:cs typeface="Arial" panose="020B0604020202020204" pitchFamily="34" charset="0"/>
              </a:rPr>
              <a:t> </a:t>
            </a:r>
            <a:br>
              <a:rPr lang="en-US" sz="1900" dirty="0">
                <a:effectLst/>
                <a:latin typeface="Arial Narrow" panose="020B0606020202030204" pitchFamily="34" charset="0"/>
                <a:ea typeface="Calibri" panose="020F0502020204030204" pitchFamily="34" charset="0"/>
                <a:cs typeface="Arial" panose="020B0604020202020204" pitchFamily="34" charset="0"/>
              </a:rPr>
            </a:b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27</a:t>
            </a:r>
            <a:r>
              <a:rPr lang="en-US" sz="1900" dirty="0">
                <a:effectLst/>
                <a:latin typeface="Arial Narrow" panose="020B0606020202030204" pitchFamily="34" charset="0"/>
                <a:ea typeface="Calibri" panose="020F0502020204030204" pitchFamily="34" charset="0"/>
                <a:cs typeface="Arial" panose="020B0604020202020204" pitchFamily="34" charset="0"/>
              </a:rPr>
              <a:t> Therefore </a:t>
            </a:r>
            <a:r>
              <a:rPr lang="en-US" sz="1900" b="1" i="1" dirty="0">
                <a:effectLst/>
                <a:latin typeface="Arial Narrow" panose="020B0606020202030204" pitchFamily="34" charset="0"/>
                <a:ea typeface="Calibri" panose="020F0502020204030204" pitchFamily="34" charset="0"/>
                <a:cs typeface="Arial" panose="020B0604020202020204" pitchFamily="34" charset="0"/>
              </a:rPr>
              <a:t>whoever eats the bread or drinks the cup of the Lord unworthily</a:t>
            </a:r>
            <a:r>
              <a:rPr lang="en-US" sz="1900" b="1" dirty="0">
                <a:effectLst/>
                <a:latin typeface="Arial Narrow" panose="020B0606020202030204" pitchFamily="34" charset="0"/>
                <a:ea typeface="Calibri" panose="020F0502020204030204" pitchFamily="34" charset="0"/>
                <a:cs typeface="Arial" panose="020B0604020202020204" pitchFamily="34" charset="0"/>
              </a:rPr>
              <a:t> </a:t>
            </a:r>
            <a:r>
              <a:rPr lang="en-US" sz="1900" dirty="0">
                <a:effectLst/>
                <a:latin typeface="Arial Narrow" panose="020B0606020202030204" pitchFamily="34" charset="0"/>
                <a:ea typeface="Calibri" panose="020F0502020204030204" pitchFamily="34" charset="0"/>
                <a:cs typeface="Arial" panose="020B0604020202020204" pitchFamily="34" charset="0"/>
              </a:rPr>
              <a:t>will have to answer for </a:t>
            </a:r>
            <a:r>
              <a:rPr lang="en-US" sz="1900" b="1" i="1" dirty="0">
                <a:effectLst/>
                <a:latin typeface="Arial Narrow" panose="020B0606020202030204" pitchFamily="34" charset="0"/>
                <a:ea typeface="Calibri" panose="020F0502020204030204" pitchFamily="34" charset="0"/>
                <a:cs typeface="Arial" panose="020B0604020202020204" pitchFamily="34" charset="0"/>
              </a:rPr>
              <a:t>the body and blood of the Lord</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28</a:t>
            </a:r>
            <a:r>
              <a:rPr lang="en-US" sz="1900" dirty="0">
                <a:effectLst/>
                <a:latin typeface="Arial Narrow" panose="020B0606020202030204" pitchFamily="34" charset="0"/>
                <a:ea typeface="Calibri" panose="020F0502020204030204" pitchFamily="34" charset="0"/>
                <a:cs typeface="Arial" panose="020B0604020202020204" pitchFamily="34" charset="0"/>
              </a:rPr>
              <a:t> A person should examine himself, and so eat the bread and drink the cup.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29</a:t>
            </a:r>
            <a:r>
              <a:rPr lang="en-US" sz="1900" dirty="0">
                <a:effectLst/>
                <a:latin typeface="Arial Narrow" panose="020B0606020202030204" pitchFamily="34" charset="0"/>
                <a:ea typeface="Calibri" panose="020F0502020204030204" pitchFamily="34" charset="0"/>
                <a:cs typeface="Arial" panose="020B0604020202020204" pitchFamily="34" charset="0"/>
              </a:rPr>
              <a:t> For </a:t>
            </a:r>
            <a:r>
              <a:rPr lang="en-US" sz="1900" b="1" i="1" dirty="0">
                <a:effectLst/>
                <a:latin typeface="Arial Narrow" panose="020B0606020202030204" pitchFamily="34" charset="0"/>
                <a:ea typeface="Calibri" panose="020F0502020204030204" pitchFamily="34" charset="0"/>
                <a:cs typeface="Arial" panose="020B0604020202020204" pitchFamily="34" charset="0"/>
              </a:rPr>
              <a:t>anyone who eats and drinks without discerning the body</a:t>
            </a:r>
            <a:r>
              <a:rPr lang="en-US" sz="1900" dirty="0">
                <a:effectLst/>
                <a:latin typeface="Arial Narrow" panose="020B0606020202030204" pitchFamily="34" charset="0"/>
                <a:ea typeface="Calibri" panose="020F0502020204030204" pitchFamily="34" charset="0"/>
                <a:cs typeface="Arial" panose="020B0604020202020204" pitchFamily="34" charset="0"/>
              </a:rPr>
              <a:t>, eats and drinks </a:t>
            </a:r>
            <a:r>
              <a:rPr lang="en-US" sz="1900" u="sng" dirty="0">
                <a:effectLst/>
                <a:latin typeface="Arial Narrow" panose="020B0606020202030204" pitchFamily="34" charset="0"/>
                <a:ea typeface="Calibri" panose="020F0502020204030204" pitchFamily="34" charset="0"/>
                <a:cs typeface="Arial" panose="020B0604020202020204" pitchFamily="34" charset="0"/>
              </a:rPr>
              <a:t>judgment</a:t>
            </a:r>
            <a:r>
              <a:rPr lang="en-US" sz="1900" dirty="0">
                <a:effectLst/>
                <a:latin typeface="Arial Narrow" panose="020B0606020202030204" pitchFamily="34" charset="0"/>
                <a:ea typeface="Calibri" panose="020F0502020204030204" pitchFamily="34" charset="0"/>
                <a:cs typeface="Arial" panose="020B0604020202020204" pitchFamily="34" charset="0"/>
              </a:rPr>
              <a:t> on himself.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30</a:t>
            </a:r>
            <a:r>
              <a:rPr lang="en-US" sz="1900" dirty="0">
                <a:effectLst/>
                <a:latin typeface="Arial Narrow" panose="020B0606020202030204" pitchFamily="34" charset="0"/>
                <a:ea typeface="Calibri" panose="020F0502020204030204" pitchFamily="34" charset="0"/>
                <a:cs typeface="Arial" panose="020B0604020202020204" pitchFamily="34" charset="0"/>
              </a:rPr>
              <a:t> That is why many among you are ill and infirm, and a considerable number are dying.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31</a:t>
            </a:r>
            <a:r>
              <a:rPr lang="en-US" sz="1900" dirty="0">
                <a:effectLst/>
                <a:latin typeface="Arial Narrow" panose="020B0606020202030204" pitchFamily="34" charset="0"/>
                <a:ea typeface="Calibri" panose="020F0502020204030204" pitchFamily="34" charset="0"/>
                <a:cs typeface="Arial" panose="020B0604020202020204" pitchFamily="34" charset="0"/>
              </a:rPr>
              <a:t> If we discerned ourselves, we would not be under judgment;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32</a:t>
            </a:r>
            <a:r>
              <a:rPr lang="en-US" sz="1900" dirty="0">
                <a:effectLst/>
                <a:latin typeface="Arial Narrow" panose="020B0606020202030204" pitchFamily="34" charset="0"/>
                <a:ea typeface="Calibri" panose="020F0502020204030204" pitchFamily="34" charset="0"/>
                <a:cs typeface="Arial" panose="020B0604020202020204" pitchFamily="34" charset="0"/>
              </a:rPr>
              <a:t> but since we are judged by the Lord, we are being disciplined so that we may not be condemned along with the world.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33</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Therefore</a:t>
            </a:r>
            <a:r>
              <a:rPr lang="en-US" sz="1900" i="1" dirty="0">
                <a:effectLst/>
                <a:latin typeface="Arial Narrow" panose="020B0606020202030204" pitchFamily="34" charset="0"/>
                <a:ea typeface="Calibri" panose="020F0502020204030204" pitchFamily="34" charset="0"/>
                <a:cs typeface="Arial" panose="020B0604020202020204" pitchFamily="34" charset="0"/>
              </a:rPr>
              <a:t>, my brothers, when you come together to eat, </a:t>
            </a:r>
            <a:r>
              <a:rPr lang="en-US" sz="1900" b="1" i="1" dirty="0">
                <a:effectLst/>
                <a:latin typeface="Arial Narrow" panose="020B0606020202030204" pitchFamily="34" charset="0"/>
                <a:ea typeface="Calibri" panose="020F0502020204030204" pitchFamily="34" charset="0"/>
                <a:cs typeface="Arial" panose="020B0604020202020204" pitchFamily="34" charset="0"/>
              </a:rPr>
              <a:t>wait for one another.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34</a:t>
            </a:r>
            <a:r>
              <a:rPr lang="en-US" sz="1900" dirty="0">
                <a:effectLst/>
                <a:latin typeface="Arial Narrow" panose="020B0606020202030204" pitchFamily="34" charset="0"/>
                <a:ea typeface="Calibri" panose="020F0502020204030204" pitchFamily="34" charset="0"/>
                <a:cs typeface="Arial" panose="020B0604020202020204" pitchFamily="34" charset="0"/>
              </a:rPr>
              <a:t> If anyone is hungry, he should eat at home, so that </a:t>
            </a:r>
            <a:r>
              <a:rPr lang="en-US" sz="1900" u="wavy" dirty="0">
                <a:effectLst/>
                <a:latin typeface="Arial Narrow" panose="020B0606020202030204" pitchFamily="34" charset="0"/>
                <a:ea typeface="Calibri" panose="020F0502020204030204" pitchFamily="34" charset="0"/>
                <a:cs typeface="Arial" panose="020B0604020202020204" pitchFamily="34" charset="0"/>
              </a:rPr>
              <a:t>your meetings</a:t>
            </a:r>
            <a:r>
              <a:rPr lang="en-US" sz="1900" dirty="0">
                <a:effectLst/>
                <a:latin typeface="Arial Narrow" panose="020B0606020202030204" pitchFamily="34" charset="0"/>
                <a:ea typeface="Calibri" panose="020F0502020204030204" pitchFamily="34" charset="0"/>
                <a:cs typeface="Arial" panose="020B0604020202020204" pitchFamily="34" charset="0"/>
              </a:rPr>
              <a:t> may not result in </a:t>
            </a:r>
            <a:r>
              <a:rPr lang="en-US" sz="1900" u="sng" dirty="0">
                <a:effectLst/>
                <a:latin typeface="Arial Narrow" panose="020B0606020202030204" pitchFamily="34" charset="0"/>
                <a:ea typeface="Calibri" panose="020F0502020204030204" pitchFamily="34" charset="0"/>
                <a:cs typeface="Arial" panose="020B0604020202020204" pitchFamily="34" charset="0"/>
              </a:rPr>
              <a:t>judgment</a:t>
            </a:r>
            <a:r>
              <a:rPr lang="en-US" sz="1900" dirty="0">
                <a:effectLst/>
                <a:latin typeface="Arial Narrow" panose="020B0606020202030204" pitchFamily="34" charset="0"/>
                <a:ea typeface="Calibri" panose="020F0502020204030204" pitchFamily="34" charset="0"/>
                <a:cs typeface="Arial" panose="020B0604020202020204" pitchFamily="34" charset="0"/>
              </a:rPr>
              <a:t>….”</a:t>
            </a:r>
            <a:endParaRPr lang="en-US" sz="19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57305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3D04-88E1-7A7A-E35E-2757306A4394}"/>
              </a:ext>
            </a:extLst>
          </p:cNvPr>
          <p:cNvSpPr>
            <a:spLocks noGrp="1"/>
          </p:cNvSpPr>
          <p:nvPr>
            <p:ph type="title"/>
          </p:nvPr>
        </p:nvSpPr>
        <p:spPr/>
        <p:txBody>
          <a:bodyPr>
            <a:noAutofit/>
          </a:bodyPr>
          <a:lstStyle/>
          <a:p>
            <a:r>
              <a:rPr lang="en-US" sz="3200" i="1" dirty="0">
                <a:latin typeface="Arial Narrow" panose="020B0606020202030204" pitchFamily="34" charset="0"/>
              </a:rPr>
              <a:t>CCC </a:t>
            </a:r>
            <a:r>
              <a:rPr lang="en-US" sz="3200" dirty="0">
                <a:latin typeface="Arial Narrow" panose="020B0606020202030204" pitchFamily="34" charset="0"/>
              </a:rPr>
              <a:t>- “The presence of Christ by the power of his word and the Holy Spirit”</a:t>
            </a:r>
          </a:p>
        </p:txBody>
      </p:sp>
      <p:sp>
        <p:nvSpPr>
          <p:cNvPr id="3" name="Content Placeholder 2">
            <a:extLst>
              <a:ext uri="{FF2B5EF4-FFF2-40B4-BE49-F238E27FC236}">
                <a16:creationId xmlns:a16="http://schemas.microsoft.com/office/drawing/2014/main" id="{ED5D3390-0486-CB67-F0A5-A8F60747093A}"/>
              </a:ext>
            </a:extLst>
          </p:cNvPr>
          <p:cNvSpPr>
            <a:spLocks noGrp="1"/>
          </p:cNvSpPr>
          <p:nvPr>
            <p:ph idx="1"/>
          </p:nvPr>
        </p:nvSpPr>
        <p:spPr/>
        <p:txBody>
          <a:bodyPr>
            <a:normAutofit fontScale="55000" lnSpcReduction="20000"/>
          </a:bodyPr>
          <a:lstStyle/>
          <a:p>
            <a:pPr marL="114300" indent="0">
              <a:lnSpc>
                <a:spcPct val="120000"/>
              </a:lnSpc>
              <a:spcBef>
                <a:spcPts val="1200"/>
              </a:spcBef>
              <a:buNone/>
            </a:pPr>
            <a:r>
              <a:rPr lang="en-US" b="1" dirty="0">
                <a:solidFill>
                  <a:srgbClr val="C00000"/>
                </a:solidFill>
              </a:rPr>
              <a:t>1373 </a:t>
            </a:r>
            <a:r>
              <a:rPr lang="en-US" dirty="0"/>
              <a:t>"</a:t>
            </a:r>
            <a:r>
              <a:rPr lang="en-US" b="1" dirty="0"/>
              <a:t>Christ Jesus</a:t>
            </a:r>
            <a:r>
              <a:rPr lang="en-US" dirty="0"/>
              <a:t>, who died, yes, who was raised from the dead, who is at the right hand of God, who indeed intercedes for us," is </a:t>
            </a:r>
            <a:r>
              <a:rPr lang="en-US" b="1" dirty="0"/>
              <a:t>present in many ways to his Church</a:t>
            </a:r>
            <a:r>
              <a:rPr lang="en-US" dirty="0"/>
              <a:t>:</a:t>
            </a:r>
            <a:r>
              <a:rPr lang="en-US" baseline="30000" dirty="0">
                <a:latin typeface="Verdana" panose="020B0604030504040204" pitchFamily="34" charset="0"/>
                <a:hlinkClick r:id="rId2"/>
              </a:rPr>
              <a:t>195</a:t>
            </a:r>
            <a:r>
              <a:rPr lang="en-US" dirty="0"/>
              <a:t> in his </a:t>
            </a:r>
            <a:r>
              <a:rPr lang="en-US" b="1" dirty="0"/>
              <a:t>word</a:t>
            </a:r>
            <a:r>
              <a:rPr lang="en-US" dirty="0"/>
              <a:t>, in his </a:t>
            </a:r>
            <a:r>
              <a:rPr lang="en-US" b="1" dirty="0"/>
              <a:t>Church's prayer</a:t>
            </a:r>
            <a:r>
              <a:rPr lang="en-US" dirty="0"/>
              <a:t>, "where two or three are gathered in my name,"</a:t>
            </a:r>
            <a:r>
              <a:rPr lang="en-US" baseline="30000" dirty="0">
                <a:latin typeface="Verdana" panose="020B0604030504040204" pitchFamily="34" charset="0"/>
                <a:hlinkClick r:id="rId3"/>
              </a:rPr>
              <a:t>196</a:t>
            </a:r>
            <a:r>
              <a:rPr lang="en-US" dirty="0"/>
              <a:t> in the </a:t>
            </a:r>
            <a:r>
              <a:rPr lang="en-US" b="1" dirty="0"/>
              <a:t>poor</a:t>
            </a:r>
            <a:r>
              <a:rPr lang="en-US" dirty="0"/>
              <a:t>, the </a:t>
            </a:r>
            <a:r>
              <a:rPr lang="en-US" b="1" dirty="0"/>
              <a:t>sick</a:t>
            </a:r>
            <a:r>
              <a:rPr lang="en-US" dirty="0"/>
              <a:t>, and the </a:t>
            </a:r>
            <a:r>
              <a:rPr lang="en-US" b="1" dirty="0"/>
              <a:t>imprisoned</a:t>
            </a:r>
            <a:r>
              <a:rPr lang="en-US" dirty="0"/>
              <a:t>,</a:t>
            </a:r>
            <a:r>
              <a:rPr lang="en-US" baseline="30000" dirty="0">
                <a:latin typeface="Verdana" panose="020B0604030504040204" pitchFamily="34" charset="0"/>
                <a:hlinkClick r:id="rId4"/>
              </a:rPr>
              <a:t>197</a:t>
            </a:r>
            <a:r>
              <a:rPr lang="en-US" dirty="0"/>
              <a:t> in the </a:t>
            </a:r>
            <a:r>
              <a:rPr lang="en-US" b="1" dirty="0"/>
              <a:t>sacraments</a:t>
            </a:r>
            <a:r>
              <a:rPr lang="en-US" dirty="0"/>
              <a:t> of which he is the author, in the sacrifice of the </a:t>
            </a:r>
            <a:r>
              <a:rPr lang="en-US" b="1" dirty="0"/>
              <a:t>Mass</a:t>
            </a:r>
            <a:r>
              <a:rPr lang="en-US" dirty="0"/>
              <a:t>, and in the person of the </a:t>
            </a:r>
            <a:r>
              <a:rPr lang="en-US" b="1" dirty="0"/>
              <a:t>minister</a:t>
            </a:r>
            <a:r>
              <a:rPr lang="en-US" dirty="0"/>
              <a:t>. But "he is present . . . </a:t>
            </a:r>
            <a:r>
              <a:rPr lang="en-US" b="1" dirty="0"/>
              <a:t>most especially in the Eucharistic species</a:t>
            </a:r>
            <a:r>
              <a:rPr lang="en-US" dirty="0"/>
              <a:t>."</a:t>
            </a:r>
            <a:r>
              <a:rPr lang="en-US" baseline="30000" dirty="0">
                <a:latin typeface="Verdana" panose="020B0604030504040204" pitchFamily="34" charset="0"/>
                <a:hlinkClick r:id="rId5"/>
              </a:rPr>
              <a:t>198</a:t>
            </a:r>
            <a:endParaRPr lang="en-US" dirty="0"/>
          </a:p>
          <a:p>
            <a:pPr marL="114300" indent="0">
              <a:lnSpc>
                <a:spcPct val="120000"/>
              </a:lnSpc>
              <a:spcBef>
                <a:spcPts val="1200"/>
              </a:spcBef>
              <a:buNone/>
            </a:pPr>
            <a:r>
              <a:rPr lang="en-US" b="1" dirty="0">
                <a:solidFill>
                  <a:srgbClr val="C00000"/>
                </a:solidFill>
              </a:rPr>
              <a:t>1374 </a:t>
            </a:r>
            <a:r>
              <a:rPr lang="en-US" b="1" dirty="0"/>
              <a:t>The </a:t>
            </a:r>
            <a:r>
              <a:rPr lang="en-US" b="1" u="sng" dirty="0"/>
              <a:t>mode</a:t>
            </a:r>
            <a:r>
              <a:rPr lang="en-US" b="1" dirty="0"/>
              <a:t> of Christ's presence under the Eucharistic species is </a:t>
            </a:r>
            <a:r>
              <a:rPr lang="en-US" b="1" u="sng" dirty="0"/>
              <a:t>unique</a:t>
            </a:r>
            <a:r>
              <a:rPr lang="en-US" dirty="0"/>
              <a:t>. It raises the Eucharist above all the sacraments as "the perfection of the spiritual life and the end to which all the sacraments tend."</a:t>
            </a:r>
            <a:r>
              <a:rPr lang="en-US" baseline="30000" dirty="0">
                <a:latin typeface="Verdana" panose="020B0604030504040204" pitchFamily="34" charset="0"/>
                <a:hlinkClick r:id="rId6"/>
              </a:rPr>
              <a:t>199</a:t>
            </a:r>
            <a:r>
              <a:rPr lang="en-US" dirty="0"/>
              <a:t> In the most blessed sacrament of the Eucharist "the body and blood, together with the soul and divinity, of our Lord Jesus Christ and, therefore, the whole Christ is truly, really, and substantially contained."</a:t>
            </a:r>
            <a:r>
              <a:rPr lang="en-US" baseline="30000" dirty="0">
                <a:latin typeface="Verdana" panose="020B0604030504040204" pitchFamily="34" charset="0"/>
                <a:hlinkClick r:id="rId7"/>
              </a:rPr>
              <a:t>200</a:t>
            </a:r>
            <a:r>
              <a:rPr lang="en-US" dirty="0"/>
              <a:t> "This </a:t>
            </a:r>
            <a:r>
              <a:rPr lang="en-US" b="1" dirty="0"/>
              <a:t>presence</a:t>
            </a:r>
            <a:r>
              <a:rPr lang="en-US" dirty="0"/>
              <a:t> is called </a:t>
            </a:r>
            <a:r>
              <a:rPr lang="en-US" b="1" dirty="0"/>
              <a:t>'real</a:t>
            </a:r>
            <a:r>
              <a:rPr lang="en-US" dirty="0"/>
              <a:t>' - by which is </a:t>
            </a:r>
            <a:r>
              <a:rPr lang="en-US" i="1" dirty="0"/>
              <a:t>not intended to exclude the other types of presence as if they could not be 'real' too</a:t>
            </a:r>
            <a:r>
              <a:rPr lang="en-US" dirty="0"/>
              <a:t>, but because it is </a:t>
            </a:r>
            <a:r>
              <a:rPr lang="en-US" b="1" dirty="0"/>
              <a:t>presence in the fullest sense</a:t>
            </a:r>
            <a:r>
              <a:rPr lang="en-US" dirty="0"/>
              <a:t>: that is to say, it is a </a:t>
            </a:r>
            <a:r>
              <a:rPr lang="en-US" b="1" dirty="0"/>
              <a:t>substantial presence </a:t>
            </a:r>
            <a:r>
              <a:rPr lang="en-US" dirty="0"/>
              <a:t>by which </a:t>
            </a:r>
            <a:r>
              <a:rPr lang="en-US" b="1" dirty="0"/>
              <a:t>Christ, God and man, makes himself wholly and entirely present</a:t>
            </a:r>
            <a:r>
              <a:rPr lang="en-US" dirty="0"/>
              <a:t>."</a:t>
            </a:r>
            <a:r>
              <a:rPr lang="en-US" baseline="30000" dirty="0">
                <a:latin typeface="Verdana" panose="020B0604030504040204" pitchFamily="34" charset="0"/>
                <a:hlinkClick r:id="rId8"/>
              </a:rPr>
              <a:t>201</a:t>
            </a:r>
            <a:endParaRPr lang="en-US" dirty="0"/>
          </a:p>
          <a:p>
            <a:pPr marL="114300" indent="0">
              <a:lnSpc>
                <a:spcPct val="120000"/>
              </a:lnSpc>
              <a:spcBef>
                <a:spcPts val="1200"/>
              </a:spcBef>
              <a:buNone/>
            </a:pPr>
            <a:r>
              <a:rPr lang="en-US" b="1" dirty="0">
                <a:solidFill>
                  <a:srgbClr val="C00000"/>
                </a:solidFill>
              </a:rPr>
              <a:t>1375 </a:t>
            </a:r>
            <a:r>
              <a:rPr lang="en-US" dirty="0"/>
              <a:t>It is by the </a:t>
            </a:r>
            <a:r>
              <a:rPr lang="en-US" b="1" dirty="0"/>
              <a:t>conversion</a:t>
            </a:r>
            <a:r>
              <a:rPr lang="en-US" dirty="0"/>
              <a:t> of the </a:t>
            </a:r>
            <a:r>
              <a:rPr lang="en-US" b="1" dirty="0"/>
              <a:t>bread and wine into Christ's body and blood </a:t>
            </a:r>
            <a:r>
              <a:rPr lang="en-US" dirty="0"/>
              <a:t>that Christ becomes present in this sacrament. the Church Fathers strongly affirmed the faith of the Church in the efficacy of the Word of Christ and of the action of the Holy Spirit to bring about this conversion…</a:t>
            </a:r>
          </a:p>
          <a:p>
            <a:pPr marL="114300" indent="0">
              <a:lnSpc>
                <a:spcPct val="120000"/>
              </a:lnSpc>
              <a:spcBef>
                <a:spcPts val="1200"/>
              </a:spcBef>
              <a:buNone/>
            </a:pPr>
            <a:r>
              <a:rPr lang="en-US" b="1" dirty="0">
                <a:solidFill>
                  <a:srgbClr val="C00000"/>
                </a:solidFill>
              </a:rPr>
              <a:t>1376</a:t>
            </a:r>
            <a:r>
              <a:rPr lang="en-US" dirty="0"/>
              <a:t> The Council of Trent summarizes the Catholic faith by declaring: "Because Christ our Redeemer said that it was truly his body that he was offering under the species of bread, it has always been the conviction of the Church of God, and this holy Council now declares again, that by the </a:t>
            </a:r>
            <a:r>
              <a:rPr lang="en-US" b="1" dirty="0"/>
              <a:t>consecration </a:t>
            </a:r>
            <a:r>
              <a:rPr lang="en-US" dirty="0"/>
              <a:t>of the bread and wine there takes place a </a:t>
            </a:r>
            <a:r>
              <a:rPr lang="en-US" b="1" dirty="0"/>
              <a:t>change </a:t>
            </a:r>
            <a:r>
              <a:rPr lang="en-US" dirty="0"/>
              <a:t>of the whole </a:t>
            </a:r>
            <a:r>
              <a:rPr lang="en-US" u="sng" dirty="0"/>
              <a:t>substance</a:t>
            </a:r>
            <a:r>
              <a:rPr lang="en-US" dirty="0"/>
              <a:t> of the </a:t>
            </a:r>
            <a:r>
              <a:rPr lang="en-US" b="1" dirty="0"/>
              <a:t>bread into the </a:t>
            </a:r>
            <a:r>
              <a:rPr lang="en-US" b="1" u="sng" dirty="0"/>
              <a:t>substance</a:t>
            </a:r>
            <a:r>
              <a:rPr lang="en-US" b="1" dirty="0"/>
              <a:t> of the body of Christ our Lord</a:t>
            </a:r>
            <a:r>
              <a:rPr lang="en-US" dirty="0"/>
              <a:t> and of the whole </a:t>
            </a:r>
            <a:r>
              <a:rPr lang="en-US" u="sng" dirty="0"/>
              <a:t>substance</a:t>
            </a:r>
            <a:r>
              <a:rPr lang="en-US" dirty="0"/>
              <a:t> of the </a:t>
            </a:r>
            <a:r>
              <a:rPr lang="en-US" b="1" dirty="0"/>
              <a:t>wine into the </a:t>
            </a:r>
            <a:r>
              <a:rPr lang="en-US" b="1" u="sng" dirty="0"/>
              <a:t>substance</a:t>
            </a:r>
            <a:r>
              <a:rPr lang="en-US" b="1" dirty="0"/>
              <a:t> of his blood</a:t>
            </a:r>
            <a:r>
              <a:rPr lang="en-US" dirty="0"/>
              <a:t>. </a:t>
            </a:r>
            <a:r>
              <a:rPr lang="en-US" i="1" dirty="0"/>
              <a:t>This change the holy Catholic Church has fittingly and properly called </a:t>
            </a:r>
            <a:r>
              <a:rPr lang="en-US" b="1" i="1" dirty="0"/>
              <a:t>transubstantiation</a:t>
            </a:r>
            <a:r>
              <a:rPr lang="en-US" dirty="0"/>
              <a:t>."</a:t>
            </a:r>
            <a:r>
              <a:rPr lang="en-US" baseline="30000" dirty="0">
                <a:latin typeface="Verdana" panose="020B0604030504040204" pitchFamily="34" charset="0"/>
                <a:hlinkClick r:id="rId9"/>
              </a:rPr>
              <a:t>204</a:t>
            </a:r>
            <a:endParaRPr lang="en-US" dirty="0"/>
          </a:p>
        </p:txBody>
      </p:sp>
    </p:spTree>
    <p:extLst>
      <p:ext uri="{BB962C8B-B14F-4D97-AF65-F5344CB8AC3E}">
        <p14:creationId xmlns:p14="http://schemas.microsoft.com/office/powerpoint/2010/main" val="305285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1D93-C799-F5F8-78E8-3ED1C37702EE}"/>
              </a:ext>
            </a:extLst>
          </p:cNvPr>
          <p:cNvSpPr>
            <a:spLocks noGrp="1"/>
          </p:cNvSpPr>
          <p:nvPr>
            <p:ph type="title"/>
          </p:nvPr>
        </p:nvSpPr>
        <p:spPr/>
        <p:txBody>
          <a:bodyPr/>
          <a:lstStyle/>
          <a:p>
            <a:pPr algn="ctr"/>
            <a:r>
              <a:rPr lang="en-US" dirty="0"/>
              <a:t>Real Presence of Christ?</a:t>
            </a:r>
          </a:p>
        </p:txBody>
      </p:sp>
      <p:sp>
        <p:nvSpPr>
          <p:cNvPr id="3" name="Content Placeholder 2">
            <a:extLst>
              <a:ext uri="{FF2B5EF4-FFF2-40B4-BE49-F238E27FC236}">
                <a16:creationId xmlns:a16="http://schemas.microsoft.com/office/drawing/2014/main" id="{70598758-2065-5F18-611C-79C71E6727F3}"/>
              </a:ext>
            </a:extLst>
          </p:cNvPr>
          <p:cNvSpPr>
            <a:spLocks noGrp="1"/>
          </p:cNvSpPr>
          <p:nvPr>
            <p:ph idx="1"/>
          </p:nvPr>
        </p:nvSpPr>
        <p:spPr>
          <a:xfrm>
            <a:off x="522514" y="1371600"/>
            <a:ext cx="11669486" cy="5181600"/>
          </a:xfrm>
        </p:spPr>
        <p:txBody>
          <a:bodyPr/>
          <a:lstStyle/>
          <a:p>
            <a:r>
              <a:rPr lang="en-US" b="1" dirty="0">
                <a:latin typeface="Arial Narrow" panose="020B0606020202030204" pitchFamily="34" charset="0"/>
              </a:rPr>
              <a:t>Pew Survey 2019</a:t>
            </a:r>
            <a:r>
              <a:rPr lang="en-US" dirty="0">
                <a:latin typeface="Arial Narrow" panose="020B0606020202030204" pitchFamily="34" charset="0"/>
              </a:rPr>
              <a:t> – claimed that only about 1/3 of Catholics believe</a:t>
            </a:r>
          </a:p>
          <a:p>
            <a:r>
              <a:rPr lang="en-US" dirty="0">
                <a:latin typeface="Arial Narrow" panose="020B0606020202030204" pitchFamily="34" charset="0"/>
              </a:rPr>
              <a:t>Was this survey accurate? Has belief declined so much?</a:t>
            </a:r>
          </a:p>
          <a:p>
            <a:endParaRPr lang="en-US" dirty="0">
              <a:latin typeface="Arial Narrow" panose="020B0606020202030204" pitchFamily="34" charset="0"/>
            </a:endParaRPr>
          </a:p>
          <a:p>
            <a:r>
              <a:rPr lang="en-US" dirty="0">
                <a:latin typeface="Arial Narrow" panose="020B0606020202030204" pitchFamily="34" charset="0"/>
              </a:rPr>
              <a:t>Be careful with imprecise/sloppy language, esp. in theology!</a:t>
            </a:r>
          </a:p>
          <a:p>
            <a:r>
              <a:rPr lang="en-US" dirty="0">
                <a:latin typeface="Arial Narrow" panose="020B0606020202030204" pitchFamily="34" charset="0"/>
              </a:rPr>
              <a:t>Distinguish between </a:t>
            </a:r>
            <a:r>
              <a:rPr lang="en-US" u="sng" dirty="0">
                <a:latin typeface="Arial Narrow" panose="020B0606020202030204" pitchFamily="34" charset="0"/>
              </a:rPr>
              <a:t>faith</a:t>
            </a:r>
            <a:r>
              <a:rPr lang="en-US" dirty="0">
                <a:latin typeface="Arial Narrow" panose="020B0606020202030204" pitchFamily="34" charset="0"/>
              </a:rPr>
              <a:t> and </a:t>
            </a:r>
            <a:r>
              <a:rPr lang="en-US" u="sng" dirty="0">
                <a:latin typeface="Arial Narrow" panose="020B0606020202030204" pitchFamily="34" charset="0"/>
              </a:rPr>
              <a:t>theology</a:t>
            </a:r>
            <a:r>
              <a:rPr lang="en-US" dirty="0">
                <a:latin typeface="Arial Narrow" panose="020B0606020202030204" pitchFamily="34" charset="0"/>
              </a:rPr>
              <a:t>!</a:t>
            </a:r>
          </a:p>
          <a:p>
            <a:pPr lvl="1"/>
            <a:r>
              <a:rPr lang="en-US" dirty="0">
                <a:latin typeface="Arial Narrow" panose="020B0606020202030204" pitchFamily="34" charset="0"/>
              </a:rPr>
              <a:t>FAITH:   </a:t>
            </a:r>
            <a:r>
              <a:rPr lang="en-US" b="1" dirty="0">
                <a:latin typeface="Arial Narrow" panose="020B0606020202030204" pitchFamily="34" charset="0"/>
              </a:rPr>
              <a:t>Real Presence</a:t>
            </a:r>
            <a:r>
              <a:rPr lang="en-US" sz="2000" b="1" dirty="0">
                <a:latin typeface="Arial Narrow" panose="020B0606020202030204" pitchFamily="34" charset="0"/>
              </a:rPr>
              <a:t>  </a:t>
            </a:r>
            <a:r>
              <a:rPr lang="en-US" sz="2400" dirty="0">
                <a:latin typeface="Arial Narrow" panose="020B0606020202030204" pitchFamily="34" charset="0"/>
              </a:rPr>
              <a:t>(</a:t>
            </a:r>
            <a:r>
              <a:rPr lang="en-US" sz="2400" i="1" u="sng" dirty="0">
                <a:latin typeface="Arial Narrow" panose="020B0606020202030204" pitchFamily="34" charset="0"/>
              </a:rPr>
              <a:t>belief that</a:t>
            </a:r>
            <a:r>
              <a:rPr lang="en-US" sz="2400" i="1" dirty="0">
                <a:latin typeface="Arial Narrow" panose="020B0606020202030204" pitchFamily="34" charset="0"/>
              </a:rPr>
              <a:t> Christ is truly present, body &amp; blood, soul &amp; divinity</a:t>
            </a:r>
            <a:r>
              <a:rPr lang="en-US" sz="2400" dirty="0">
                <a:latin typeface="Arial Narrow" panose="020B0606020202030204" pitchFamily="34" charset="0"/>
              </a:rPr>
              <a:t>)</a:t>
            </a:r>
            <a:endParaRPr lang="en-US" dirty="0">
              <a:latin typeface="Arial Narrow" panose="020B0606020202030204" pitchFamily="34" charset="0"/>
            </a:endParaRPr>
          </a:p>
          <a:p>
            <a:pPr lvl="1"/>
            <a:r>
              <a:rPr lang="en-US" dirty="0">
                <a:latin typeface="Arial Narrow" panose="020B0606020202030204" pitchFamily="34" charset="0"/>
              </a:rPr>
              <a:t>THEOLOGY:  </a:t>
            </a:r>
            <a:r>
              <a:rPr lang="en-US" b="1" dirty="0">
                <a:latin typeface="Arial Narrow" panose="020B0606020202030204" pitchFamily="34" charset="0"/>
              </a:rPr>
              <a:t>Transubstantiation </a:t>
            </a:r>
            <a:r>
              <a:rPr lang="en-US" sz="2400" dirty="0">
                <a:latin typeface="Arial Narrow" panose="020B0606020202030204" pitchFamily="34" charset="0"/>
              </a:rPr>
              <a:t>(</a:t>
            </a:r>
            <a:r>
              <a:rPr lang="en-US" sz="2400" i="1" u="sng" dirty="0">
                <a:latin typeface="Arial Narrow" panose="020B0606020202030204" pitchFamily="34" charset="0"/>
              </a:rPr>
              <a:t>explains why</a:t>
            </a:r>
            <a:r>
              <a:rPr lang="en-US" sz="2400" i="1" dirty="0">
                <a:latin typeface="Arial Narrow" panose="020B0606020202030204" pitchFamily="34" charset="0"/>
              </a:rPr>
              <a:t> it still appears as ordinary bread &amp; wine</a:t>
            </a:r>
            <a:r>
              <a:rPr lang="en-US" sz="2400" dirty="0">
                <a:latin typeface="Arial Narrow" panose="020B0606020202030204" pitchFamily="34" charset="0"/>
              </a:rPr>
              <a:t>)</a:t>
            </a:r>
          </a:p>
          <a:p>
            <a:pPr lvl="2"/>
            <a:r>
              <a:rPr lang="en-US" dirty="0">
                <a:latin typeface="Arial Narrow" panose="020B0606020202030204" pitchFamily="34" charset="0"/>
              </a:rPr>
              <a:t>Only CCC 1376 (and “In Brief, 1413”)</a:t>
            </a:r>
          </a:p>
        </p:txBody>
      </p:sp>
    </p:spTree>
    <p:extLst>
      <p:ext uri="{BB962C8B-B14F-4D97-AF65-F5344CB8AC3E}">
        <p14:creationId xmlns:p14="http://schemas.microsoft.com/office/powerpoint/2010/main" val="31246164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left)">
                                      <p:cBhvr>
                                        <p:cTn id="25" dur="500"/>
                                        <p:tgtEl>
                                          <p:spTgt spid="3">
                                            <p:txEl>
                                              <p:pRg st="5" end="5"/>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left)">
                                      <p:cBhvr>
                                        <p:cTn id="29" dur="500"/>
                                        <p:tgtEl>
                                          <p:spTgt spid="3">
                                            <p:txEl>
                                              <p:pRg st="6" end="6"/>
                                            </p:txEl>
                                          </p:spTgt>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left)">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D8169-B806-7DA0-FCD2-B9B3046C6801}"/>
              </a:ext>
            </a:extLst>
          </p:cNvPr>
          <p:cNvSpPr>
            <a:spLocks noGrp="1"/>
          </p:cNvSpPr>
          <p:nvPr>
            <p:ph type="title" idx="4294967295"/>
          </p:nvPr>
        </p:nvSpPr>
        <p:spPr>
          <a:xfrm>
            <a:off x="313509" y="255588"/>
            <a:ext cx="11878491" cy="1060450"/>
          </a:xfrm>
        </p:spPr>
        <p:txBody>
          <a:bodyPr/>
          <a:lstStyle/>
          <a:p>
            <a:pPr algn="ctr"/>
            <a:r>
              <a:rPr lang="en-US" dirty="0"/>
              <a:t>Pew Research Surveys:  2011 vs. 2019</a:t>
            </a:r>
          </a:p>
        </p:txBody>
      </p:sp>
      <p:sp>
        <p:nvSpPr>
          <p:cNvPr id="4" name="Rectangle 1">
            <a:extLst>
              <a:ext uri="{FF2B5EF4-FFF2-40B4-BE49-F238E27FC236}">
                <a16:creationId xmlns:a16="http://schemas.microsoft.com/office/drawing/2014/main" id="{16227830-4D28-1182-CA4F-62B354AE775E}"/>
              </a:ext>
            </a:extLst>
          </p:cNvPr>
          <p:cNvSpPr>
            <a:spLocks noGrp="1" noChangeArrowheads="1"/>
          </p:cNvSpPr>
          <p:nvPr>
            <p:ph sz="half" idx="4294967295"/>
          </p:nvPr>
        </p:nvSpPr>
        <p:spPr>
          <a:xfrm>
            <a:off x="435429" y="1524000"/>
            <a:ext cx="5377996" cy="5078411"/>
          </a:xfrm>
        </p:spPr>
        <p:txBody>
          <a:bodyPr>
            <a:noAutofit/>
          </a:bodyPr>
          <a:lstStyle/>
          <a:p>
            <a:pPr marL="0" indent="0">
              <a:lnSpc>
                <a:spcPct val="100000"/>
              </a:lnSpc>
              <a:spcBef>
                <a:spcPts val="600"/>
              </a:spcBef>
              <a:spcAft>
                <a:spcPts val="1200"/>
              </a:spcAft>
              <a:buNone/>
            </a:pPr>
            <a:r>
              <a:rPr lang="en-US" sz="2200" dirty="0">
                <a:latin typeface="Arial Narrow" panose="020B0606020202030204" pitchFamily="34" charset="0"/>
              </a:rPr>
              <a:t>2011: more precise theological language:</a:t>
            </a:r>
          </a:p>
          <a:p>
            <a:pPr marL="0" indent="0">
              <a:lnSpc>
                <a:spcPct val="100000"/>
              </a:lnSpc>
              <a:spcBef>
                <a:spcPts val="600"/>
              </a:spcBef>
              <a:buNone/>
            </a:pPr>
            <a:r>
              <a:rPr lang="en-US" sz="2200" b="0" dirty="0">
                <a:latin typeface="Arial Narrow" panose="020B0606020202030204" pitchFamily="34" charset="0"/>
              </a:rPr>
              <a:t>Which of the following statements best describes the Catholic teaching about the bread and wine used for communion?</a:t>
            </a:r>
            <a:br>
              <a:rPr lang="en-US" sz="2200" b="0" dirty="0">
                <a:latin typeface="Arial Narrow" panose="020B0606020202030204" pitchFamily="34" charset="0"/>
              </a:rPr>
            </a:br>
            <a:r>
              <a:rPr lang="en-US" sz="2200" b="0" dirty="0">
                <a:latin typeface="Arial Narrow" panose="020B0606020202030204" pitchFamily="34" charset="0"/>
              </a:rPr>
              <a:t>1. The bread and wine </a:t>
            </a:r>
            <a:r>
              <a:rPr lang="en-US" sz="2200" dirty="0">
                <a:latin typeface="Arial Narrow" panose="020B0606020202030204" pitchFamily="34" charset="0"/>
              </a:rPr>
              <a:t>really</a:t>
            </a:r>
            <a:r>
              <a:rPr lang="en-US" sz="2200" b="0" dirty="0">
                <a:latin typeface="Arial Narrow" panose="020B0606020202030204" pitchFamily="34" charset="0"/>
              </a:rPr>
              <a:t> become the body and blood of Jesus Christ.</a:t>
            </a:r>
            <a:br>
              <a:rPr lang="en-US" sz="2200" b="0" dirty="0">
                <a:latin typeface="Arial Narrow" panose="020B0606020202030204" pitchFamily="34" charset="0"/>
              </a:rPr>
            </a:br>
            <a:r>
              <a:rPr lang="en-US" sz="2200" b="0" dirty="0">
                <a:latin typeface="Arial Narrow" panose="020B0606020202030204" pitchFamily="34" charset="0"/>
              </a:rPr>
              <a:t>2. The bread and wine are </a:t>
            </a:r>
            <a:r>
              <a:rPr lang="en-US" sz="2200" u="sng" dirty="0">
                <a:latin typeface="Arial Narrow" panose="020B0606020202030204" pitchFamily="34" charset="0"/>
              </a:rPr>
              <a:t>only</a:t>
            </a:r>
            <a:r>
              <a:rPr lang="en-US" sz="2200" dirty="0">
                <a:latin typeface="Arial Narrow" panose="020B0606020202030204" pitchFamily="34" charset="0"/>
              </a:rPr>
              <a:t> symbols </a:t>
            </a:r>
            <a:r>
              <a:rPr lang="en-US" sz="2200" b="0" dirty="0">
                <a:latin typeface="Arial Narrow" panose="020B0606020202030204" pitchFamily="34" charset="0"/>
              </a:rPr>
              <a:t>of the body and blood of Jesus Christ.</a:t>
            </a:r>
            <a:br>
              <a:rPr lang="en-US" sz="2200" b="0" dirty="0">
                <a:latin typeface="Arial Narrow" panose="020B0606020202030204" pitchFamily="34" charset="0"/>
              </a:rPr>
            </a:br>
            <a:br>
              <a:rPr lang="en-US" sz="2200" b="0" dirty="0">
                <a:latin typeface="Arial Narrow" panose="020B0606020202030204" pitchFamily="34" charset="0"/>
              </a:rPr>
            </a:br>
            <a:r>
              <a:rPr lang="en-US" sz="2200" b="0" i="1" dirty="0">
                <a:latin typeface="Arial Narrow" panose="020B0606020202030204" pitchFamily="34" charset="0"/>
              </a:rPr>
              <a:t>Do you believe that </a:t>
            </a:r>
            <a:r>
              <a:rPr lang="en-US" sz="2200" dirty="0">
                <a:latin typeface="Arial Narrow" panose="020B0606020202030204" pitchFamily="34" charset="0"/>
              </a:rPr>
              <a:t>at the Consecration </a:t>
            </a:r>
            <a:r>
              <a:rPr lang="en-US" sz="2200" b="0" dirty="0">
                <a:latin typeface="Arial Narrow" panose="020B0606020202030204" pitchFamily="34" charset="0"/>
              </a:rPr>
              <a:t>during a Catholic Mass, the bread and wine </a:t>
            </a:r>
            <a:r>
              <a:rPr lang="en-US" sz="2200" dirty="0">
                <a:latin typeface="Arial Narrow" panose="020B0606020202030204" pitchFamily="34" charset="0"/>
              </a:rPr>
              <a:t>really </a:t>
            </a:r>
            <a:r>
              <a:rPr lang="en-US" sz="2200" b="0" dirty="0">
                <a:latin typeface="Arial Narrow" panose="020B0606020202030204" pitchFamily="34" charset="0"/>
              </a:rPr>
              <a:t>become</a:t>
            </a:r>
            <a:r>
              <a:rPr lang="en-US" sz="2200" dirty="0">
                <a:latin typeface="Arial Narrow" panose="020B0606020202030204" pitchFamily="34" charset="0"/>
              </a:rPr>
              <a:t> </a:t>
            </a:r>
            <a:r>
              <a:rPr lang="en-US" sz="2200" b="0" dirty="0">
                <a:latin typeface="Arial Narrow" panose="020B0606020202030204" pitchFamily="34" charset="0"/>
              </a:rPr>
              <a:t>the body and blood of Jesus Christ?</a:t>
            </a:r>
            <a:br>
              <a:rPr lang="en-US" sz="2200" b="0" dirty="0">
                <a:latin typeface="Arial Narrow" panose="020B0606020202030204" pitchFamily="34" charset="0"/>
              </a:rPr>
            </a:br>
            <a:r>
              <a:rPr lang="en-US" sz="2200" b="0" dirty="0">
                <a:latin typeface="Arial Narrow" panose="020B0606020202030204" pitchFamily="34" charset="0"/>
              </a:rPr>
              <a:t>1.  Yes, believe.</a:t>
            </a:r>
            <a:br>
              <a:rPr lang="en-US" sz="2200" b="0" dirty="0">
                <a:latin typeface="Arial Narrow" panose="020B0606020202030204" pitchFamily="34" charset="0"/>
              </a:rPr>
            </a:br>
            <a:r>
              <a:rPr lang="en-US" sz="2200" b="0" dirty="0">
                <a:latin typeface="Arial Narrow" panose="020B0606020202030204" pitchFamily="34" charset="0"/>
              </a:rPr>
              <a:t>2.  No, don't believe.</a:t>
            </a:r>
          </a:p>
        </p:txBody>
      </p:sp>
      <p:sp>
        <p:nvSpPr>
          <p:cNvPr id="5" name="Content Placeholder 4">
            <a:extLst>
              <a:ext uri="{FF2B5EF4-FFF2-40B4-BE49-F238E27FC236}">
                <a16:creationId xmlns:a16="http://schemas.microsoft.com/office/drawing/2014/main" id="{F99A696A-2F31-D5B5-121B-947053C28DBD}"/>
              </a:ext>
            </a:extLst>
          </p:cNvPr>
          <p:cNvSpPr>
            <a:spLocks noGrp="1"/>
          </p:cNvSpPr>
          <p:nvPr>
            <p:ph sz="half" idx="4294967295"/>
          </p:nvPr>
        </p:nvSpPr>
        <p:spPr>
          <a:xfrm>
            <a:off x="6126935" y="1523999"/>
            <a:ext cx="6065066" cy="5078411"/>
          </a:xfrm>
        </p:spPr>
        <p:txBody>
          <a:bodyPr>
            <a:noAutofit/>
          </a:bodyPr>
          <a:lstStyle/>
          <a:p>
            <a:pPr marL="0" lvl="0" indent="0">
              <a:lnSpc>
                <a:spcPct val="100000"/>
              </a:lnSpc>
              <a:spcBef>
                <a:spcPts val="600"/>
              </a:spcBef>
              <a:spcAft>
                <a:spcPts val="1200"/>
              </a:spcAft>
              <a:buNone/>
            </a:pPr>
            <a:r>
              <a:rPr lang="en-US" altLang="en-US" sz="2200" dirty="0">
                <a:latin typeface="Arial Narrow" panose="020B0606020202030204" pitchFamily="34" charset="0"/>
              </a:rPr>
              <a:t>2019: formulated the two questions differently:</a:t>
            </a:r>
          </a:p>
          <a:p>
            <a:pPr marL="0" lvl="0" indent="0">
              <a:lnSpc>
                <a:spcPct val="100000"/>
              </a:lnSpc>
              <a:spcBef>
                <a:spcPts val="600"/>
              </a:spcBef>
              <a:buNone/>
            </a:pPr>
            <a:r>
              <a:rPr lang="en-US" altLang="en-US" sz="2200" b="0" dirty="0">
                <a:latin typeface="Arial Narrow" panose="020B0606020202030204" pitchFamily="34" charset="0"/>
              </a:rPr>
              <a:t>Which of the following best describes Catholic teaching about the bread and wine used for Communion? </a:t>
            </a:r>
            <a:br>
              <a:rPr lang="en-US" altLang="en-US" sz="2200" b="0" dirty="0">
                <a:latin typeface="Arial Narrow" panose="020B0606020202030204" pitchFamily="34" charset="0"/>
              </a:rPr>
            </a:br>
            <a:r>
              <a:rPr lang="en-US" altLang="en-US" sz="2200" b="0" dirty="0">
                <a:latin typeface="Arial Narrow" panose="020B0606020202030204" pitchFamily="34" charset="0"/>
              </a:rPr>
              <a:t>The bread and wine…</a:t>
            </a:r>
            <a:br>
              <a:rPr lang="en-US" altLang="en-US" sz="2200" b="0" dirty="0">
                <a:latin typeface="Arial Narrow" panose="020B0606020202030204" pitchFamily="34" charset="0"/>
              </a:rPr>
            </a:br>
            <a:r>
              <a:rPr lang="en-US" altLang="en-US" sz="2200" b="0" dirty="0">
                <a:latin typeface="Arial Narrow" panose="020B0606020202030204" pitchFamily="34" charset="0"/>
              </a:rPr>
              <a:t>1. </a:t>
            </a:r>
            <a:r>
              <a:rPr lang="en-US" altLang="en-US" sz="2200" dirty="0">
                <a:latin typeface="Arial Narrow" panose="020B0606020202030204" pitchFamily="34" charset="0"/>
              </a:rPr>
              <a:t>Actually</a:t>
            </a:r>
            <a:r>
              <a:rPr lang="en-US" altLang="en-US" sz="2200" b="0" dirty="0">
                <a:latin typeface="Arial Narrow" panose="020B0606020202030204" pitchFamily="34" charset="0"/>
              </a:rPr>
              <a:t> become the body and blood of Jesus Christ </a:t>
            </a:r>
            <a:br>
              <a:rPr lang="en-US" altLang="en-US" sz="2200" b="0" dirty="0">
                <a:latin typeface="Arial Narrow" panose="020B0606020202030204" pitchFamily="34" charset="0"/>
              </a:rPr>
            </a:br>
            <a:r>
              <a:rPr lang="en-US" altLang="en-US" sz="2200" b="0" dirty="0">
                <a:latin typeface="Arial Narrow" panose="020B0606020202030204" pitchFamily="34" charset="0"/>
              </a:rPr>
              <a:t>2. Are </a:t>
            </a:r>
            <a:r>
              <a:rPr lang="en-US" altLang="en-US" sz="2200" dirty="0">
                <a:latin typeface="Arial Narrow" panose="020B0606020202030204" pitchFamily="34" charset="0"/>
              </a:rPr>
              <a:t>symbols </a:t>
            </a:r>
            <a:r>
              <a:rPr lang="en-US" altLang="en-US" sz="2200" b="0" dirty="0">
                <a:latin typeface="Arial Narrow" panose="020B0606020202030204" pitchFamily="34" charset="0"/>
              </a:rPr>
              <a:t>of the body and blood of Jesus Christ</a:t>
            </a:r>
            <a:br>
              <a:rPr lang="en-US" altLang="en-US" sz="2200" b="0" dirty="0">
                <a:latin typeface="Arial Narrow" panose="020B0606020202030204" pitchFamily="34" charset="0"/>
              </a:rPr>
            </a:br>
            <a:r>
              <a:rPr lang="en-US" altLang="en-US" sz="2200" b="0" dirty="0">
                <a:latin typeface="Arial Narrow" panose="020B0606020202030204" pitchFamily="34" charset="0"/>
              </a:rPr>
              <a:t>3. Not sure.</a:t>
            </a:r>
            <a:br>
              <a:rPr lang="en-US" altLang="en-US" sz="2200" b="0" dirty="0">
                <a:latin typeface="Arial Narrow" panose="020B0606020202030204" pitchFamily="34" charset="0"/>
              </a:rPr>
            </a:br>
            <a:br>
              <a:rPr lang="en-US" altLang="en-US" sz="2200" b="0" dirty="0">
                <a:latin typeface="Arial Narrow" panose="020B0606020202030204" pitchFamily="34" charset="0"/>
              </a:rPr>
            </a:br>
            <a:r>
              <a:rPr lang="en-US" altLang="en-US" sz="2200" b="0" i="1" dirty="0">
                <a:latin typeface="Arial Narrow" panose="020B0606020202030204" pitchFamily="34" charset="0"/>
              </a:rPr>
              <a:t>Regardless of the official teaching of the Catholic Church, </a:t>
            </a:r>
            <a:r>
              <a:rPr lang="en-US" altLang="en-US" sz="2200" b="0" dirty="0">
                <a:latin typeface="Arial Narrow" panose="020B0606020202030204" pitchFamily="34" charset="0"/>
              </a:rPr>
              <a:t>what </a:t>
            </a:r>
            <a:r>
              <a:rPr lang="en-US" altLang="en-US" sz="2200" dirty="0">
                <a:latin typeface="Arial Narrow" panose="020B0606020202030204" pitchFamily="34" charset="0"/>
              </a:rPr>
              <a:t>do you personally believe about </a:t>
            </a:r>
            <a:r>
              <a:rPr lang="en-US" altLang="en-US" sz="2200" b="0" dirty="0">
                <a:latin typeface="Arial Narrow" panose="020B0606020202030204" pitchFamily="34" charset="0"/>
              </a:rPr>
              <a:t>the bread and wine used for Communion?  During Catholic Mass, the bread and wine…</a:t>
            </a:r>
            <a:br>
              <a:rPr lang="en-US" altLang="en-US" sz="2200" b="0" dirty="0">
                <a:latin typeface="Arial Narrow" panose="020B0606020202030204" pitchFamily="34" charset="0"/>
              </a:rPr>
            </a:br>
            <a:r>
              <a:rPr lang="en-US" altLang="en-US" sz="2200" b="0" dirty="0">
                <a:latin typeface="Arial Narrow" panose="020B0606020202030204" pitchFamily="34" charset="0"/>
              </a:rPr>
              <a:t>1.  </a:t>
            </a:r>
            <a:r>
              <a:rPr lang="en-US" altLang="en-US" sz="2200" dirty="0">
                <a:latin typeface="Arial Narrow" panose="020B0606020202030204" pitchFamily="34" charset="0"/>
              </a:rPr>
              <a:t>Actually </a:t>
            </a:r>
            <a:r>
              <a:rPr lang="en-US" altLang="en-US" sz="2200" b="0" dirty="0">
                <a:latin typeface="Arial Narrow" panose="020B0606020202030204" pitchFamily="34" charset="0"/>
              </a:rPr>
              <a:t>become</a:t>
            </a:r>
            <a:r>
              <a:rPr lang="en-US" altLang="en-US" sz="2200" dirty="0">
                <a:latin typeface="Arial Narrow" panose="020B0606020202030204" pitchFamily="34" charset="0"/>
              </a:rPr>
              <a:t> </a:t>
            </a:r>
            <a:r>
              <a:rPr lang="en-US" altLang="en-US" sz="2200" b="0" dirty="0">
                <a:latin typeface="Arial Narrow" panose="020B0606020202030204" pitchFamily="34" charset="0"/>
              </a:rPr>
              <a:t>the body and blood of Jesus Christ.</a:t>
            </a:r>
            <a:br>
              <a:rPr lang="en-US" altLang="en-US" sz="2200" b="0" dirty="0">
                <a:latin typeface="Arial Narrow" panose="020B0606020202030204" pitchFamily="34" charset="0"/>
              </a:rPr>
            </a:br>
            <a:r>
              <a:rPr lang="en-US" altLang="en-US" sz="2200" b="0" dirty="0">
                <a:latin typeface="Arial Narrow" panose="020B0606020202030204" pitchFamily="34" charset="0"/>
              </a:rPr>
              <a:t>2.  </a:t>
            </a:r>
            <a:r>
              <a:rPr lang="en-US" altLang="en-US" sz="2200" dirty="0">
                <a:latin typeface="Arial Narrow" panose="020B0606020202030204" pitchFamily="34" charset="0"/>
              </a:rPr>
              <a:t>Are symbols of </a:t>
            </a:r>
            <a:r>
              <a:rPr lang="en-US" altLang="en-US" sz="2200" b="0" dirty="0">
                <a:latin typeface="Arial Narrow" panose="020B0606020202030204" pitchFamily="34" charset="0"/>
              </a:rPr>
              <a:t>the body and blood of Jesus Christ.</a:t>
            </a:r>
          </a:p>
        </p:txBody>
      </p:sp>
    </p:spTree>
    <p:extLst>
      <p:ext uri="{BB962C8B-B14F-4D97-AF65-F5344CB8AC3E}">
        <p14:creationId xmlns:p14="http://schemas.microsoft.com/office/powerpoint/2010/main" val="2995516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7A90D-BA3D-243F-C8FE-D7E21428CD08}"/>
              </a:ext>
            </a:extLst>
          </p:cNvPr>
          <p:cNvSpPr>
            <a:spLocks noGrp="1"/>
          </p:cNvSpPr>
          <p:nvPr>
            <p:ph type="title"/>
          </p:nvPr>
        </p:nvSpPr>
        <p:spPr/>
        <p:txBody>
          <a:bodyPr/>
          <a:lstStyle/>
          <a:p>
            <a:r>
              <a:rPr lang="en-US" dirty="0"/>
              <a:t>“REAL”  vs.  “Actual”?</a:t>
            </a:r>
          </a:p>
        </p:txBody>
      </p:sp>
      <p:sp>
        <p:nvSpPr>
          <p:cNvPr id="3" name="Content Placeholder 2">
            <a:extLst>
              <a:ext uri="{FF2B5EF4-FFF2-40B4-BE49-F238E27FC236}">
                <a16:creationId xmlns:a16="http://schemas.microsoft.com/office/drawing/2014/main" id="{F4B91986-2291-DF8D-E027-37980B596888}"/>
              </a:ext>
            </a:extLst>
          </p:cNvPr>
          <p:cNvSpPr>
            <a:spLocks noGrp="1"/>
          </p:cNvSpPr>
          <p:nvPr>
            <p:ph idx="1"/>
          </p:nvPr>
        </p:nvSpPr>
        <p:spPr>
          <a:xfrm>
            <a:off x="466531" y="1371600"/>
            <a:ext cx="11725468" cy="5181600"/>
          </a:xfrm>
        </p:spPr>
        <p:txBody>
          <a:bodyPr/>
          <a:lstStyle/>
          <a:p>
            <a:pPr>
              <a:spcBef>
                <a:spcPts val="1200"/>
              </a:spcBef>
            </a:pPr>
            <a:r>
              <a:rPr lang="en-US" dirty="0"/>
              <a:t>Physical?</a:t>
            </a:r>
          </a:p>
          <a:p>
            <a:pPr>
              <a:spcBef>
                <a:spcPts val="1200"/>
              </a:spcBef>
            </a:pPr>
            <a:r>
              <a:rPr lang="en-US" dirty="0"/>
              <a:t>Biological?</a:t>
            </a:r>
          </a:p>
          <a:p>
            <a:pPr>
              <a:spcBef>
                <a:spcPts val="1200"/>
              </a:spcBef>
            </a:pPr>
            <a:r>
              <a:rPr lang="en-US" dirty="0"/>
              <a:t>Chemical?</a:t>
            </a:r>
          </a:p>
          <a:p>
            <a:pPr>
              <a:spcBef>
                <a:spcPts val="1200"/>
              </a:spcBef>
            </a:pPr>
            <a:r>
              <a:rPr lang="en-US" dirty="0"/>
              <a:t>Genetic?</a:t>
            </a:r>
          </a:p>
          <a:p>
            <a:pPr>
              <a:spcBef>
                <a:spcPts val="1200"/>
              </a:spcBef>
            </a:pPr>
            <a:r>
              <a:rPr lang="en-US" dirty="0"/>
              <a:t>Historical?</a:t>
            </a:r>
          </a:p>
          <a:p>
            <a:pPr>
              <a:spcBef>
                <a:spcPts val="1200"/>
              </a:spcBef>
            </a:pPr>
            <a:r>
              <a:rPr lang="en-US" dirty="0"/>
              <a:t>Legal?</a:t>
            </a:r>
          </a:p>
          <a:p>
            <a:pPr>
              <a:spcBef>
                <a:spcPts val="1200"/>
              </a:spcBef>
            </a:pPr>
            <a:r>
              <a:rPr lang="en-US" dirty="0"/>
              <a:t>Spiritual?</a:t>
            </a:r>
          </a:p>
          <a:p>
            <a:pPr>
              <a:spcBef>
                <a:spcPts val="1200"/>
              </a:spcBef>
            </a:pPr>
            <a:r>
              <a:rPr lang="en-US" dirty="0"/>
              <a:t>Conventional?</a:t>
            </a:r>
          </a:p>
        </p:txBody>
      </p:sp>
      <p:pic>
        <p:nvPicPr>
          <p:cNvPr id="5" name="Picture 4" descr="Text&#10;&#10;Description automatically generated with medium confidence">
            <a:extLst>
              <a:ext uri="{FF2B5EF4-FFF2-40B4-BE49-F238E27FC236}">
                <a16:creationId xmlns:a16="http://schemas.microsoft.com/office/drawing/2014/main" id="{40AB6E84-B15F-5E5E-DBB9-4944F6DBB6C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34675" y="1328055"/>
            <a:ext cx="6810913" cy="5352657"/>
          </a:xfrm>
          <a:prstGeom prst="rect">
            <a:avLst/>
          </a:prstGeom>
        </p:spPr>
      </p:pic>
    </p:spTree>
    <p:extLst>
      <p:ext uri="{BB962C8B-B14F-4D97-AF65-F5344CB8AC3E}">
        <p14:creationId xmlns:p14="http://schemas.microsoft.com/office/powerpoint/2010/main" val="81965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5990C-EEEB-8D23-E08E-701AD3D6252A}"/>
              </a:ext>
            </a:extLst>
          </p:cNvPr>
          <p:cNvSpPr>
            <a:spLocks noGrp="1"/>
          </p:cNvSpPr>
          <p:nvPr>
            <p:ph type="title"/>
          </p:nvPr>
        </p:nvSpPr>
        <p:spPr/>
        <p:txBody>
          <a:bodyPr/>
          <a:lstStyle/>
          <a:p>
            <a:r>
              <a:rPr lang="en-US" dirty="0"/>
              <a:t>SYMBOL?</a:t>
            </a:r>
          </a:p>
        </p:txBody>
      </p:sp>
      <p:sp>
        <p:nvSpPr>
          <p:cNvPr id="3" name="Content Placeholder 2">
            <a:extLst>
              <a:ext uri="{FF2B5EF4-FFF2-40B4-BE49-F238E27FC236}">
                <a16:creationId xmlns:a16="http://schemas.microsoft.com/office/drawing/2014/main" id="{AF63ADB6-9CFE-BF70-B7B2-5EE2808D61AD}"/>
              </a:ext>
            </a:extLst>
          </p:cNvPr>
          <p:cNvSpPr>
            <a:spLocks noGrp="1"/>
          </p:cNvSpPr>
          <p:nvPr>
            <p:ph idx="1"/>
          </p:nvPr>
        </p:nvSpPr>
        <p:spPr>
          <a:xfrm>
            <a:off x="457200" y="1371600"/>
            <a:ext cx="11383347" cy="5181600"/>
          </a:xfrm>
        </p:spPr>
        <p:txBody>
          <a:bodyPr/>
          <a:lstStyle/>
          <a:p>
            <a:r>
              <a:rPr lang="en-US" sz="2400" dirty="0"/>
              <a:t>Flannery O’Connor</a:t>
            </a:r>
            <a:r>
              <a:rPr lang="en-US" sz="1800" b="0" dirty="0"/>
              <a:t> (letter, Dec. 1955):</a:t>
            </a:r>
            <a:endParaRPr lang="en-US" sz="2400" b="0" dirty="0"/>
          </a:p>
          <a:p>
            <a:r>
              <a:rPr lang="en-US" sz="2000" b="0" dirty="0"/>
              <a:t>“Well, toward morning the conversation turned on the </a:t>
            </a:r>
            <a:r>
              <a:rPr lang="en-US" sz="2000" dirty="0"/>
              <a:t>Eucharist</a:t>
            </a:r>
            <a:r>
              <a:rPr lang="en-US" sz="2000" b="0" dirty="0"/>
              <a:t>, which I, being the Catholic, was obviously supposed to defend. Mrs. Broadwater said when she was a child and received the Host, she thought of it as the Holy Ghost, He being the ‘most portable’ person of the Trinity; </a:t>
            </a:r>
            <a:r>
              <a:rPr lang="en-US" sz="2000" b="0" i="1" dirty="0"/>
              <a:t>now she thought of it as a symbol and implied that it was a pretty good one</a:t>
            </a:r>
            <a:r>
              <a:rPr lang="en-US" sz="2000" b="0" dirty="0"/>
              <a:t>. I then said, in a very shaky voice, </a:t>
            </a:r>
            <a:r>
              <a:rPr lang="en-US" sz="2000" dirty="0"/>
              <a:t>‘Well, if it’s a symbol, to hell with it.’ </a:t>
            </a:r>
            <a:r>
              <a:rPr lang="en-US" sz="2000" b="0" dirty="0"/>
              <a:t>That was all the defense I was capable of but I realize now that this is all I will ever be able to say about it, outside of a story, except that </a:t>
            </a:r>
            <a:r>
              <a:rPr lang="en-US" sz="2000" b="0" i="1" dirty="0"/>
              <a:t>it is the center of existence for me; all the rest of life is expendable.</a:t>
            </a:r>
            <a:r>
              <a:rPr lang="en-US" sz="2000" b="0" dirty="0"/>
              <a:t>”</a:t>
            </a:r>
          </a:p>
          <a:p>
            <a:endParaRPr lang="en-US" sz="2000" b="0" dirty="0"/>
          </a:p>
          <a:p>
            <a:pPr marL="288925" indent="-288925"/>
            <a:r>
              <a:rPr lang="en-US" sz="2400" b="0" dirty="0"/>
              <a:t>“If it’s a </a:t>
            </a:r>
            <a:r>
              <a:rPr lang="en-US" sz="2400" dirty="0"/>
              <a:t>mere</a:t>
            </a:r>
            <a:r>
              <a:rPr lang="en-US" sz="2400" b="0" dirty="0"/>
              <a:t> symbol.” / “If it’s </a:t>
            </a:r>
            <a:r>
              <a:rPr lang="en-US" sz="2400" dirty="0"/>
              <a:t>only </a:t>
            </a:r>
            <a:r>
              <a:rPr lang="en-US" sz="2400" b="0" dirty="0"/>
              <a:t>a symbol…” / “If it’s </a:t>
            </a:r>
            <a:r>
              <a:rPr lang="en-US" sz="2400" dirty="0"/>
              <a:t>nothing but </a:t>
            </a:r>
            <a:r>
              <a:rPr lang="en-US" sz="2400" b="0" dirty="0"/>
              <a:t>a symbol…”</a:t>
            </a:r>
          </a:p>
          <a:p>
            <a:endParaRPr lang="en-US" sz="2400" b="0" dirty="0"/>
          </a:p>
          <a:p>
            <a:r>
              <a:rPr lang="en-US" sz="2400" dirty="0"/>
              <a:t>But could it be a “Real Symbol”?</a:t>
            </a:r>
          </a:p>
        </p:txBody>
      </p:sp>
    </p:spTree>
    <p:extLst>
      <p:ext uri="{BB962C8B-B14F-4D97-AF65-F5344CB8AC3E}">
        <p14:creationId xmlns:p14="http://schemas.microsoft.com/office/powerpoint/2010/main" val="683316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FEE4B-1CDA-ADF6-5A82-33992CFED569}"/>
              </a:ext>
            </a:extLst>
          </p:cNvPr>
          <p:cNvSpPr>
            <a:spLocks noGrp="1"/>
          </p:cNvSpPr>
          <p:nvPr>
            <p:ph type="title"/>
          </p:nvPr>
        </p:nvSpPr>
        <p:spPr/>
        <p:txBody>
          <a:bodyPr/>
          <a:lstStyle/>
          <a:p>
            <a:r>
              <a:rPr lang="en-US" dirty="0"/>
              <a:t>Mere Symbol  vs.   Real Symbol?</a:t>
            </a:r>
          </a:p>
        </p:txBody>
      </p:sp>
      <p:pic>
        <p:nvPicPr>
          <p:cNvPr id="5" name="Content Placeholder 4" descr="Logo, company name&#10;&#10;Description automatically generated">
            <a:extLst>
              <a:ext uri="{FF2B5EF4-FFF2-40B4-BE49-F238E27FC236}">
                <a16:creationId xmlns:a16="http://schemas.microsoft.com/office/drawing/2014/main" id="{AC132B6A-6738-039B-65DF-815148B4991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54961" y="1813248"/>
            <a:ext cx="4739951" cy="4739951"/>
          </a:xfrm>
        </p:spPr>
      </p:pic>
    </p:spTree>
    <p:extLst>
      <p:ext uri="{BB962C8B-B14F-4D97-AF65-F5344CB8AC3E}">
        <p14:creationId xmlns:p14="http://schemas.microsoft.com/office/powerpoint/2010/main" val="322098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a:t>
            </a:r>
            <a:r>
              <a:rPr lang="en-US" sz="3600" dirty="0"/>
              <a:t>“The Body of Christ” –</a:t>
            </a:r>
            <a:r>
              <a:rPr lang="en-US" sz="3600" b="1" dirty="0"/>
              <a:t> CHURCH</a:t>
            </a:r>
            <a:endParaRPr lang="en-US"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a:xfrm>
            <a:off x="406400" y="1066800"/>
            <a:ext cx="10519747" cy="5715000"/>
          </a:xfrm>
        </p:spPr>
        <p:txBody>
          <a:bodyPr>
            <a:normAutofit/>
          </a:bodyPr>
          <a:lstStyle/>
          <a:p>
            <a:pPr marL="0" marR="0" indent="0">
              <a:lnSpc>
                <a:spcPct val="107000"/>
              </a:lnSpc>
              <a:spcBef>
                <a:spcPts val="0"/>
              </a:spcBef>
              <a:spcAft>
                <a:spcPts val="900"/>
              </a:spcAft>
              <a:buNone/>
            </a:pPr>
            <a:r>
              <a:rPr lang="en-US" sz="2400" b="1" dirty="0">
                <a:effectLst/>
                <a:latin typeface="Arial Narrow" panose="020B0606020202030204" pitchFamily="34" charset="0"/>
                <a:ea typeface="Calibri" panose="020F0502020204030204" pitchFamily="34" charset="0"/>
                <a:cs typeface="Times New Roman" panose="02020603050405020304" pitchFamily="18" charset="0"/>
              </a:rPr>
              <a:t>Spiritual/Mystical Body of Christ: The One United Church</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Romans 12:4-5</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“For </a:t>
            </a:r>
            <a:r>
              <a:rPr lang="en-US" sz="2400" b="1" dirty="0">
                <a:effectLst/>
                <a:latin typeface="Arial Narrow" panose="020B0606020202030204" pitchFamily="34" charset="0"/>
                <a:ea typeface="Calibri" panose="020F0502020204030204" pitchFamily="34" charset="0"/>
                <a:cs typeface="Arial" panose="020B0604020202020204" pitchFamily="34" charset="0"/>
              </a:rPr>
              <a:t>as in one body we have many parts</a:t>
            </a:r>
            <a:r>
              <a:rPr lang="en-US" sz="2400" dirty="0">
                <a:effectLst/>
                <a:latin typeface="Arial Narrow" panose="020B0606020202030204" pitchFamily="34" charset="0"/>
                <a:ea typeface="Calibri" panose="020F0502020204030204" pitchFamily="34" charset="0"/>
                <a:cs typeface="Arial" panose="020B0604020202020204" pitchFamily="34" charset="0"/>
              </a:rPr>
              <a:t>, and all the parts do not have the same function,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5</a:t>
            </a:r>
            <a:r>
              <a:rPr lang="en-US" sz="2400" dirty="0">
                <a:effectLst/>
                <a:latin typeface="Arial Narrow" panose="020B0606020202030204" pitchFamily="34" charset="0"/>
                <a:ea typeface="Calibri" panose="020F0502020204030204" pitchFamily="34" charset="0"/>
                <a:cs typeface="Arial" panose="020B0604020202020204" pitchFamily="34" charset="0"/>
              </a:rPr>
              <a:t> so </a:t>
            </a:r>
            <a:r>
              <a:rPr lang="en-US" sz="2400" b="1" dirty="0">
                <a:effectLst/>
                <a:latin typeface="Arial Narrow" panose="020B0606020202030204" pitchFamily="34" charset="0"/>
                <a:ea typeface="Calibri" panose="020F0502020204030204" pitchFamily="34" charset="0"/>
                <a:cs typeface="Arial" panose="020B0604020202020204" pitchFamily="34" charset="0"/>
              </a:rPr>
              <a:t>we, though many, are one body in Christ and individually parts of one another</a:t>
            </a:r>
            <a:r>
              <a:rPr lang="en-US" sz="2400" dirty="0">
                <a:effectLst/>
                <a:latin typeface="Arial Narrow" panose="020B0606020202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Galatians 3:26-28</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2400" dirty="0">
                <a:effectLst/>
                <a:latin typeface="Arial Narrow" panose="020B0606020202030204" pitchFamily="34" charset="0"/>
                <a:ea typeface="Calibri" panose="020F0502020204030204" pitchFamily="34" charset="0"/>
                <a:cs typeface="Arial" panose="020B0604020202020204" pitchFamily="34" charset="0"/>
              </a:rPr>
              <a:t>– “For through faith </a:t>
            </a:r>
            <a:r>
              <a:rPr lang="en-US" sz="2400" b="1" i="1" dirty="0">
                <a:effectLst/>
                <a:latin typeface="Arial Narrow" panose="020B0606020202030204" pitchFamily="34" charset="0"/>
                <a:ea typeface="Calibri" panose="020F0502020204030204" pitchFamily="34" charset="0"/>
                <a:cs typeface="Arial" panose="020B0604020202020204" pitchFamily="34" charset="0"/>
              </a:rPr>
              <a:t>you are all children of God in Christ Jesus</a:t>
            </a:r>
            <a:r>
              <a:rPr lang="en-US" sz="2400" dirty="0">
                <a:effectLst/>
                <a:latin typeface="Arial Narrow" panose="020B0606020202030204" pitchFamily="34" charset="0"/>
                <a:ea typeface="Calibri" panose="020F0502020204030204" pitchFamily="34" charset="0"/>
                <a:cs typeface="Arial" panose="020B0604020202020204" pitchFamily="34" charset="0"/>
              </a:rPr>
              <a:t>.</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 27 </a:t>
            </a:r>
            <a:r>
              <a:rPr lang="en-US" sz="2400" dirty="0">
                <a:effectLst/>
                <a:latin typeface="Arial Narrow" panose="020B0606020202030204" pitchFamily="34" charset="0"/>
                <a:ea typeface="Calibri" panose="020F0502020204030204" pitchFamily="34" charset="0"/>
                <a:cs typeface="Arial" panose="020B0604020202020204" pitchFamily="34" charset="0"/>
              </a:rPr>
              <a:t>For </a:t>
            </a:r>
            <a:r>
              <a:rPr lang="en-US" sz="2400" i="1" dirty="0">
                <a:effectLst/>
                <a:latin typeface="Arial Narrow" panose="020B0606020202030204" pitchFamily="34" charset="0"/>
                <a:ea typeface="Calibri" panose="020F0502020204030204" pitchFamily="34" charset="0"/>
                <a:cs typeface="Arial" panose="020B0604020202020204" pitchFamily="34" charset="0"/>
              </a:rPr>
              <a:t>all of you who were baptized into Christ have clothed yourselves with Christ</a:t>
            </a:r>
            <a:r>
              <a:rPr lang="en-US" sz="2400" dirty="0">
                <a:effectLst/>
                <a:latin typeface="Arial Narrow" panose="020B0606020202030204" pitchFamily="34" charset="0"/>
                <a:ea typeface="Calibri" panose="020F0502020204030204" pitchFamily="34" charset="0"/>
                <a:cs typeface="Arial" panose="020B0604020202020204" pitchFamily="34" charset="0"/>
              </a:rPr>
              <a:t>.</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 28 </a:t>
            </a:r>
            <a:r>
              <a:rPr lang="en-US" sz="2400" dirty="0">
                <a:effectLst/>
                <a:latin typeface="Arial Narrow" panose="020B0606020202030204" pitchFamily="34" charset="0"/>
                <a:ea typeface="Calibri" panose="020F0502020204030204" pitchFamily="34" charset="0"/>
                <a:cs typeface="Arial" panose="020B0604020202020204" pitchFamily="34" charset="0"/>
              </a:rPr>
              <a:t>There is neither Jew nor Greek, there is neither slave nor free person, there is not male and female; for </a:t>
            </a:r>
            <a:r>
              <a:rPr lang="en-US" sz="2400" b="1" i="1" dirty="0">
                <a:effectLst/>
                <a:latin typeface="Arial Narrow" panose="020B0606020202030204" pitchFamily="34" charset="0"/>
                <a:ea typeface="Calibri" panose="020F0502020204030204" pitchFamily="34" charset="0"/>
                <a:cs typeface="Arial" panose="020B0604020202020204" pitchFamily="34" charset="0"/>
              </a:rPr>
              <a:t>you are all one in Christ Jesus</a:t>
            </a:r>
            <a:r>
              <a:rPr lang="en-US" sz="2400" dirty="0">
                <a:effectLst/>
                <a:latin typeface="Arial Narrow" panose="020B0606020202030204" pitchFamily="34" charset="0"/>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4140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a:t>
            </a:r>
            <a:r>
              <a:rPr lang="en-US" sz="3600" dirty="0"/>
              <a:t>“The Body of Christ” –</a:t>
            </a:r>
            <a:r>
              <a:rPr lang="en-US" sz="3600" b="1" dirty="0"/>
              <a:t> CHURCH</a:t>
            </a:r>
            <a:r>
              <a:rPr lang="en-US" sz="2800" b="0" dirty="0"/>
              <a:t>  (in 1 Cor)</a:t>
            </a:r>
            <a:endParaRPr lang="en-US" b="0"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normAutofit/>
          </a:bodyPr>
          <a:lstStyle/>
          <a:p>
            <a:pPr marL="0" marR="0" indent="0">
              <a:lnSpc>
                <a:spcPct val="107000"/>
              </a:lnSpc>
              <a:spcBef>
                <a:spcPts val="0"/>
              </a:spcBef>
              <a:spcAft>
                <a:spcPts val="900"/>
              </a:spcAft>
              <a:buNone/>
            </a:pPr>
            <a:r>
              <a:rPr lang="en-US" sz="20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Cor 12:12-27</a:t>
            </a:r>
            <a:r>
              <a:rPr lang="en-US" sz="20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000" dirty="0">
                <a:effectLst/>
                <a:latin typeface="Arial Narrow" panose="020B0606020202030204" pitchFamily="34" charset="0"/>
                <a:ea typeface="Calibri" panose="020F0502020204030204" pitchFamily="34" charset="0"/>
                <a:cs typeface="Arial" panose="020B0604020202020204" pitchFamily="34" charset="0"/>
              </a:rPr>
              <a:t>“</a:t>
            </a:r>
            <a:r>
              <a:rPr lang="en-US" sz="2000" b="1" i="1" dirty="0">
                <a:effectLst/>
                <a:latin typeface="Arial Narrow" panose="020B0606020202030204" pitchFamily="34" charset="0"/>
                <a:ea typeface="Calibri" panose="020F0502020204030204" pitchFamily="34" charset="0"/>
                <a:cs typeface="Arial" panose="020B0604020202020204" pitchFamily="34" charset="0"/>
              </a:rPr>
              <a:t>As a body is one though it has many parts</a:t>
            </a:r>
            <a:r>
              <a:rPr lang="en-US" sz="2000" dirty="0">
                <a:effectLst/>
                <a:latin typeface="Arial Narrow" panose="020B0606020202030204" pitchFamily="34" charset="0"/>
                <a:ea typeface="Calibri" panose="020F0502020204030204" pitchFamily="34" charset="0"/>
                <a:cs typeface="Arial" panose="020B0604020202020204" pitchFamily="34" charset="0"/>
              </a:rPr>
              <a:t>, and all the parts of the body, though many, are one body, </a:t>
            </a:r>
            <a:r>
              <a:rPr lang="en-US" sz="2000" b="1" i="1" dirty="0">
                <a:effectLst/>
                <a:latin typeface="Arial Narrow" panose="020B0606020202030204" pitchFamily="34" charset="0"/>
                <a:ea typeface="Calibri" panose="020F0502020204030204" pitchFamily="34" charset="0"/>
                <a:cs typeface="Arial" panose="020B0604020202020204" pitchFamily="34" charset="0"/>
              </a:rPr>
              <a:t>so also Christ</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13</a:t>
            </a:r>
            <a:r>
              <a:rPr lang="en-US" sz="2000" dirty="0">
                <a:effectLst/>
                <a:latin typeface="Arial Narrow" panose="020B0606020202030204" pitchFamily="34" charset="0"/>
                <a:ea typeface="Calibri" panose="020F0502020204030204" pitchFamily="34" charset="0"/>
                <a:cs typeface="Arial" panose="020B0604020202020204" pitchFamily="34" charset="0"/>
              </a:rPr>
              <a:t> For </a:t>
            </a:r>
            <a:r>
              <a:rPr lang="en-US" sz="2000" b="1" dirty="0">
                <a:effectLst/>
                <a:latin typeface="Arial Narrow" panose="020B0606020202030204" pitchFamily="34" charset="0"/>
                <a:ea typeface="Calibri" panose="020F0502020204030204" pitchFamily="34" charset="0"/>
                <a:cs typeface="Arial" panose="020B0604020202020204" pitchFamily="34" charset="0"/>
              </a:rPr>
              <a:t>in one Spirit</a:t>
            </a:r>
            <a:r>
              <a:rPr lang="en-US" sz="2000" dirty="0">
                <a:effectLst/>
                <a:latin typeface="Arial Narrow" panose="020B0606020202030204" pitchFamily="34" charset="0"/>
                <a:ea typeface="Calibri" panose="020F0502020204030204" pitchFamily="34" charset="0"/>
                <a:cs typeface="Arial" panose="020B0604020202020204" pitchFamily="34" charset="0"/>
              </a:rPr>
              <a:t> we were </a:t>
            </a:r>
            <a:r>
              <a:rPr lang="en-US" sz="2000" b="1" dirty="0">
                <a:effectLst/>
                <a:latin typeface="Arial Narrow" panose="020B0606020202030204" pitchFamily="34" charset="0"/>
                <a:ea typeface="Calibri" panose="020F0502020204030204" pitchFamily="34" charset="0"/>
                <a:cs typeface="Arial" panose="020B0604020202020204" pitchFamily="34" charset="0"/>
              </a:rPr>
              <a:t>all baptized into one body</a:t>
            </a:r>
            <a:r>
              <a:rPr lang="en-US" sz="2000" dirty="0">
                <a:effectLst/>
                <a:latin typeface="Arial Narrow" panose="020B0606020202030204" pitchFamily="34" charset="0"/>
                <a:ea typeface="Calibri" panose="020F0502020204030204" pitchFamily="34" charset="0"/>
                <a:cs typeface="Arial" panose="020B0604020202020204" pitchFamily="34" charset="0"/>
              </a:rPr>
              <a:t>, whether Jews or Greeks, slaves or free persons, and we were </a:t>
            </a:r>
            <a:r>
              <a:rPr lang="en-US" sz="2000" b="1" dirty="0">
                <a:effectLst/>
                <a:latin typeface="Arial Narrow" panose="020B0606020202030204" pitchFamily="34" charset="0"/>
                <a:ea typeface="Calibri" panose="020F0502020204030204" pitchFamily="34" charset="0"/>
                <a:cs typeface="Arial" panose="020B0604020202020204" pitchFamily="34" charset="0"/>
              </a:rPr>
              <a:t>all given to drink of one Spirit</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14</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i="1" dirty="0">
                <a:effectLst/>
                <a:latin typeface="Arial Narrow" panose="020B0606020202030204" pitchFamily="34" charset="0"/>
                <a:ea typeface="Calibri" panose="020F0502020204030204" pitchFamily="34" charset="0"/>
                <a:cs typeface="Arial" panose="020B0604020202020204" pitchFamily="34" charset="0"/>
              </a:rPr>
              <a:t>Now the body is not a single part, but many</a:t>
            </a:r>
            <a:r>
              <a:rPr lang="en-US" sz="2000" dirty="0">
                <a:effectLst/>
                <a:latin typeface="Arial Narrow" panose="020B0606020202030204" pitchFamily="34" charset="0"/>
                <a:ea typeface="Calibri" panose="020F0502020204030204" pitchFamily="34" charset="0"/>
                <a:cs typeface="Arial" panose="020B0604020202020204" pitchFamily="34" charset="0"/>
              </a:rPr>
              <a:t>. </a:t>
            </a:r>
            <a:br>
              <a:rPr lang="en-US" sz="2000" dirty="0">
                <a:effectLst/>
                <a:latin typeface="Arial Narrow" panose="020B0606020202030204" pitchFamily="34" charset="0"/>
                <a:ea typeface="Calibri" panose="020F0502020204030204" pitchFamily="34" charset="0"/>
                <a:cs typeface="Arial" panose="020B0604020202020204" pitchFamily="34" charset="0"/>
              </a:rPr>
            </a:b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15</a:t>
            </a:r>
            <a:r>
              <a:rPr lang="en-US" sz="2000" dirty="0">
                <a:effectLst/>
                <a:latin typeface="Arial Narrow" panose="020B0606020202030204" pitchFamily="34" charset="0"/>
                <a:ea typeface="Calibri" panose="020F0502020204030204" pitchFamily="34" charset="0"/>
                <a:cs typeface="Arial" panose="020B0604020202020204" pitchFamily="34" charset="0"/>
              </a:rPr>
              <a:t> If a </a:t>
            </a:r>
            <a:r>
              <a:rPr lang="en-US" sz="2000" b="1" dirty="0">
                <a:effectLst/>
                <a:latin typeface="Arial Narrow" panose="020B0606020202030204" pitchFamily="34" charset="0"/>
                <a:ea typeface="Calibri" panose="020F0502020204030204" pitchFamily="34" charset="0"/>
                <a:cs typeface="Arial" panose="020B0604020202020204" pitchFamily="34" charset="0"/>
              </a:rPr>
              <a:t>foot</a:t>
            </a:r>
            <a:r>
              <a:rPr lang="en-US" sz="2000" dirty="0">
                <a:effectLst/>
                <a:latin typeface="Arial Narrow" panose="020B0606020202030204" pitchFamily="34" charset="0"/>
                <a:ea typeface="Calibri" panose="020F0502020204030204" pitchFamily="34" charset="0"/>
                <a:cs typeface="Arial" panose="020B0604020202020204" pitchFamily="34" charset="0"/>
              </a:rPr>
              <a:t> should say, ‘Because I am not a </a:t>
            </a:r>
            <a:r>
              <a:rPr lang="en-US" sz="2000" b="1" dirty="0">
                <a:effectLst/>
                <a:latin typeface="Arial Narrow" panose="020B0606020202030204" pitchFamily="34" charset="0"/>
                <a:ea typeface="Calibri" panose="020F0502020204030204" pitchFamily="34" charset="0"/>
                <a:cs typeface="Arial" panose="020B0604020202020204" pitchFamily="34" charset="0"/>
              </a:rPr>
              <a:t>hand</a:t>
            </a:r>
            <a:r>
              <a:rPr lang="en-US" sz="2000" dirty="0">
                <a:effectLst/>
                <a:latin typeface="Arial Narrow" panose="020B0606020202030204" pitchFamily="34" charset="0"/>
                <a:ea typeface="Calibri" panose="020F0502020204030204" pitchFamily="34" charset="0"/>
                <a:cs typeface="Arial" panose="020B0604020202020204" pitchFamily="34" charset="0"/>
              </a:rPr>
              <a:t> I do not belong to the body,’ it does not for this reason belong any less to the body.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16</a:t>
            </a:r>
            <a:r>
              <a:rPr lang="en-US" sz="2000" dirty="0">
                <a:effectLst/>
                <a:latin typeface="Arial Narrow" panose="020B0606020202030204" pitchFamily="34" charset="0"/>
                <a:ea typeface="Calibri" panose="020F0502020204030204" pitchFamily="34" charset="0"/>
                <a:cs typeface="Arial" panose="020B0604020202020204" pitchFamily="34" charset="0"/>
              </a:rPr>
              <a:t> Or if an </a:t>
            </a:r>
            <a:r>
              <a:rPr lang="en-US" sz="2000" b="1" dirty="0">
                <a:effectLst/>
                <a:latin typeface="Arial Narrow" panose="020B0606020202030204" pitchFamily="34" charset="0"/>
                <a:ea typeface="Calibri" panose="020F0502020204030204" pitchFamily="34" charset="0"/>
                <a:cs typeface="Arial" panose="020B0604020202020204" pitchFamily="34" charset="0"/>
              </a:rPr>
              <a:t>ear</a:t>
            </a:r>
            <a:r>
              <a:rPr lang="en-US" sz="2000" dirty="0">
                <a:effectLst/>
                <a:latin typeface="Arial Narrow" panose="020B0606020202030204" pitchFamily="34" charset="0"/>
                <a:ea typeface="Calibri" panose="020F0502020204030204" pitchFamily="34" charset="0"/>
                <a:cs typeface="Arial" panose="020B0604020202020204" pitchFamily="34" charset="0"/>
              </a:rPr>
              <a:t> should say, ‘Because I am not an </a:t>
            </a:r>
            <a:r>
              <a:rPr lang="en-US" sz="2000" b="1" dirty="0">
                <a:effectLst/>
                <a:latin typeface="Arial Narrow" panose="020B0606020202030204" pitchFamily="34" charset="0"/>
                <a:ea typeface="Calibri" panose="020F0502020204030204" pitchFamily="34" charset="0"/>
                <a:cs typeface="Arial" panose="020B0604020202020204" pitchFamily="34" charset="0"/>
              </a:rPr>
              <a:t>eye</a:t>
            </a:r>
            <a:r>
              <a:rPr lang="en-US" sz="2000" dirty="0">
                <a:effectLst/>
                <a:latin typeface="Arial Narrow" panose="020B0606020202030204" pitchFamily="34" charset="0"/>
                <a:ea typeface="Calibri" panose="020F0502020204030204" pitchFamily="34" charset="0"/>
                <a:cs typeface="Arial" panose="020B0604020202020204" pitchFamily="34" charset="0"/>
              </a:rPr>
              <a:t> I do not belong to the body,’ it does not for this reason belong any less to the body.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17</a:t>
            </a:r>
            <a:r>
              <a:rPr lang="en-US" sz="2000" dirty="0">
                <a:effectLst/>
                <a:latin typeface="Arial Narrow" panose="020B0606020202030204" pitchFamily="34" charset="0"/>
                <a:ea typeface="Calibri" panose="020F0502020204030204" pitchFamily="34" charset="0"/>
                <a:cs typeface="Arial" panose="020B0604020202020204" pitchFamily="34" charset="0"/>
              </a:rPr>
              <a:t> If the whole body were an eye, where would the hearing be? If the whole body were hearing, where would the sense of smell be?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18</a:t>
            </a:r>
            <a:r>
              <a:rPr lang="en-US" sz="2000" dirty="0">
                <a:effectLst/>
                <a:latin typeface="Arial Narrow" panose="020B0606020202030204" pitchFamily="34" charset="0"/>
                <a:ea typeface="Calibri" panose="020F0502020204030204" pitchFamily="34" charset="0"/>
                <a:cs typeface="Arial" panose="020B0604020202020204" pitchFamily="34" charset="0"/>
              </a:rPr>
              <a:t> But as it is, God placed the parts, each one of them, in the body as he intended.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19</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i="1" dirty="0">
                <a:effectLst/>
                <a:latin typeface="Arial Narrow" panose="020B0606020202030204" pitchFamily="34" charset="0"/>
                <a:ea typeface="Calibri" panose="020F0502020204030204" pitchFamily="34" charset="0"/>
                <a:cs typeface="Arial" panose="020B0604020202020204" pitchFamily="34" charset="0"/>
              </a:rPr>
              <a:t>If they were all one part, where would the body be?</a:t>
            </a:r>
            <a:r>
              <a:rPr lang="en-US" sz="2000" dirty="0">
                <a:effectLst/>
                <a:latin typeface="Arial Narrow" panose="020B060602020203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900"/>
              </a:spcAft>
              <a:buNone/>
            </a:pP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20</a:t>
            </a:r>
            <a:r>
              <a:rPr lang="en-US" sz="2000" dirty="0">
                <a:effectLst/>
                <a:latin typeface="Arial Narrow" panose="020B0606020202030204" pitchFamily="34" charset="0"/>
                <a:ea typeface="Calibri" panose="020F0502020204030204" pitchFamily="34" charset="0"/>
                <a:cs typeface="Arial" panose="020B0604020202020204" pitchFamily="34" charset="0"/>
              </a:rPr>
              <a:t> But as it is, </a:t>
            </a:r>
            <a:r>
              <a:rPr lang="en-US" sz="2000" b="1" i="1" dirty="0">
                <a:effectLst/>
                <a:latin typeface="Arial Narrow" panose="020B0606020202030204" pitchFamily="34" charset="0"/>
                <a:ea typeface="Calibri" panose="020F0502020204030204" pitchFamily="34" charset="0"/>
                <a:cs typeface="Arial" panose="020B0604020202020204" pitchFamily="34" charset="0"/>
              </a:rPr>
              <a:t>there are many parts, yet one body</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21</a:t>
            </a:r>
            <a:r>
              <a:rPr lang="en-US" sz="2000" dirty="0">
                <a:effectLst/>
                <a:latin typeface="Arial Narrow" panose="020B0606020202030204" pitchFamily="34" charset="0"/>
                <a:ea typeface="Calibri" panose="020F0502020204030204" pitchFamily="34" charset="0"/>
                <a:cs typeface="Arial" panose="020B0604020202020204" pitchFamily="34" charset="0"/>
              </a:rPr>
              <a:t> The </a:t>
            </a:r>
            <a:r>
              <a:rPr lang="en-US" sz="2000" b="1" dirty="0">
                <a:effectLst/>
                <a:latin typeface="Arial Narrow" panose="020B0606020202030204" pitchFamily="34" charset="0"/>
                <a:ea typeface="Calibri" panose="020F0502020204030204" pitchFamily="34" charset="0"/>
                <a:cs typeface="Arial" panose="020B0604020202020204" pitchFamily="34" charset="0"/>
              </a:rPr>
              <a:t>eye</a:t>
            </a:r>
            <a:r>
              <a:rPr lang="en-US" sz="2000" dirty="0">
                <a:effectLst/>
                <a:latin typeface="Arial Narrow" panose="020B0606020202030204" pitchFamily="34" charset="0"/>
                <a:ea typeface="Calibri" panose="020F0502020204030204" pitchFamily="34" charset="0"/>
                <a:cs typeface="Arial" panose="020B0604020202020204" pitchFamily="34" charset="0"/>
              </a:rPr>
              <a:t> cannot say to the </a:t>
            </a:r>
            <a:r>
              <a:rPr lang="en-US" sz="2000" b="1" dirty="0">
                <a:effectLst/>
                <a:latin typeface="Arial Narrow" panose="020B0606020202030204" pitchFamily="34" charset="0"/>
                <a:ea typeface="Calibri" panose="020F0502020204030204" pitchFamily="34" charset="0"/>
                <a:cs typeface="Arial" panose="020B0604020202020204" pitchFamily="34" charset="0"/>
              </a:rPr>
              <a:t>hand</a:t>
            </a:r>
            <a:r>
              <a:rPr lang="en-US" sz="2000" dirty="0">
                <a:effectLst/>
                <a:latin typeface="Arial Narrow" panose="020B0606020202030204" pitchFamily="34" charset="0"/>
                <a:ea typeface="Calibri" panose="020F0502020204030204" pitchFamily="34" charset="0"/>
                <a:cs typeface="Arial" panose="020B0604020202020204" pitchFamily="34" charset="0"/>
              </a:rPr>
              <a:t>, ‘I do not need you,’ nor again the </a:t>
            </a:r>
            <a:r>
              <a:rPr lang="en-US" sz="2000" b="1" dirty="0">
                <a:effectLst/>
                <a:latin typeface="Arial Narrow" panose="020B0606020202030204" pitchFamily="34" charset="0"/>
                <a:ea typeface="Calibri" panose="020F0502020204030204" pitchFamily="34" charset="0"/>
                <a:cs typeface="Arial" panose="020B0604020202020204" pitchFamily="34" charset="0"/>
              </a:rPr>
              <a:t>head</a:t>
            </a:r>
            <a:r>
              <a:rPr lang="en-US" sz="2000" dirty="0">
                <a:effectLst/>
                <a:latin typeface="Arial Narrow" panose="020B0606020202030204" pitchFamily="34" charset="0"/>
                <a:ea typeface="Calibri" panose="020F0502020204030204" pitchFamily="34" charset="0"/>
                <a:cs typeface="Arial" panose="020B0604020202020204" pitchFamily="34" charset="0"/>
              </a:rPr>
              <a:t> to the </a:t>
            </a:r>
            <a:r>
              <a:rPr lang="en-US" sz="2000" b="1" dirty="0">
                <a:effectLst/>
                <a:latin typeface="Arial Narrow" panose="020B0606020202030204" pitchFamily="34" charset="0"/>
                <a:ea typeface="Calibri" panose="020F0502020204030204" pitchFamily="34" charset="0"/>
                <a:cs typeface="Arial" panose="020B0604020202020204" pitchFamily="34" charset="0"/>
              </a:rPr>
              <a:t>feet</a:t>
            </a:r>
            <a:r>
              <a:rPr lang="en-US" sz="2000" dirty="0">
                <a:effectLst/>
                <a:latin typeface="Arial Narrow" panose="020B0606020202030204" pitchFamily="34" charset="0"/>
                <a:ea typeface="Calibri" panose="020F0502020204030204" pitchFamily="34" charset="0"/>
                <a:cs typeface="Arial" panose="020B0604020202020204" pitchFamily="34" charset="0"/>
              </a:rPr>
              <a:t>, ‘I do not need you.’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22</a:t>
            </a:r>
            <a:r>
              <a:rPr lang="en-US" sz="2000" dirty="0">
                <a:effectLst/>
                <a:latin typeface="Arial Narrow" panose="020B0606020202030204" pitchFamily="34" charset="0"/>
                <a:ea typeface="Calibri" panose="020F0502020204030204" pitchFamily="34" charset="0"/>
                <a:cs typeface="Arial" panose="020B0604020202020204" pitchFamily="34" charset="0"/>
              </a:rPr>
              <a:t> Indeed, the parts of the body that seem to be weaker are all the more necessary,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23</a:t>
            </a:r>
            <a:r>
              <a:rPr lang="en-US" sz="2000" dirty="0">
                <a:effectLst/>
                <a:latin typeface="Arial Narrow" panose="020B0606020202030204" pitchFamily="34" charset="0"/>
                <a:ea typeface="Calibri" panose="020F0502020204030204" pitchFamily="34" charset="0"/>
                <a:cs typeface="Arial" panose="020B0604020202020204" pitchFamily="34" charset="0"/>
              </a:rPr>
              <a:t> and those parts of the body that we consider less honorable we surround with greater honor, and our less presentable parts are treated with greater propriety,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24</a:t>
            </a:r>
            <a:r>
              <a:rPr lang="en-US" sz="2000" dirty="0">
                <a:effectLst/>
                <a:latin typeface="Arial Narrow" panose="020B0606020202030204" pitchFamily="34" charset="0"/>
                <a:ea typeface="Calibri" panose="020F0502020204030204" pitchFamily="34" charset="0"/>
                <a:cs typeface="Arial" panose="020B0604020202020204" pitchFamily="34" charset="0"/>
              </a:rPr>
              <a:t> whereas our more presentable parts do not need this. But God has so constructed the body as to give greater honor to a part that is without it, </a:t>
            </a: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25</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i="1" dirty="0">
                <a:effectLst/>
                <a:latin typeface="Arial Narrow" panose="020B0606020202030204" pitchFamily="34" charset="0"/>
                <a:ea typeface="Calibri" panose="020F0502020204030204" pitchFamily="34" charset="0"/>
                <a:cs typeface="Arial" panose="020B0604020202020204" pitchFamily="34" charset="0"/>
              </a:rPr>
              <a:t>so that there may be no division in the body</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i="1" dirty="0">
                <a:effectLst/>
                <a:latin typeface="Arial Narrow" panose="020B0606020202030204" pitchFamily="34" charset="0"/>
                <a:ea typeface="Calibri" panose="020F0502020204030204" pitchFamily="34" charset="0"/>
                <a:cs typeface="Arial" panose="020B0604020202020204" pitchFamily="34" charset="0"/>
              </a:rPr>
              <a:t>but that the parts may have the same concern for one another</a:t>
            </a:r>
            <a:r>
              <a:rPr lang="en-US" sz="2000" dirty="0">
                <a:effectLst/>
                <a:latin typeface="Arial Narrow" panose="020B0606020202030204" pitchFamily="34" charset="0"/>
                <a:ea typeface="Calibri" panose="020F0502020204030204" pitchFamily="34" charset="0"/>
                <a:cs typeface="Arial" panose="020B0604020202020204" pitchFamily="34" charset="0"/>
              </a:rPr>
              <a:t>. </a:t>
            </a:r>
            <a:endParaRPr lang="en-US" sz="2000" dirty="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26</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u="sng" dirty="0">
                <a:effectLst/>
                <a:latin typeface="Arial Narrow" panose="020B0606020202030204" pitchFamily="34" charset="0"/>
                <a:ea typeface="Calibri" panose="020F0502020204030204" pitchFamily="34" charset="0"/>
                <a:cs typeface="Arial" panose="020B0604020202020204" pitchFamily="34" charset="0"/>
              </a:rPr>
              <a:t>If one part suffers, all the parts suffer with it</a:t>
            </a:r>
            <a:r>
              <a:rPr lang="en-US" sz="2000" dirty="0">
                <a:effectLst/>
                <a:latin typeface="Arial Narrow" panose="020B0606020202030204" pitchFamily="34" charset="0"/>
                <a:ea typeface="Calibri" panose="020F0502020204030204" pitchFamily="34" charset="0"/>
                <a:cs typeface="Arial" panose="020B0604020202020204" pitchFamily="34" charset="0"/>
              </a:rPr>
              <a:t>; if one part is honored, all the parts share its joy. </a:t>
            </a:r>
            <a:br>
              <a:rPr lang="en-US" sz="2000" dirty="0">
                <a:effectLst/>
                <a:latin typeface="Arial Narrow" panose="020B0606020202030204" pitchFamily="34" charset="0"/>
                <a:ea typeface="Calibri" panose="020F0502020204030204" pitchFamily="34" charset="0"/>
                <a:cs typeface="Arial" panose="020B0604020202020204" pitchFamily="34" charset="0"/>
              </a:rPr>
            </a:br>
            <a:r>
              <a:rPr lang="en-US" sz="2000" baseline="30000" dirty="0">
                <a:effectLst/>
                <a:latin typeface="Arial Narrow" panose="020B0606020202030204" pitchFamily="34" charset="0"/>
                <a:ea typeface="Calibri" panose="020F0502020204030204" pitchFamily="34" charset="0"/>
                <a:cs typeface="Arial" panose="020B0604020202020204" pitchFamily="34" charset="0"/>
              </a:rPr>
              <a:t>27</a:t>
            </a:r>
            <a:r>
              <a:rPr lang="en-US" sz="2000" dirty="0">
                <a:effectLst/>
                <a:latin typeface="Arial Narrow" panose="020B0606020202030204" pitchFamily="34" charset="0"/>
                <a:ea typeface="Calibri" panose="020F0502020204030204" pitchFamily="34" charset="0"/>
                <a:cs typeface="Arial" panose="020B0604020202020204" pitchFamily="34" charset="0"/>
              </a:rPr>
              <a:t> </a:t>
            </a:r>
            <a:r>
              <a:rPr lang="en-US" sz="2000" b="1" i="1" dirty="0">
                <a:effectLst/>
                <a:latin typeface="Arial Narrow" panose="020B0606020202030204" pitchFamily="34" charset="0"/>
                <a:ea typeface="Calibri" panose="020F0502020204030204" pitchFamily="34" charset="0"/>
                <a:cs typeface="Arial" panose="020B0604020202020204" pitchFamily="34" charset="0"/>
              </a:rPr>
              <a:t>Now you are Christ's body, and individually parts of it</a:t>
            </a:r>
            <a:r>
              <a:rPr lang="en-US" sz="2000" dirty="0">
                <a:effectLst/>
                <a:latin typeface="Arial Narrow" panose="020B0606020202030204" pitchFamily="34" charset="0"/>
                <a:ea typeface="Calibri" panose="020F0502020204030204" pitchFamily="34"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51290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43B6A-D684-549B-B7CB-32CF6332D98A}"/>
              </a:ext>
            </a:extLst>
          </p:cNvPr>
          <p:cNvSpPr>
            <a:spLocks noGrp="1"/>
          </p:cNvSpPr>
          <p:nvPr>
            <p:ph type="title"/>
          </p:nvPr>
        </p:nvSpPr>
        <p:spPr/>
        <p:txBody>
          <a:bodyPr/>
          <a:lstStyle/>
          <a:p>
            <a:pPr algn="ctr"/>
            <a:r>
              <a:rPr lang="en-US" b="1" dirty="0"/>
              <a:t>Unity  vs.  Uniformity?</a:t>
            </a:r>
          </a:p>
        </p:txBody>
      </p:sp>
      <p:pic>
        <p:nvPicPr>
          <p:cNvPr id="5" name="Content Placeholder 4" descr="A picture containing powder&#10;&#10;Description automatically generated">
            <a:extLst>
              <a:ext uri="{FF2B5EF4-FFF2-40B4-BE49-F238E27FC236}">
                <a16:creationId xmlns:a16="http://schemas.microsoft.com/office/drawing/2014/main" id="{DCB37C2A-0AD0-1060-A6B5-E33B57060A9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988462" y="1475715"/>
            <a:ext cx="6374646" cy="4252566"/>
          </a:xfrm>
        </p:spPr>
      </p:pic>
      <p:pic>
        <p:nvPicPr>
          <p:cNvPr id="7" name="Picture 6" descr="Diagram&#10;&#10;Description automatically generated with medium confidence">
            <a:extLst>
              <a:ext uri="{FF2B5EF4-FFF2-40B4-BE49-F238E27FC236}">
                <a16:creationId xmlns:a16="http://schemas.microsoft.com/office/drawing/2014/main" id="{1BD2D4BA-1C18-0016-81DA-AC39FC0E22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6914" y="990600"/>
            <a:ext cx="2869446" cy="5840552"/>
          </a:xfrm>
          <a:prstGeom prst="rect">
            <a:avLst/>
          </a:prstGeom>
        </p:spPr>
      </p:pic>
    </p:spTree>
    <p:extLst>
      <p:ext uri="{BB962C8B-B14F-4D97-AF65-F5344CB8AC3E}">
        <p14:creationId xmlns:p14="http://schemas.microsoft.com/office/powerpoint/2010/main" val="2514647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a:t>
            </a:r>
            <a:r>
              <a:rPr lang="en-US" sz="3600" dirty="0"/>
              <a:t>“The Body of Christ” –</a:t>
            </a:r>
            <a:r>
              <a:rPr lang="en-US" sz="3600" b="1" dirty="0"/>
              <a:t> CHURCH</a:t>
            </a:r>
            <a:r>
              <a:rPr lang="en-US" sz="2800" b="0" dirty="0"/>
              <a:t>  (in Colossians)</a:t>
            </a:r>
            <a:endParaRPr lang="en-US" b="0"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normAutofit/>
          </a:bodyPr>
          <a:lstStyle/>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Col 1:18, 24</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a:t>
            </a:r>
            <a:r>
              <a:rPr lang="en-US" sz="2400" b="1" i="1" dirty="0">
                <a:effectLst/>
                <a:latin typeface="Arial Narrow" panose="020B0606020202030204" pitchFamily="34" charset="0"/>
                <a:ea typeface="Calibri" panose="020F0502020204030204" pitchFamily="34" charset="0"/>
                <a:cs typeface="Arial" panose="020B0604020202020204" pitchFamily="34" charset="0"/>
              </a:rPr>
              <a:t>He is the head of the body, the church</a:t>
            </a:r>
            <a:r>
              <a:rPr lang="en-US" sz="2400" dirty="0">
                <a:effectLst/>
                <a:latin typeface="Arial Narrow" panose="020B0606020202030204" pitchFamily="34" charset="0"/>
                <a:ea typeface="Calibri" panose="020F0502020204030204" pitchFamily="34" charset="0"/>
                <a:cs typeface="Arial" panose="020B0604020202020204" pitchFamily="34" charset="0"/>
              </a:rPr>
              <a:t>. He is the beginning, the firstborn from the dead…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 24 </a:t>
            </a:r>
            <a:r>
              <a:rPr lang="en-US" sz="2400" dirty="0">
                <a:effectLst/>
                <a:latin typeface="Arial Narrow" panose="020B0606020202030204" pitchFamily="34" charset="0"/>
                <a:ea typeface="Calibri" panose="020F0502020204030204" pitchFamily="34" charset="0"/>
                <a:cs typeface="Arial" panose="020B0604020202020204" pitchFamily="34" charset="0"/>
              </a:rPr>
              <a:t>Now I rejoice in my sufferings for your sake, and in my flesh I am filling up what is lacking in the afflictions of Christ on behalf of </a:t>
            </a:r>
            <a:r>
              <a:rPr lang="en-US" sz="2400" b="1" i="1" dirty="0">
                <a:effectLst/>
                <a:latin typeface="Arial Narrow" panose="020B0606020202030204" pitchFamily="34" charset="0"/>
                <a:ea typeface="Calibri" panose="020F0502020204030204" pitchFamily="34" charset="0"/>
                <a:cs typeface="Arial" panose="020B0604020202020204" pitchFamily="34" charset="0"/>
              </a:rPr>
              <a:t>his body, which is the church</a:t>
            </a:r>
            <a:r>
              <a:rPr lang="en-US" sz="2400" dirty="0">
                <a:effectLst/>
                <a:latin typeface="Arial Narrow" panose="020B0606020202030204" pitchFamily="34" charset="0"/>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Col 2:9-10</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“For in him dwells the whole fullness of the deity </a:t>
            </a:r>
            <a:r>
              <a:rPr lang="en-US" sz="2400" b="1" dirty="0">
                <a:effectLst/>
                <a:latin typeface="Arial Narrow" panose="020B0606020202030204" pitchFamily="34" charset="0"/>
                <a:ea typeface="Calibri" panose="020F0502020204030204" pitchFamily="34" charset="0"/>
                <a:cs typeface="Arial" panose="020B0604020202020204" pitchFamily="34" charset="0"/>
              </a:rPr>
              <a:t>bodily</a:t>
            </a:r>
            <a:r>
              <a:rPr lang="en-US" sz="2400" dirty="0">
                <a:effectLst/>
                <a:latin typeface="Arial Narrow" panose="020B0606020202030204" pitchFamily="34" charset="0"/>
                <a:ea typeface="Calibri" panose="020F0502020204030204" pitchFamily="34" charset="0"/>
                <a:cs typeface="Arial" panose="020B0604020202020204" pitchFamily="34" charset="0"/>
              </a:rPr>
              <a:t>,</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 10 </a:t>
            </a:r>
            <a:r>
              <a:rPr lang="en-US" sz="2400" dirty="0">
                <a:effectLst/>
                <a:latin typeface="Arial Narrow" panose="020B0606020202030204" pitchFamily="34" charset="0"/>
                <a:ea typeface="Calibri" panose="020F0502020204030204" pitchFamily="34" charset="0"/>
                <a:cs typeface="Arial" panose="020B0604020202020204" pitchFamily="34" charset="0"/>
              </a:rPr>
              <a:t>and you share in this fullness in him, who is the </a:t>
            </a:r>
            <a:r>
              <a:rPr lang="en-US" sz="2400" b="1" dirty="0">
                <a:effectLst/>
                <a:latin typeface="Arial Narrow" panose="020B0606020202030204" pitchFamily="34" charset="0"/>
                <a:ea typeface="Calibri" panose="020F0502020204030204" pitchFamily="34" charset="0"/>
                <a:cs typeface="Arial" panose="020B0604020202020204" pitchFamily="34" charset="0"/>
              </a:rPr>
              <a:t>head</a:t>
            </a:r>
            <a:r>
              <a:rPr lang="en-US" sz="2400" dirty="0">
                <a:effectLst/>
                <a:latin typeface="Arial Narrow" panose="020B0606020202030204" pitchFamily="34" charset="0"/>
                <a:ea typeface="Calibri" panose="020F0502020204030204" pitchFamily="34" charset="0"/>
                <a:cs typeface="Arial" panose="020B0604020202020204" pitchFamily="34" charset="0"/>
              </a:rPr>
              <a:t> of every principality and power.”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Col 2:18-19</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“Let no one disqualify you, delighting in self-abasement and worship of angels, taking his stand on visions, inflated without reason by his fleshly mind,</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 19 </a:t>
            </a:r>
            <a:r>
              <a:rPr lang="en-US" sz="2400" dirty="0">
                <a:effectLst/>
                <a:latin typeface="Arial Narrow" panose="020B0606020202030204" pitchFamily="34" charset="0"/>
                <a:ea typeface="Calibri" panose="020F0502020204030204" pitchFamily="34" charset="0"/>
                <a:cs typeface="Arial" panose="020B0604020202020204" pitchFamily="34" charset="0"/>
              </a:rPr>
              <a:t>and not holding closely to </a:t>
            </a:r>
            <a:r>
              <a:rPr lang="en-US" sz="2400" b="1" dirty="0">
                <a:effectLst/>
                <a:latin typeface="Arial Narrow" panose="020B0606020202030204" pitchFamily="34" charset="0"/>
                <a:ea typeface="Calibri" panose="020F0502020204030204" pitchFamily="34" charset="0"/>
                <a:cs typeface="Arial" panose="020B0604020202020204" pitchFamily="34" charset="0"/>
              </a:rPr>
              <a:t>the head</a:t>
            </a:r>
            <a:r>
              <a:rPr lang="en-US" sz="2400" dirty="0">
                <a:effectLst/>
                <a:latin typeface="Arial Narrow" panose="020B0606020202030204" pitchFamily="34" charset="0"/>
                <a:ea typeface="Calibri" panose="020F0502020204030204" pitchFamily="34" charset="0"/>
                <a:cs typeface="Arial" panose="020B0604020202020204" pitchFamily="34" charset="0"/>
              </a:rPr>
              <a:t>, from whom</a:t>
            </a:r>
            <a:r>
              <a:rPr lang="en-US" sz="2400" b="1" dirty="0">
                <a:effectLst/>
                <a:latin typeface="Arial Narrow" panose="020B0606020202030204" pitchFamily="34" charset="0"/>
                <a:ea typeface="Calibri" panose="020F0502020204030204" pitchFamily="34" charset="0"/>
                <a:cs typeface="Arial" panose="020B0604020202020204" pitchFamily="34" charset="0"/>
              </a:rPr>
              <a:t> the whole body</a:t>
            </a:r>
            <a:r>
              <a:rPr lang="en-US" sz="2400" dirty="0">
                <a:effectLst/>
                <a:latin typeface="Arial Narrow" panose="020B0606020202030204" pitchFamily="34" charset="0"/>
                <a:ea typeface="Calibri" panose="020F0502020204030204" pitchFamily="34" charset="0"/>
                <a:cs typeface="Arial" panose="020B0604020202020204" pitchFamily="34" charset="0"/>
              </a:rPr>
              <a:t>, supported and held together by its ligaments and bonds, achieves the growth that comes from God.”</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Col 3:15</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“And let the peace of Christ control your hearts, the peace into which you were also called in </a:t>
            </a:r>
            <a:r>
              <a:rPr lang="en-US" sz="2400" b="1" dirty="0">
                <a:effectLst/>
                <a:latin typeface="Arial Narrow" panose="020B0606020202030204" pitchFamily="34" charset="0"/>
                <a:ea typeface="Calibri" panose="020F0502020204030204" pitchFamily="34" charset="0"/>
                <a:cs typeface="Arial" panose="020B0604020202020204" pitchFamily="34" charset="0"/>
              </a:rPr>
              <a:t>one body</a:t>
            </a:r>
            <a:r>
              <a:rPr lang="en-US" sz="2400" dirty="0">
                <a:effectLst/>
                <a:latin typeface="Arial Narrow" panose="020B0606020202030204" pitchFamily="34" charset="0"/>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8855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a:t>
            </a:r>
            <a:r>
              <a:rPr lang="en-US" sz="3600" dirty="0"/>
              <a:t>“The Body of Christ” –</a:t>
            </a:r>
            <a:r>
              <a:rPr lang="en-US" sz="3600" b="1" dirty="0"/>
              <a:t> CHURCH</a:t>
            </a:r>
            <a:endParaRPr lang="en-US"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normAutofit/>
          </a:bodyPr>
          <a:lstStyle/>
          <a:p>
            <a:pPr marL="0" marR="0" indent="0">
              <a:lnSpc>
                <a:spcPct val="107000"/>
              </a:lnSpc>
              <a:spcBef>
                <a:spcPts val="0"/>
              </a:spcBef>
              <a:spcAft>
                <a:spcPts val="900"/>
              </a:spcAft>
              <a:buNone/>
            </a:pPr>
            <a:r>
              <a:rPr lang="en-US" sz="19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Eph 1:22-23</a:t>
            </a:r>
            <a:r>
              <a:rPr lang="en-US" sz="19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1900" dirty="0">
                <a:effectLst/>
                <a:latin typeface="Arial Narrow" panose="020B0606020202030204" pitchFamily="34" charset="0"/>
                <a:ea typeface="Calibri" panose="020F0502020204030204" pitchFamily="34" charset="0"/>
                <a:cs typeface="Arial" panose="020B0604020202020204" pitchFamily="34" charset="0"/>
              </a:rPr>
              <a:t>“He [God] put all things beneath his [Jesus’] feet and gave him as </a:t>
            </a:r>
            <a:r>
              <a:rPr lang="en-US" sz="1900" b="1" dirty="0">
                <a:effectLst/>
                <a:latin typeface="Arial Narrow" panose="020B0606020202030204" pitchFamily="34" charset="0"/>
                <a:ea typeface="Calibri" panose="020F0502020204030204" pitchFamily="34" charset="0"/>
                <a:cs typeface="Arial" panose="020B0604020202020204" pitchFamily="34" charset="0"/>
              </a:rPr>
              <a:t>head</a:t>
            </a:r>
            <a:r>
              <a:rPr lang="en-US" sz="1900" dirty="0">
                <a:effectLst/>
                <a:latin typeface="Arial Narrow" panose="020B0606020202030204" pitchFamily="34" charset="0"/>
                <a:ea typeface="Calibri" panose="020F0502020204030204" pitchFamily="34" charset="0"/>
                <a:cs typeface="Arial" panose="020B0604020202020204" pitchFamily="34" charset="0"/>
              </a:rPr>
              <a:t> over all things to </a:t>
            </a:r>
            <a:r>
              <a:rPr lang="en-US" sz="1900" b="1" dirty="0">
                <a:effectLst/>
                <a:latin typeface="Arial Narrow" panose="020B0606020202030204" pitchFamily="34" charset="0"/>
                <a:ea typeface="Calibri" panose="020F0502020204030204" pitchFamily="34" charset="0"/>
                <a:cs typeface="Arial" panose="020B0604020202020204" pitchFamily="34" charset="0"/>
              </a:rPr>
              <a:t>the church</a:t>
            </a:r>
            <a:r>
              <a:rPr lang="en-US" sz="1900" dirty="0">
                <a:effectLst/>
                <a:latin typeface="Arial Narrow" panose="020B0606020202030204" pitchFamily="34" charset="0"/>
                <a:ea typeface="Calibri" panose="020F0502020204030204" pitchFamily="34" charset="0"/>
                <a:cs typeface="Arial" panose="020B0604020202020204" pitchFamily="34" charset="0"/>
              </a:rPr>
              <a:t>,</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 </a:t>
            </a:r>
            <a:br>
              <a:rPr lang="en-US" sz="1900" baseline="30000" dirty="0">
                <a:effectLst/>
                <a:latin typeface="Arial Narrow" panose="020B0606020202030204" pitchFamily="34" charset="0"/>
                <a:ea typeface="Calibri" panose="020F0502020204030204" pitchFamily="34" charset="0"/>
                <a:cs typeface="Arial" panose="020B0604020202020204" pitchFamily="34" charset="0"/>
              </a:rPr>
            </a:b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23</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dirty="0">
                <a:effectLst/>
                <a:latin typeface="Arial Narrow" panose="020B0606020202030204" pitchFamily="34" charset="0"/>
                <a:ea typeface="Calibri" panose="020F0502020204030204" pitchFamily="34" charset="0"/>
                <a:cs typeface="Arial" panose="020B0604020202020204" pitchFamily="34" charset="0"/>
              </a:rPr>
              <a:t>which is his body</a:t>
            </a:r>
            <a:r>
              <a:rPr lang="en-US" sz="1900" dirty="0">
                <a:effectLst/>
                <a:latin typeface="Arial Narrow" panose="020B0606020202030204" pitchFamily="34" charset="0"/>
                <a:ea typeface="Calibri" panose="020F0502020204030204" pitchFamily="34" charset="0"/>
                <a:cs typeface="Arial" panose="020B0604020202020204" pitchFamily="34" charset="0"/>
              </a:rPr>
              <a:t>, the fullness of the one who fills all things in every way.”</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19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Eph 2:13-22</a:t>
            </a:r>
            <a:r>
              <a:rPr lang="en-US" sz="19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1900" dirty="0">
                <a:effectLst/>
                <a:latin typeface="Arial Narrow" panose="020B0606020202030204" pitchFamily="34" charset="0"/>
                <a:ea typeface="Calibri" panose="020F0502020204030204" pitchFamily="34" charset="0"/>
                <a:cs typeface="Arial" panose="020B0604020202020204" pitchFamily="34" charset="0"/>
              </a:rPr>
              <a:t>– But now in Christ Jesus you [Gentiles] who once were far off have become near by the blood of Christ.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14</a:t>
            </a:r>
            <a:r>
              <a:rPr lang="en-US" sz="1900" dirty="0">
                <a:effectLst/>
                <a:latin typeface="Arial Narrow" panose="020B0606020202030204" pitchFamily="34" charset="0"/>
                <a:ea typeface="Calibri" panose="020F0502020204030204" pitchFamily="34" charset="0"/>
                <a:cs typeface="Arial" panose="020B0604020202020204" pitchFamily="34" charset="0"/>
              </a:rPr>
              <a:t> For he is our peace, </a:t>
            </a:r>
            <a:r>
              <a:rPr lang="en-US" sz="1900" i="1" dirty="0">
                <a:effectLst/>
                <a:latin typeface="Arial Narrow" panose="020B0606020202030204" pitchFamily="34" charset="0"/>
                <a:ea typeface="Calibri" panose="020F0502020204030204" pitchFamily="34" charset="0"/>
                <a:cs typeface="Arial" panose="020B0604020202020204" pitchFamily="34" charset="0"/>
              </a:rPr>
              <a:t>he who made both one and broke down the dividing wall of enmity, through his flesh</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15</a:t>
            </a:r>
            <a:r>
              <a:rPr lang="en-US" sz="1900" dirty="0">
                <a:effectLst/>
                <a:latin typeface="Arial Narrow" panose="020B0606020202030204" pitchFamily="34" charset="0"/>
                <a:ea typeface="Calibri" panose="020F0502020204030204" pitchFamily="34" charset="0"/>
                <a:cs typeface="Arial" panose="020B0604020202020204" pitchFamily="34" charset="0"/>
              </a:rPr>
              <a:t> abolishing the law with its commandments and legal claims, that he might create in himself </a:t>
            </a:r>
            <a:r>
              <a:rPr lang="en-US" sz="1900" b="1" dirty="0">
                <a:effectLst/>
                <a:latin typeface="Arial Narrow" panose="020B0606020202030204" pitchFamily="34" charset="0"/>
                <a:ea typeface="Calibri" panose="020F0502020204030204" pitchFamily="34" charset="0"/>
                <a:cs typeface="Arial" panose="020B0604020202020204" pitchFamily="34" charset="0"/>
              </a:rPr>
              <a:t>one new person</a:t>
            </a:r>
            <a:r>
              <a:rPr lang="en-US" sz="1900" dirty="0">
                <a:effectLst/>
                <a:latin typeface="Arial Narrow" panose="020B0606020202030204" pitchFamily="34" charset="0"/>
                <a:ea typeface="Calibri" panose="020F0502020204030204" pitchFamily="34" charset="0"/>
                <a:cs typeface="Arial" panose="020B0604020202020204" pitchFamily="34" charset="0"/>
              </a:rPr>
              <a:t> in place of the two, thus establishing peace,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16</a:t>
            </a:r>
            <a:r>
              <a:rPr lang="en-US" sz="1900" dirty="0">
                <a:effectLst/>
                <a:latin typeface="Arial Narrow" panose="020B0606020202030204" pitchFamily="34" charset="0"/>
                <a:ea typeface="Calibri" panose="020F0502020204030204" pitchFamily="34" charset="0"/>
                <a:cs typeface="Arial" panose="020B0604020202020204" pitchFamily="34" charset="0"/>
              </a:rPr>
              <a:t> and might reconcile both with God, </a:t>
            </a:r>
            <a:r>
              <a:rPr lang="en-US" sz="1900" b="1" dirty="0">
                <a:effectLst/>
                <a:latin typeface="Arial Narrow" panose="020B0606020202030204" pitchFamily="34" charset="0"/>
                <a:ea typeface="Calibri" panose="020F0502020204030204" pitchFamily="34" charset="0"/>
                <a:cs typeface="Arial" panose="020B0604020202020204" pitchFamily="34" charset="0"/>
              </a:rPr>
              <a:t>in one body</a:t>
            </a:r>
            <a:r>
              <a:rPr lang="en-US" sz="1900" dirty="0">
                <a:effectLst/>
                <a:latin typeface="Arial Narrow" panose="020B0606020202030204" pitchFamily="34" charset="0"/>
                <a:ea typeface="Calibri" panose="020F0502020204030204" pitchFamily="34" charset="0"/>
                <a:cs typeface="Arial" panose="020B0604020202020204" pitchFamily="34" charset="0"/>
              </a:rPr>
              <a:t>, through the cross, putting that enmity to death by it.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17</a:t>
            </a:r>
            <a:r>
              <a:rPr lang="en-US" sz="1900" dirty="0">
                <a:effectLst/>
                <a:latin typeface="Arial Narrow" panose="020B0606020202030204" pitchFamily="34" charset="0"/>
                <a:ea typeface="Calibri" panose="020F0502020204030204" pitchFamily="34" charset="0"/>
                <a:cs typeface="Arial" panose="020B0604020202020204" pitchFamily="34" charset="0"/>
              </a:rPr>
              <a:t> He came and preached peace to you who were far off and peace to those who were near,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18</a:t>
            </a:r>
            <a:r>
              <a:rPr lang="en-US" sz="1900" dirty="0">
                <a:effectLst/>
                <a:latin typeface="Arial Narrow" panose="020B0606020202030204" pitchFamily="34" charset="0"/>
                <a:ea typeface="Calibri" panose="020F0502020204030204" pitchFamily="34" charset="0"/>
                <a:cs typeface="Arial" panose="020B0604020202020204" pitchFamily="34" charset="0"/>
              </a:rPr>
              <a:t> for through him we both have access in one Spirit to the Father.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19</a:t>
            </a:r>
            <a:r>
              <a:rPr lang="en-US" sz="1900" dirty="0">
                <a:effectLst/>
                <a:latin typeface="Arial Narrow" panose="020B0606020202030204" pitchFamily="34" charset="0"/>
                <a:ea typeface="Calibri" panose="020F0502020204030204" pitchFamily="34" charset="0"/>
                <a:cs typeface="Arial" panose="020B0604020202020204" pitchFamily="34" charset="0"/>
              </a:rPr>
              <a:t> So then you are no longer strangers and sojourners, but </a:t>
            </a:r>
            <a:r>
              <a:rPr lang="en-US" sz="1900" i="1" dirty="0">
                <a:effectLst/>
                <a:latin typeface="Arial Narrow" panose="020B0606020202030204" pitchFamily="34" charset="0"/>
                <a:ea typeface="Calibri" panose="020F0502020204030204" pitchFamily="34" charset="0"/>
                <a:cs typeface="Arial" panose="020B0604020202020204" pitchFamily="34" charset="0"/>
              </a:rPr>
              <a:t>you are fellow citizens with the holy ones and members of the </a:t>
            </a:r>
            <a:r>
              <a:rPr lang="en-US" sz="1900" b="1" i="1" dirty="0">
                <a:effectLst/>
                <a:latin typeface="Arial Narrow" panose="020B0606020202030204" pitchFamily="34" charset="0"/>
                <a:ea typeface="Calibri" panose="020F0502020204030204" pitchFamily="34" charset="0"/>
                <a:cs typeface="Arial" panose="020B0604020202020204" pitchFamily="34" charset="0"/>
              </a:rPr>
              <a:t>household of God</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20</a:t>
            </a:r>
            <a:r>
              <a:rPr lang="en-US" sz="1900" dirty="0">
                <a:effectLst/>
                <a:latin typeface="Arial Narrow" panose="020B0606020202030204" pitchFamily="34" charset="0"/>
                <a:ea typeface="Calibri" panose="020F0502020204030204" pitchFamily="34" charset="0"/>
                <a:cs typeface="Arial" panose="020B0604020202020204" pitchFamily="34" charset="0"/>
              </a:rPr>
              <a:t> built upon the foundation of the apostles and prophets, with Christ Jesus himself as the capstone.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21</a:t>
            </a:r>
            <a:r>
              <a:rPr lang="en-US" sz="1900" dirty="0">
                <a:effectLst/>
                <a:latin typeface="Arial Narrow" panose="020B0606020202030204" pitchFamily="34" charset="0"/>
                <a:ea typeface="Calibri" panose="020F0502020204030204" pitchFamily="34" charset="0"/>
                <a:cs typeface="Arial" panose="020B0604020202020204" pitchFamily="34" charset="0"/>
              </a:rPr>
              <a:t> Through him the whole structure is held together and grows into </a:t>
            </a:r>
            <a:r>
              <a:rPr lang="en-US" sz="1900" b="1" i="1" dirty="0">
                <a:effectLst/>
                <a:latin typeface="Arial Narrow" panose="020B0606020202030204" pitchFamily="34" charset="0"/>
                <a:ea typeface="Calibri" panose="020F0502020204030204" pitchFamily="34" charset="0"/>
                <a:cs typeface="Arial" panose="020B0604020202020204" pitchFamily="34" charset="0"/>
              </a:rPr>
              <a:t>a temple sacred in the Lord</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22</a:t>
            </a:r>
            <a:r>
              <a:rPr lang="en-US" sz="1900" dirty="0">
                <a:effectLst/>
                <a:latin typeface="Arial Narrow" panose="020B0606020202030204" pitchFamily="34" charset="0"/>
                <a:ea typeface="Calibri" panose="020F0502020204030204" pitchFamily="34" charset="0"/>
                <a:cs typeface="Arial" panose="020B0604020202020204" pitchFamily="34" charset="0"/>
              </a:rPr>
              <a:t> in him you also are being built together into </a:t>
            </a:r>
            <a:r>
              <a:rPr lang="en-US" sz="1900" b="1" i="1" dirty="0">
                <a:effectLst/>
                <a:latin typeface="Arial Narrow" panose="020B0606020202030204" pitchFamily="34" charset="0"/>
                <a:ea typeface="Calibri" panose="020F0502020204030204" pitchFamily="34" charset="0"/>
                <a:cs typeface="Arial" panose="020B0604020202020204" pitchFamily="34" charset="0"/>
              </a:rPr>
              <a:t>a dwelling place of God in the Spirit</a:t>
            </a:r>
            <a:r>
              <a:rPr lang="en-US" sz="1900" dirty="0">
                <a:effectLst/>
                <a:latin typeface="Arial Narrow" panose="020B0606020202030204" pitchFamily="34" charset="0"/>
                <a:ea typeface="Calibri" panose="020F0502020204030204" pitchFamily="34" charset="0"/>
                <a:cs typeface="Arial" panose="020B0604020202020204" pitchFamily="34" charset="0"/>
              </a:rPr>
              <a:t>.”</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19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Eph 3:6</a:t>
            </a:r>
            <a:r>
              <a:rPr lang="en-US" sz="19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a:t>
            </a:r>
            <a:r>
              <a:rPr lang="en-US" sz="1900" dirty="0">
                <a:effectLst/>
                <a:latin typeface="Arial Narrow" panose="020B0606020202030204" pitchFamily="34" charset="0"/>
                <a:ea typeface="Calibri" panose="020F0502020204030204" pitchFamily="34" charset="0"/>
                <a:cs typeface="Arial" panose="020B0604020202020204" pitchFamily="34" charset="0"/>
              </a:rPr>
              <a:t>– “…that the </a:t>
            </a:r>
            <a:r>
              <a:rPr lang="en-US" sz="1900" b="1" dirty="0">
                <a:effectLst/>
                <a:latin typeface="Arial Narrow" panose="020B0606020202030204" pitchFamily="34" charset="0"/>
                <a:ea typeface="Calibri" panose="020F0502020204030204" pitchFamily="34" charset="0"/>
                <a:cs typeface="Arial" panose="020B0604020202020204" pitchFamily="34" charset="0"/>
              </a:rPr>
              <a:t>Gentiles</a:t>
            </a:r>
            <a:r>
              <a:rPr lang="en-US" sz="1900" dirty="0">
                <a:effectLst/>
                <a:latin typeface="Arial Narrow" panose="020B0606020202030204" pitchFamily="34" charset="0"/>
                <a:ea typeface="Calibri" panose="020F0502020204030204" pitchFamily="34" charset="0"/>
                <a:cs typeface="Arial" panose="020B0604020202020204" pitchFamily="34" charset="0"/>
              </a:rPr>
              <a:t> are coheirs, </a:t>
            </a:r>
            <a:r>
              <a:rPr lang="en-US" sz="1900" b="1" dirty="0">
                <a:effectLst/>
                <a:latin typeface="Arial Narrow" panose="020B0606020202030204" pitchFamily="34" charset="0"/>
                <a:ea typeface="Calibri" panose="020F0502020204030204" pitchFamily="34" charset="0"/>
                <a:cs typeface="Arial" panose="020B0604020202020204" pitchFamily="34" charset="0"/>
              </a:rPr>
              <a:t>members of the same body</a:t>
            </a:r>
            <a:r>
              <a:rPr lang="en-US" sz="1900" dirty="0">
                <a:effectLst/>
                <a:latin typeface="Arial Narrow" panose="020B0606020202030204" pitchFamily="34" charset="0"/>
                <a:ea typeface="Calibri" panose="020F0502020204030204" pitchFamily="34" charset="0"/>
                <a:cs typeface="Arial" panose="020B0604020202020204" pitchFamily="34" charset="0"/>
              </a:rPr>
              <a:t>, and copartners in the promise in Christ Jesus through the gospel.”</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900"/>
              </a:spcAft>
              <a:buNone/>
            </a:pPr>
            <a:r>
              <a:rPr lang="en-US" sz="19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Eph 4:1-6</a:t>
            </a:r>
            <a:r>
              <a:rPr lang="en-US" sz="1900" dirty="0">
                <a:effectLst/>
                <a:latin typeface="Arial Narrow" panose="020B0606020202030204" pitchFamily="34" charset="0"/>
                <a:ea typeface="Calibri" panose="020F0502020204030204" pitchFamily="34" charset="0"/>
                <a:cs typeface="Arial" panose="020B0604020202020204" pitchFamily="34" charset="0"/>
              </a:rPr>
              <a:t> – “I, then, a prisoner for the Lord, urge you to live in a manner worthy of the call you have received,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2</a:t>
            </a:r>
            <a:r>
              <a:rPr lang="en-US" sz="1900" dirty="0">
                <a:effectLst/>
                <a:latin typeface="Arial Narrow" panose="020B0606020202030204" pitchFamily="34" charset="0"/>
                <a:ea typeface="Calibri" panose="020F0502020204030204" pitchFamily="34" charset="0"/>
                <a:cs typeface="Arial" panose="020B0604020202020204" pitchFamily="34" charset="0"/>
              </a:rPr>
              <a:t> with all humility and gentleness, with patience, bearing with one another through love,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3</a:t>
            </a:r>
            <a:r>
              <a:rPr lang="en-US" sz="1900" dirty="0">
                <a:effectLst/>
                <a:latin typeface="Arial Narrow" panose="020B0606020202030204" pitchFamily="34" charset="0"/>
                <a:ea typeface="Calibri" panose="020F0502020204030204" pitchFamily="34" charset="0"/>
                <a:cs typeface="Arial" panose="020B0604020202020204" pitchFamily="34" charset="0"/>
              </a:rPr>
              <a:t> striving to preserve the </a:t>
            </a:r>
            <a:r>
              <a:rPr lang="en-US" sz="1900" b="1" dirty="0">
                <a:effectLst/>
                <a:latin typeface="Arial Narrow" panose="020B0606020202030204" pitchFamily="34" charset="0"/>
                <a:ea typeface="Calibri" panose="020F0502020204030204" pitchFamily="34" charset="0"/>
                <a:cs typeface="Arial" panose="020B0604020202020204" pitchFamily="34" charset="0"/>
              </a:rPr>
              <a:t>unity</a:t>
            </a:r>
            <a:r>
              <a:rPr lang="en-US" sz="1900" dirty="0">
                <a:effectLst/>
                <a:latin typeface="Arial Narrow" panose="020B0606020202030204" pitchFamily="34" charset="0"/>
                <a:ea typeface="Calibri" panose="020F0502020204030204" pitchFamily="34" charset="0"/>
                <a:cs typeface="Arial" panose="020B0604020202020204" pitchFamily="34" charset="0"/>
              </a:rPr>
              <a:t> of the spirit through the bond of peace: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4</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dirty="0">
                <a:effectLst/>
                <a:latin typeface="Arial Narrow" panose="020B0606020202030204" pitchFamily="34" charset="0"/>
                <a:ea typeface="Calibri" panose="020F0502020204030204" pitchFamily="34" charset="0"/>
                <a:cs typeface="Arial" panose="020B0604020202020204" pitchFamily="34" charset="0"/>
              </a:rPr>
              <a:t>one body</a:t>
            </a:r>
            <a:r>
              <a:rPr lang="en-US" sz="1900" dirty="0">
                <a:effectLst/>
                <a:latin typeface="Arial Narrow" panose="020B0606020202030204" pitchFamily="34" charset="0"/>
                <a:ea typeface="Calibri" panose="020F0502020204030204" pitchFamily="34" charset="0"/>
                <a:cs typeface="Arial" panose="020B0604020202020204" pitchFamily="34" charset="0"/>
              </a:rPr>
              <a:t> and </a:t>
            </a:r>
            <a:r>
              <a:rPr lang="en-US" sz="1900" b="1" dirty="0">
                <a:effectLst/>
                <a:latin typeface="Arial Narrow" panose="020B0606020202030204" pitchFamily="34" charset="0"/>
                <a:ea typeface="Calibri" panose="020F0502020204030204" pitchFamily="34" charset="0"/>
                <a:cs typeface="Arial" panose="020B0604020202020204" pitchFamily="34" charset="0"/>
              </a:rPr>
              <a:t>one Spirit</a:t>
            </a:r>
            <a:r>
              <a:rPr lang="en-US" sz="1900" dirty="0">
                <a:effectLst/>
                <a:latin typeface="Arial Narrow" panose="020B0606020202030204" pitchFamily="34" charset="0"/>
                <a:ea typeface="Calibri" panose="020F0502020204030204" pitchFamily="34" charset="0"/>
                <a:cs typeface="Arial" panose="020B0604020202020204" pitchFamily="34" charset="0"/>
              </a:rPr>
              <a:t>, as you were also called to the </a:t>
            </a:r>
            <a:r>
              <a:rPr lang="en-US" sz="1900" b="1" dirty="0">
                <a:effectLst/>
                <a:latin typeface="Arial Narrow" panose="020B0606020202030204" pitchFamily="34" charset="0"/>
                <a:ea typeface="Calibri" panose="020F0502020204030204" pitchFamily="34" charset="0"/>
                <a:cs typeface="Arial" panose="020B0604020202020204" pitchFamily="34" charset="0"/>
              </a:rPr>
              <a:t>one hope</a:t>
            </a:r>
            <a:r>
              <a:rPr lang="en-US" sz="1900" dirty="0">
                <a:effectLst/>
                <a:latin typeface="Arial Narrow" panose="020B0606020202030204" pitchFamily="34" charset="0"/>
                <a:ea typeface="Calibri" panose="020F0502020204030204" pitchFamily="34" charset="0"/>
                <a:cs typeface="Arial" panose="020B0604020202020204" pitchFamily="34" charset="0"/>
              </a:rPr>
              <a:t> of your call;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5</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dirty="0">
                <a:effectLst/>
                <a:latin typeface="Arial Narrow" panose="020B0606020202030204" pitchFamily="34" charset="0"/>
                <a:ea typeface="Calibri" panose="020F0502020204030204" pitchFamily="34" charset="0"/>
                <a:cs typeface="Arial" panose="020B0604020202020204" pitchFamily="34" charset="0"/>
              </a:rPr>
              <a:t>one Lord, one faith, one baptism</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aseline="30000" dirty="0">
                <a:effectLst/>
                <a:latin typeface="Arial Narrow" panose="020B0606020202030204" pitchFamily="34" charset="0"/>
                <a:ea typeface="Calibri" panose="020F0502020204030204" pitchFamily="34" charset="0"/>
                <a:cs typeface="Arial" panose="020B0604020202020204" pitchFamily="34" charset="0"/>
              </a:rPr>
              <a:t>6</a:t>
            </a:r>
            <a:r>
              <a:rPr lang="en-US" sz="1900" dirty="0">
                <a:effectLst/>
                <a:latin typeface="Arial Narrow" panose="020B0606020202030204" pitchFamily="34" charset="0"/>
                <a:ea typeface="Calibri" panose="020F0502020204030204" pitchFamily="34" charset="0"/>
                <a:cs typeface="Arial" panose="020B0604020202020204" pitchFamily="34" charset="0"/>
              </a:rPr>
              <a:t> </a:t>
            </a:r>
            <a:r>
              <a:rPr lang="en-US" sz="1900" b="1" dirty="0">
                <a:effectLst/>
                <a:latin typeface="Arial Narrow" panose="020B0606020202030204" pitchFamily="34" charset="0"/>
                <a:ea typeface="Calibri" panose="020F0502020204030204" pitchFamily="34" charset="0"/>
                <a:cs typeface="Arial" panose="020B0604020202020204" pitchFamily="34" charset="0"/>
              </a:rPr>
              <a:t>one God and Father of all</a:t>
            </a:r>
            <a:r>
              <a:rPr lang="en-US" sz="1900" dirty="0">
                <a:effectLst/>
                <a:latin typeface="Arial Narrow" panose="020B0606020202030204" pitchFamily="34" charset="0"/>
                <a:ea typeface="Calibri" panose="020F0502020204030204" pitchFamily="34" charset="0"/>
                <a:cs typeface="Arial" panose="020B0604020202020204" pitchFamily="34" charset="0"/>
              </a:rPr>
              <a:t>, who is over all and through all and in all.”</a:t>
            </a:r>
            <a:endParaRPr lang="en-US" sz="19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5807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a:t>
            </a:r>
            <a:r>
              <a:rPr lang="en-US" sz="3600" dirty="0"/>
              <a:t>“The Body of Christ” –</a:t>
            </a:r>
            <a:r>
              <a:rPr lang="en-US" sz="3600" b="1" dirty="0"/>
              <a:t> CHURCH</a:t>
            </a:r>
            <a:endParaRPr lang="en-US"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normAutofit/>
          </a:bodyPr>
          <a:lstStyle/>
          <a:p>
            <a:pPr marL="114300" indent="0">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Eph 5:21-33</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(NRSV) – </a:t>
            </a:r>
            <a:r>
              <a:rPr lang="en-US" sz="2400" dirty="0">
                <a:effectLst/>
                <a:latin typeface="Arial Narrow" panose="020B0606020202030204" pitchFamily="34" charset="0"/>
                <a:ea typeface="Calibri" panose="020F0502020204030204" pitchFamily="34" charset="0"/>
                <a:cs typeface="Arial" panose="020B0604020202020204" pitchFamily="34" charset="0"/>
              </a:rPr>
              <a:t>“Be subject to one another out of reverence for Christ.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22</a:t>
            </a:r>
            <a:r>
              <a:rPr lang="en-US" sz="2400" dirty="0">
                <a:effectLst/>
                <a:latin typeface="Arial Narrow" panose="020B0606020202030204" pitchFamily="34" charset="0"/>
                <a:ea typeface="Calibri" panose="020F0502020204030204" pitchFamily="34" charset="0"/>
                <a:cs typeface="Arial" panose="020B0604020202020204" pitchFamily="34" charset="0"/>
              </a:rPr>
              <a:t> Wives, be subject to your husbands as you are to the Lord.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23</a:t>
            </a:r>
            <a:r>
              <a:rPr lang="en-US" sz="2400" dirty="0">
                <a:effectLst/>
                <a:latin typeface="Arial Narrow" panose="020B0606020202030204" pitchFamily="34" charset="0"/>
                <a:ea typeface="Calibri" panose="020F0502020204030204" pitchFamily="34" charset="0"/>
                <a:cs typeface="Arial" panose="020B0604020202020204" pitchFamily="34" charset="0"/>
              </a:rPr>
              <a:t> For the husband is the head of the wife </a:t>
            </a:r>
            <a:r>
              <a:rPr lang="en-US" sz="2400" b="1" i="1" dirty="0">
                <a:effectLst/>
                <a:latin typeface="Arial Narrow" panose="020B0606020202030204" pitchFamily="34" charset="0"/>
                <a:ea typeface="Calibri" panose="020F0502020204030204" pitchFamily="34" charset="0"/>
                <a:cs typeface="Arial" panose="020B0604020202020204" pitchFamily="34" charset="0"/>
              </a:rPr>
              <a:t>just as Christ is the head of the church, the body of which he is the Savior</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24</a:t>
            </a:r>
            <a:r>
              <a:rPr lang="en-US" sz="2400" dirty="0">
                <a:effectLst/>
                <a:latin typeface="Arial Narrow" panose="020B0606020202030204" pitchFamily="34" charset="0"/>
                <a:ea typeface="Calibri" panose="020F0502020204030204" pitchFamily="34" charset="0"/>
                <a:cs typeface="Arial" panose="020B0604020202020204" pitchFamily="34" charset="0"/>
              </a:rPr>
              <a:t> Just as the church is subject to Christ, so also wives ought to be, in everything, to their husbands.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25</a:t>
            </a:r>
            <a:r>
              <a:rPr lang="en-US" sz="2400" dirty="0">
                <a:effectLst/>
                <a:latin typeface="Arial Narrow" panose="020B0606020202030204" pitchFamily="34" charset="0"/>
                <a:ea typeface="Calibri" panose="020F0502020204030204" pitchFamily="34" charset="0"/>
                <a:cs typeface="Arial" panose="020B0604020202020204" pitchFamily="34" charset="0"/>
              </a:rPr>
              <a:t> Husbands, love your wives, just as Christ loved the church and gave himself up for her,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26</a:t>
            </a:r>
            <a:r>
              <a:rPr lang="en-US" sz="2400" dirty="0">
                <a:effectLst/>
                <a:latin typeface="Arial Narrow" panose="020B0606020202030204" pitchFamily="34" charset="0"/>
                <a:ea typeface="Calibri" panose="020F0502020204030204" pitchFamily="34" charset="0"/>
                <a:cs typeface="Arial" panose="020B0604020202020204" pitchFamily="34" charset="0"/>
              </a:rPr>
              <a:t> in order to make her holy by cleansing her with the washing of water by the word,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27</a:t>
            </a:r>
            <a:r>
              <a:rPr lang="en-US" sz="2400" dirty="0">
                <a:effectLst/>
                <a:latin typeface="Arial Narrow" panose="020B0606020202030204" pitchFamily="34" charset="0"/>
                <a:ea typeface="Calibri" panose="020F0502020204030204" pitchFamily="34" charset="0"/>
                <a:cs typeface="Arial" panose="020B0604020202020204" pitchFamily="34" charset="0"/>
              </a:rPr>
              <a:t> so as to present the church to himself in splendor, without a spot or wrinkle or anything of the kind-- yes, so that she may be holy and without blemish.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28</a:t>
            </a:r>
            <a:r>
              <a:rPr lang="en-US" sz="2400" dirty="0">
                <a:effectLst/>
                <a:latin typeface="Arial Narrow" panose="020B0606020202030204" pitchFamily="34" charset="0"/>
                <a:ea typeface="Calibri" panose="020F0502020204030204" pitchFamily="34" charset="0"/>
                <a:cs typeface="Arial" panose="020B0604020202020204" pitchFamily="34" charset="0"/>
              </a:rPr>
              <a:t> In the same way, husbands should love their wives as they do their own bodies. He who loves his wife loves himself.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29</a:t>
            </a:r>
            <a:r>
              <a:rPr lang="en-US" sz="2400" dirty="0">
                <a:effectLst/>
                <a:latin typeface="Arial Narrow" panose="020B0606020202030204" pitchFamily="34" charset="0"/>
                <a:ea typeface="Calibri" panose="020F0502020204030204" pitchFamily="34" charset="0"/>
                <a:cs typeface="Arial" panose="020B0604020202020204" pitchFamily="34" charset="0"/>
              </a:rPr>
              <a:t> For no one ever hates his own body, but he nourishes and tenderly cares for it, </a:t>
            </a:r>
            <a:r>
              <a:rPr lang="en-US" sz="2400" b="1" i="1" dirty="0">
                <a:effectLst/>
                <a:latin typeface="Arial Narrow" panose="020B0606020202030204" pitchFamily="34" charset="0"/>
                <a:ea typeface="Calibri" panose="020F0502020204030204" pitchFamily="34" charset="0"/>
                <a:cs typeface="Arial" panose="020B0604020202020204" pitchFamily="34" charset="0"/>
              </a:rPr>
              <a:t>just as Christ does for the church, </a:t>
            </a:r>
            <a:r>
              <a:rPr lang="en-US" sz="2400" b="1" i="1" baseline="30000" dirty="0">
                <a:effectLst/>
                <a:latin typeface="Arial Narrow" panose="020B0606020202030204" pitchFamily="34" charset="0"/>
                <a:ea typeface="Calibri" panose="020F0502020204030204" pitchFamily="34" charset="0"/>
                <a:cs typeface="Arial" panose="020B0604020202020204" pitchFamily="34" charset="0"/>
              </a:rPr>
              <a:t>30</a:t>
            </a:r>
            <a:r>
              <a:rPr lang="en-US" sz="2400" b="1" i="1" dirty="0">
                <a:effectLst/>
                <a:latin typeface="Arial Narrow" panose="020B0606020202030204" pitchFamily="34" charset="0"/>
                <a:ea typeface="Calibri" panose="020F0502020204030204" pitchFamily="34" charset="0"/>
                <a:cs typeface="Arial" panose="020B0604020202020204" pitchFamily="34" charset="0"/>
              </a:rPr>
              <a:t> because we are members of his body</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31</a:t>
            </a:r>
            <a:r>
              <a:rPr lang="en-US" sz="2400" dirty="0">
                <a:effectLst/>
                <a:latin typeface="Arial Narrow" panose="020B0606020202030204" pitchFamily="34" charset="0"/>
                <a:ea typeface="Calibri" panose="020F0502020204030204" pitchFamily="34" charset="0"/>
                <a:cs typeface="Arial" panose="020B0604020202020204" pitchFamily="34" charset="0"/>
              </a:rPr>
              <a:t> "For this reason a man will leave his father and mother and be joined to his wife, and the two will become one flesh."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32</a:t>
            </a:r>
            <a:r>
              <a:rPr lang="en-US" sz="2400" dirty="0">
                <a:effectLst/>
                <a:latin typeface="Arial Narrow" panose="020B0606020202030204" pitchFamily="34" charset="0"/>
                <a:ea typeface="Calibri" panose="020F0502020204030204" pitchFamily="34" charset="0"/>
                <a:cs typeface="Arial" panose="020B0604020202020204" pitchFamily="34" charset="0"/>
              </a:rPr>
              <a:t> This is a </a:t>
            </a:r>
            <a:r>
              <a:rPr lang="en-US" sz="2400" i="1" dirty="0">
                <a:effectLst/>
                <a:latin typeface="Arial Narrow" panose="020B0606020202030204" pitchFamily="34" charset="0"/>
                <a:ea typeface="Calibri" panose="020F0502020204030204" pitchFamily="34" charset="0"/>
                <a:cs typeface="Arial" panose="020B0604020202020204" pitchFamily="34" charset="0"/>
              </a:rPr>
              <a:t>great mystery</a:t>
            </a:r>
            <a:r>
              <a:rPr lang="en-US" sz="2400" dirty="0">
                <a:effectLst/>
                <a:latin typeface="Arial Narrow" panose="020B0606020202030204" pitchFamily="34" charset="0"/>
                <a:ea typeface="Calibri" panose="020F0502020204030204" pitchFamily="34" charset="0"/>
                <a:cs typeface="Arial" panose="020B0604020202020204" pitchFamily="34" charset="0"/>
              </a:rPr>
              <a:t>, and </a:t>
            </a:r>
            <a:r>
              <a:rPr lang="en-US" sz="2400" i="1" dirty="0">
                <a:effectLst/>
                <a:latin typeface="Arial Narrow" panose="020B0606020202030204" pitchFamily="34" charset="0"/>
                <a:ea typeface="Calibri" panose="020F0502020204030204" pitchFamily="34" charset="0"/>
                <a:cs typeface="Arial" panose="020B0604020202020204" pitchFamily="34" charset="0"/>
              </a:rPr>
              <a:t>I am applying it to </a:t>
            </a:r>
            <a:r>
              <a:rPr lang="en-US" sz="2400" b="1" i="1" dirty="0">
                <a:effectLst/>
                <a:latin typeface="Arial Narrow" panose="020B0606020202030204" pitchFamily="34" charset="0"/>
                <a:ea typeface="Calibri" panose="020F0502020204030204" pitchFamily="34" charset="0"/>
                <a:cs typeface="Arial" panose="020B0604020202020204" pitchFamily="34" charset="0"/>
              </a:rPr>
              <a:t>Christ and the church</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33</a:t>
            </a:r>
            <a:r>
              <a:rPr lang="en-US" sz="2400" dirty="0">
                <a:effectLst/>
                <a:latin typeface="Arial Narrow" panose="020B0606020202030204" pitchFamily="34" charset="0"/>
                <a:ea typeface="Calibri" panose="020F0502020204030204" pitchFamily="34" charset="0"/>
                <a:cs typeface="Arial" panose="020B0604020202020204" pitchFamily="34" charset="0"/>
              </a:rPr>
              <a:t> Each of you, however, should love his wife as himself, and a wife should respect her husband.”</a:t>
            </a:r>
            <a:endParaRPr lang="en-US" sz="4000" dirty="0"/>
          </a:p>
        </p:txBody>
      </p:sp>
    </p:spTree>
    <p:extLst>
      <p:ext uri="{BB962C8B-B14F-4D97-AF65-F5344CB8AC3E}">
        <p14:creationId xmlns:p14="http://schemas.microsoft.com/office/powerpoint/2010/main" val="2514050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0" dirty="0"/>
              <a:t>D) Church = </a:t>
            </a:r>
            <a:r>
              <a:rPr lang="en-US" sz="3600" dirty="0"/>
              <a:t>“The Body of Christ”</a:t>
            </a:r>
            <a:r>
              <a:rPr lang="en-US" sz="3600" b="0" dirty="0"/>
              <a:t>  in </a:t>
            </a:r>
            <a:r>
              <a:rPr lang="en-US" sz="3600" b="0" i="1" dirty="0"/>
              <a:t>CCC</a:t>
            </a:r>
            <a:endParaRPr lang="en-US" b="0" i="1"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lstStyle/>
          <a:p>
            <a:pPr marL="114300" indent="0">
              <a:spcBef>
                <a:spcPts val="2400"/>
              </a:spcBef>
              <a:buNone/>
            </a:pPr>
            <a:r>
              <a:rPr lang="en-US" sz="2800" b="1" i="1" dirty="0">
                <a:solidFill>
                  <a:srgbClr val="C00000"/>
                </a:solidFill>
                <a:effectLst/>
              </a:rPr>
              <a:t>777</a:t>
            </a:r>
            <a:r>
              <a:rPr lang="en-US" sz="2800" i="1" dirty="0">
                <a:solidFill>
                  <a:srgbClr val="C00000"/>
                </a:solidFill>
                <a:effectLst/>
              </a:rPr>
              <a:t> – </a:t>
            </a:r>
            <a:r>
              <a:rPr lang="en-US" sz="2800" i="1" dirty="0">
                <a:effectLst/>
              </a:rPr>
              <a:t>The word </a:t>
            </a:r>
            <a:r>
              <a:rPr lang="en-US" sz="2800" b="1" i="1" dirty="0">
                <a:effectLst/>
              </a:rPr>
              <a:t>"Church" means "convocation." </a:t>
            </a:r>
            <a:r>
              <a:rPr lang="en-US" sz="2800" i="1" dirty="0">
                <a:effectLst/>
              </a:rPr>
              <a:t>It designates the </a:t>
            </a:r>
            <a:r>
              <a:rPr lang="en-US" sz="2800" b="1" i="1" dirty="0">
                <a:effectLst/>
              </a:rPr>
              <a:t>assembly</a:t>
            </a:r>
            <a:r>
              <a:rPr lang="en-US" sz="2800" i="1" dirty="0">
                <a:effectLst/>
              </a:rPr>
              <a:t> of those whom God's Word "convokes," i.e., </a:t>
            </a:r>
            <a:r>
              <a:rPr lang="en-US" sz="2800" b="1" i="1" dirty="0">
                <a:effectLst/>
              </a:rPr>
              <a:t>gathers</a:t>
            </a:r>
            <a:r>
              <a:rPr lang="en-US" sz="2800" i="1" dirty="0">
                <a:effectLst/>
              </a:rPr>
              <a:t> together to form the </a:t>
            </a:r>
            <a:r>
              <a:rPr lang="en-US" sz="2800" b="1" i="1" dirty="0">
                <a:effectLst/>
              </a:rPr>
              <a:t>People of God</a:t>
            </a:r>
            <a:r>
              <a:rPr lang="en-US" sz="2800" i="1" dirty="0">
                <a:effectLst/>
              </a:rPr>
              <a:t>, and who themselves, </a:t>
            </a:r>
            <a:r>
              <a:rPr lang="en-US" sz="2800" b="1" i="1" dirty="0">
                <a:effectLst/>
              </a:rPr>
              <a:t>nourished with the Body of Christ, become the Body of Christ</a:t>
            </a:r>
            <a:r>
              <a:rPr lang="en-US" sz="2800" i="1" dirty="0">
                <a:effectLst/>
              </a:rPr>
              <a:t>.</a:t>
            </a:r>
            <a:endParaRPr lang="en-US" sz="2800" dirty="0"/>
          </a:p>
          <a:p>
            <a:pPr marL="114300" indent="0">
              <a:spcBef>
                <a:spcPts val="2400"/>
              </a:spcBef>
              <a:buNone/>
            </a:pPr>
            <a:r>
              <a:rPr lang="en-US" b="1" i="1" dirty="0">
                <a:solidFill>
                  <a:srgbClr val="C00000"/>
                </a:solidFill>
                <a:effectLst/>
              </a:rPr>
              <a:t>779 – </a:t>
            </a:r>
            <a:r>
              <a:rPr lang="en-US" i="1" dirty="0">
                <a:effectLst/>
              </a:rPr>
              <a:t>The Church is both visible and spiritual, a hierarchical society and the </a:t>
            </a:r>
            <a:r>
              <a:rPr lang="en-US" b="1" i="1" dirty="0">
                <a:effectLst/>
              </a:rPr>
              <a:t>Mystical Body of Christ</a:t>
            </a:r>
            <a:r>
              <a:rPr lang="en-US" i="1" dirty="0">
                <a:effectLst/>
              </a:rPr>
              <a:t>. She is one, yet formed of two components, human and divine. That is her mystery, which only faith can accept.</a:t>
            </a:r>
            <a:endParaRPr lang="en-US" dirty="0"/>
          </a:p>
          <a:p>
            <a:pPr marL="114300" indent="0">
              <a:spcBef>
                <a:spcPts val="2400"/>
              </a:spcBef>
              <a:buNone/>
            </a:pPr>
            <a:r>
              <a:rPr lang="en-US" b="1" i="1" dirty="0">
                <a:solidFill>
                  <a:srgbClr val="C00000"/>
                </a:solidFill>
                <a:effectLst/>
              </a:rPr>
              <a:t>780</a:t>
            </a:r>
            <a:r>
              <a:rPr lang="en-US" i="1" dirty="0">
                <a:solidFill>
                  <a:srgbClr val="C00000"/>
                </a:solidFill>
                <a:effectLst/>
              </a:rPr>
              <a:t> – </a:t>
            </a:r>
            <a:r>
              <a:rPr lang="en-US" i="1" dirty="0">
                <a:effectLst/>
              </a:rPr>
              <a:t>The Church in this world is the </a:t>
            </a:r>
            <a:r>
              <a:rPr lang="en-US" b="1" i="1" dirty="0">
                <a:effectLst/>
              </a:rPr>
              <a:t>sacrament </a:t>
            </a:r>
            <a:r>
              <a:rPr lang="en-US" i="1" dirty="0">
                <a:effectLst/>
              </a:rPr>
              <a:t>of salvation, the sign and the instrument of the </a:t>
            </a:r>
            <a:r>
              <a:rPr lang="en-US" b="1" i="1" dirty="0">
                <a:effectLst/>
              </a:rPr>
              <a:t>communion </a:t>
            </a:r>
            <a:r>
              <a:rPr lang="en-US" i="1" dirty="0">
                <a:effectLst/>
              </a:rPr>
              <a:t>of God and [human beings].</a:t>
            </a:r>
            <a:endParaRPr lang="en-US" dirty="0"/>
          </a:p>
        </p:txBody>
      </p:sp>
    </p:spTree>
    <p:extLst>
      <p:ext uri="{BB962C8B-B14F-4D97-AF65-F5344CB8AC3E}">
        <p14:creationId xmlns:p14="http://schemas.microsoft.com/office/powerpoint/2010/main" val="2707782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BC53-DFE3-793E-CF6F-58847C113176}"/>
              </a:ext>
            </a:extLst>
          </p:cNvPr>
          <p:cNvSpPr>
            <a:spLocks noGrp="1"/>
          </p:cNvSpPr>
          <p:nvPr>
            <p:ph type="title"/>
          </p:nvPr>
        </p:nvSpPr>
        <p:spPr/>
        <p:txBody>
          <a:bodyPr>
            <a:normAutofit/>
          </a:bodyPr>
          <a:lstStyle/>
          <a:p>
            <a:r>
              <a:rPr lang="en-US" sz="3600" b="1" i="1" dirty="0"/>
              <a:t>CCC </a:t>
            </a:r>
            <a:r>
              <a:rPr lang="en-US" sz="3600" b="1" dirty="0"/>
              <a:t>“In Brief” </a:t>
            </a:r>
            <a:r>
              <a:rPr lang="en-US" sz="3600" dirty="0"/>
              <a:t>(</a:t>
            </a:r>
            <a:r>
              <a:rPr lang="en-US" sz="3600" dirty="0">
                <a:latin typeface="Arial Narrow" panose="020B0606020202030204" pitchFamily="34" charset="0"/>
              </a:rPr>
              <a:t>§§</a:t>
            </a:r>
            <a:r>
              <a:rPr lang="en-US" sz="3600" dirty="0"/>
              <a:t>802-810)</a:t>
            </a:r>
            <a:endParaRPr lang="en-US" dirty="0"/>
          </a:p>
        </p:txBody>
      </p:sp>
      <p:sp>
        <p:nvSpPr>
          <p:cNvPr id="3" name="Content Placeholder 2">
            <a:extLst>
              <a:ext uri="{FF2B5EF4-FFF2-40B4-BE49-F238E27FC236}">
                <a16:creationId xmlns:a16="http://schemas.microsoft.com/office/drawing/2014/main" id="{E5F8EF85-BA4B-9EB9-9E52-F15316D58054}"/>
              </a:ext>
            </a:extLst>
          </p:cNvPr>
          <p:cNvSpPr>
            <a:spLocks noGrp="1"/>
          </p:cNvSpPr>
          <p:nvPr>
            <p:ph idx="1"/>
          </p:nvPr>
        </p:nvSpPr>
        <p:spPr/>
        <p:txBody>
          <a:bodyPr>
            <a:noAutofit/>
          </a:bodyPr>
          <a:lstStyle/>
          <a:p>
            <a:pPr marL="514350" indent="-514350">
              <a:spcBef>
                <a:spcPts val="1800"/>
              </a:spcBef>
              <a:buFont typeface="+mj-lt"/>
              <a:buAutoNum type="arabicPeriod" startAt="805"/>
            </a:pPr>
            <a:r>
              <a:rPr lang="en-US" sz="2400" i="1" dirty="0">
                <a:effectLst/>
                <a:latin typeface="Arial Narrow" panose="020B0606020202030204" pitchFamily="34" charset="0"/>
              </a:rPr>
              <a:t> </a:t>
            </a:r>
            <a:r>
              <a:rPr lang="en-US" sz="2400" b="1" i="1" dirty="0">
                <a:effectLst/>
                <a:latin typeface="Arial Narrow" panose="020B0606020202030204" pitchFamily="34" charset="0"/>
              </a:rPr>
              <a:t>The Church is the Body of Christ. Through the Spirit and his action in the sacraments, above all the Eucharist, Christ, </a:t>
            </a:r>
            <a:r>
              <a:rPr lang="en-US" sz="2400" i="1" dirty="0">
                <a:effectLst/>
                <a:latin typeface="Arial Narrow" panose="020B0606020202030204" pitchFamily="34" charset="0"/>
              </a:rPr>
              <a:t>who once was dead and is now risen, </a:t>
            </a:r>
            <a:r>
              <a:rPr lang="en-US" sz="2400" b="1" i="1" dirty="0">
                <a:effectLst/>
                <a:latin typeface="Arial Narrow" panose="020B0606020202030204" pitchFamily="34" charset="0"/>
              </a:rPr>
              <a:t>establishes the community of believers as his own Body</a:t>
            </a:r>
            <a:r>
              <a:rPr lang="en-US" sz="2400" i="1" dirty="0">
                <a:effectLst/>
                <a:latin typeface="Arial Narrow" panose="020B0606020202030204" pitchFamily="34" charset="0"/>
              </a:rPr>
              <a:t>.</a:t>
            </a:r>
            <a:endParaRPr lang="en-US" sz="2400" dirty="0">
              <a:latin typeface="Arial Narrow" panose="020B0606020202030204" pitchFamily="34" charset="0"/>
            </a:endParaRPr>
          </a:p>
          <a:p>
            <a:pPr marL="514350" indent="-514350">
              <a:spcBef>
                <a:spcPts val="1800"/>
              </a:spcBef>
              <a:buFont typeface="+mj-lt"/>
              <a:buAutoNum type="arabicPeriod" startAt="805"/>
            </a:pPr>
            <a:r>
              <a:rPr lang="en-US" sz="2400" i="1" dirty="0">
                <a:effectLst/>
                <a:latin typeface="Arial Narrow" panose="020B0606020202030204" pitchFamily="34" charset="0"/>
              </a:rPr>
              <a:t>In the </a:t>
            </a:r>
            <a:r>
              <a:rPr lang="en-US" sz="2400" b="1" i="1" dirty="0">
                <a:effectLst/>
                <a:latin typeface="Arial Narrow" panose="020B0606020202030204" pitchFamily="34" charset="0"/>
              </a:rPr>
              <a:t>unity of this Body</a:t>
            </a:r>
            <a:r>
              <a:rPr lang="en-US" sz="2400" i="1" dirty="0">
                <a:effectLst/>
                <a:latin typeface="Arial Narrow" panose="020B0606020202030204" pitchFamily="34" charset="0"/>
              </a:rPr>
              <a:t>, there is a </a:t>
            </a:r>
            <a:r>
              <a:rPr lang="en-US" sz="2400" b="1" i="1" dirty="0">
                <a:effectLst/>
                <a:latin typeface="Arial Narrow" panose="020B0606020202030204" pitchFamily="34" charset="0"/>
              </a:rPr>
              <a:t>diversity of members and functions</a:t>
            </a:r>
            <a:r>
              <a:rPr lang="en-US" sz="2400" i="1" dirty="0">
                <a:effectLst/>
                <a:latin typeface="Arial Narrow" panose="020B0606020202030204" pitchFamily="34" charset="0"/>
              </a:rPr>
              <a:t>. All members are linked to one another, especially to those who are suffering, to the poor and persecuted.</a:t>
            </a:r>
            <a:endParaRPr lang="en-US" sz="2400" dirty="0">
              <a:latin typeface="Arial Narrow" panose="020B0606020202030204" pitchFamily="34" charset="0"/>
            </a:endParaRPr>
          </a:p>
          <a:p>
            <a:pPr marL="514350" indent="-514350">
              <a:spcBef>
                <a:spcPts val="1800"/>
              </a:spcBef>
              <a:buFont typeface="+mj-lt"/>
              <a:buAutoNum type="arabicPeriod" startAt="805"/>
            </a:pPr>
            <a:r>
              <a:rPr lang="en-US" sz="2400" i="1" dirty="0">
                <a:effectLst/>
                <a:latin typeface="Arial Narrow" panose="020B0606020202030204" pitchFamily="34" charset="0"/>
              </a:rPr>
              <a:t>The Church is this Body of which </a:t>
            </a:r>
            <a:r>
              <a:rPr lang="en-US" sz="2400" b="1" i="1" dirty="0">
                <a:effectLst/>
                <a:latin typeface="Arial Narrow" panose="020B0606020202030204" pitchFamily="34" charset="0"/>
              </a:rPr>
              <a:t>Christ is the head</a:t>
            </a:r>
            <a:r>
              <a:rPr lang="en-US" sz="2400" i="1" dirty="0">
                <a:effectLst/>
                <a:latin typeface="Arial Narrow" panose="020B0606020202030204" pitchFamily="34" charset="0"/>
              </a:rPr>
              <a:t>: she lives from him, in him, and for him; he lives with her and in her.</a:t>
            </a:r>
            <a:endParaRPr lang="en-US" sz="2400" dirty="0">
              <a:latin typeface="Arial Narrow" panose="020B0606020202030204" pitchFamily="34" charset="0"/>
            </a:endParaRPr>
          </a:p>
          <a:p>
            <a:pPr marL="514350" indent="-514350">
              <a:spcBef>
                <a:spcPts val="1800"/>
              </a:spcBef>
              <a:buFont typeface="+mj-lt"/>
              <a:buAutoNum type="arabicPeriod" startAt="805"/>
            </a:pPr>
            <a:r>
              <a:rPr lang="en-US" sz="2400" i="1" dirty="0">
                <a:effectLst/>
                <a:latin typeface="Arial Narrow" panose="020B0606020202030204" pitchFamily="34" charset="0"/>
              </a:rPr>
              <a:t>The Church is the </a:t>
            </a:r>
            <a:r>
              <a:rPr lang="en-US" sz="2400" b="1" i="1" dirty="0">
                <a:effectLst/>
                <a:latin typeface="Arial Narrow" panose="020B0606020202030204" pitchFamily="34" charset="0"/>
              </a:rPr>
              <a:t>Bride of Christ</a:t>
            </a:r>
            <a:r>
              <a:rPr lang="en-US" sz="2400" i="1" dirty="0">
                <a:effectLst/>
                <a:latin typeface="Arial Narrow" panose="020B0606020202030204" pitchFamily="34" charset="0"/>
              </a:rPr>
              <a:t>: he loved her and handed himself over for her. He has purified her by his blood and made her the fruitful mother of all God's children.</a:t>
            </a:r>
            <a:endParaRPr lang="en-US" sz="2400" dirty="0">
              <a:latin typeface="Arial Narrow" panose="020B0606020202030204" pitchFamily="34" charset="0"/>
            </a:endParaRPr>
          </a:p>
          <a:p>
            <a:pPr marL="514350" indent="-514350">
              <a:spcBef>
                <a:spcPts val="1800"/>
              </a:spcBef>
              <a:buFont typeface="+mj-lt"/>
              <a:buAutoNum type="arabicPeriod" startAt="805"/>
            </a:pPr>
            <a:r>
              <a:rPr lang="en-US" sz="2400" i="1" dirty="0">
                <a:effectLst/>
                <a:latin typeface="Arial Narrow" panose="020B0606020202030204" pitchFamily="34" charset="0"/>
              </a:rPr>
              <a:t>The Church is the Temple of the Holy Spirit. The </a:t>
            </a:r>
            <a:r>
              <a:rPr lang="en-US" sz="2400" b="1" i="1" dirty="0">
                <a:effectLst/>
                <a:latin typeface="Arial Narrow" panose="020B0606020202030204" pitchFamily="34" charset="0"/>
              </a:rPr>
              <a:t>Spirit is the soul</a:t>
            </a:r>
            <a:r>
              <a:rPr lang="en-US" sz="2400" i="1" dirty="0">
                <a:effectLst/>
                <a:latin typeface="Arial Narrow" panose="020B0606020202030204" pitchFamily="34" charset="0"/>
              </a:rPr>
              <a:t>, as it were, </a:t>
            </a:r>
            <a:r>
              <a:rPr lang="en-US" sz="2400" b="1" i="1" dirty="0">
                <a:effectLst/>
                <a:latin typeface="Arial Narrow" panose="020B0606020202030204" pitchFamily="34" charset="0"/>
              </a:rPr>
              <a:t>of the Mystical Body</a:t>
            </a:r>
            <a:r>
              <a:rPr lang="en-US" sz="2400" i="1" dirty="0">
                <a:effectLst/>
                <a:latin typeface="Arial Narrow" panose="020B0606020202030204" pitchFamily="34" charset="0"/>
              </a:rPr>
              <a:t>, the source of its life, of its unity in diversity, and of the riches of its gifts and charisms.</a:t>
            </a:r>
            <a:endParaRPr lang="en-US" sz="2400" dirty="0">
              <a:latin typeface="Arial Narrow" panose="020B0606020202030204" pitchFamily="34" charset="0"/>
            </a:endParaRPr>
          </a:p>
        </p:txBody>
      </p:sp>
    </p:spTree>
    <p:extLst>
      <p:ext uri="{BB962C8B-B14F-4D97-AF65-F5344CB8AC3E}">
        <p14:creationId xmlns:p14="http://schemas.microsoft.com/office/powerpoint/2010/main" val="3792082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4D2F-D7D6-1859-A2AC-5FE993ED70D2}"/>
              </a:ext>
            </a:extLst>
          </p:cNvPr>
          <p:cNvSpPr>
            <a:spLocks noGrp="1"/>
          </p:cNvSpPr>
          <p:nvPr>
            <p:ph type="title"/>
          </p:nvPr>
        </p:nvSpPr>
        <p:spPr/>
        <p:txBody>
          <a:bodyPr>
            <a:normAutofit/>
          </a:bodyPr>
          <a:lstStyle/>
          <a:p>
            <a:r>
              <a:rPr lang="en-US" b="1" dirty="0"/>
              <a:t>Words at Communion:   </a:t>
            </a:r>
            <a:r>
              <a:rPr lang="en-US" dirty="0"/>
              <a:t>“The Body of Christ”</a:t>
            </a:r>
          </a:p>
        </p:txBody>
      </p:sp>
      <p:pic>
        <p:nvPicPr>
          <p:cNvPr id="5" name="Content Placeholder 4" descr="A picture containing person, indoor, wall&#10;&#10;Description automatically generated">
            <a:extLst>
              <a:ext uri="{FF2B5EF4-FFF2-40B4-BE49-F238E27FC236}">
                <a16:creationId xmlns:a16="http://schemas.microsoft.com/office/drawing/2014/main" id="{0DF11E08-4DBF-0BF0-8CB9-A4995AEB924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003550" y="1460500"/>
            <a:ext cx="5880100" cy="4927600"/>
          </a:xfrm>
        </p:spPr>
      </p:pic>
    </p:spTree>
    <p:extLst>
      <p:ext uri="{BB962C8B-B14F-4D97-AF65-F5344CB8AC3E}">
        <p14:creationId xmlns:p14="http://schemas.microsoft.com/office/powerpoint/2010/main" val="1986278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D7A0A-964B-83B4-E229-08DEBB34CFB8}"/>
              </a:ext>
            </a:extLst>
          </p:cNvPr>
          <p:cNvSpPr>
            <a:spLocks noGrp="1"/>
          </p:cNvSpPr>
          <p:nvPr>
            <p:ph type="title"/>
          </p:nvPr>
        </p:nvSpPr>
        <p:spPr/>
        <p:txBody>
          <a:bodyPr/>
          <a:lstStyle/>
          <a:p>
            <a:pPr algn="ctr"/>
            <a:r>
              <a:rPr lang="en-US" b="1" dirty="0"/>
              <a:t>Four-fold “Presence” of Christ  </a:t>
            </a:r>
            <a:r>
              <a:rPr lang="en-US" dirty="0"/>
              <a:t>in the </a:t>
            </a:r>
            <a:r>
              <a:rPr lang="en-US" b="1" dirty="0"/>
              <a:t>Liturgy</a:t>
            </a:r>
          </a:p>
        </p:txBody>
      </p:sp>
      <p:sp>
        <p:nvSpPr>
          <p:cNvPr id="3" name="Content Placeholder 2">
            <a:extLst>
              <a:ext uri="{FF2B5EF4-FFF2-40B4-BE49-F238E27FC236}">
                <a16:creationId xmlns:a16="http://schemas.microsoft.com/office/drawing/2014/main" id="{B46F67B8-48C0-C61F-DB64-39561D7CF38A}"/>
              </a:ext>
            </a:extLst>
          </p:cNvPr>
          <p:cNvSpPr>
            <a:spLocks noGrp="1"/>
          </p:cNvSpPr>
          <p:nvPr>
            <p:ph idx="1"/>
          </p:nvPr>
        </p:nvSpPr>
        <p:spPr/>
        <p:txBody>
          <a:bodyPr>
            <a:normAutofit/>
          </a:bodyPr>
          <a:lstStyle/>
          <a:p>
            <a:pPr marL="114300" indent="0">
              <a:buNone/>
            </a:pPr>
            <a:r>
              <a:rPr lang="en-US" sz="2800" b="1" u="none" strike="noStrike" baseline="0" dirty="0">
                <a:solidFill>
                  <a:srgbClr val="000000"/>
                </a:solidFill>
                <a:latin typeface="Times New Roman" panose="02020603050405020304" pitchFamily="18" charset="0"/>
              </a:rPr>
              <a:t>Vatican II: </a:t>
            </a:r>
            <a:r>
              <a:rPr lang="en-US" sz="2800" b="1" i="1" u="none" strike="noStrike" baseline="0" dirty="0" err="1">
                <a:solidFill>
                  <a:srgbClr val="000000"/>
                </a:solidFill>
                <a:latin typeface="Times New Roman" panose="02020603050405020304" pitchFamily="18" charset="0"/>
              </a:rPr>
              <a:t>Sacrosanctum</a:t>
            </a:r>
            <a:r>
              <a:rPr lang="en-US" sz="2800" b="1" i="1" u="none" strike="noStrike" baseline="0" dirty="0">
                <a:solidFill>
                  <a:srgbClr val="000000"/>
                </a:solidFill>
                <a:latin typeface="Times New Roman" panose="02020603050405020304" pitchFamily="18" charset="0"/>
              </a:rPr>
              <a:t> Concilium </a:t>
            </a:r>
            <a:r>
              <a:rPr lang="en-US" sz="2800" b="1" i="0" u="none" strike="noStrike" baseline="0" dirty="0">
                <a:solidFill>
                  <a:srgbClr val="000000"/>
                </a:solidFill>
                <a:latin typeface="Times New Roman" panose="02020603050405020304" pitchFamily="18" charset="0"/>
              </a:rPr>
              <a:t>§7</a:t>
            </a:r>
          </a:p>
          <a:p>
            <a:r>
              <a:rPr lang="en-US" sz="2400" b="0" i="0" u="none" strike="noStrike" baseline="0" dirty="0">
                <a:solidFill>
                  <a:srgbClr val="000000"/>
                </a:solidFill>
                <a:latin typeface="Times New Roman" panose="02020603050405020304" pitchFamily="18" charset="0"/>
              </a:rPr>
              <a:t>To accomplish so great a work, </a:t>
            </a:r>
            <a:r>
              <a:rPr lang="en-US" sz="2400" b="0" i="1" u="none" strike="noStrike" baseline="0" dirty="0">
                <a:solidFill>
                  <a:srgbClr val="000000"/>
                </a:solidFill>
                <a:latin typeface="Times New Roman" panose="02020603050405020304" pitchFamily="18" charset="0"/>
              </a:rPr>
              <a:t>Christ is always present in his Church</a:t>
            </a:r>
            <a:r>
              <a:rPr lang="en-US" sz="2400" b="0" i="0" u="none" strike="noStrike" baseline="0" dirty="0">
                <a:solidFill>
                  <a:srgbClr val="000000"/>
                </a:solidFill>
                <a:latin typeface="Times New Roman" panose="02020603050405020304" pitchFamily="18" charset="0"/>
              </a:rPr>
              <a:t>, especially in her liturgical celebrations. </a:t>
            </a:r>
            <a:r>
              <a:rPr lang="en-US" sz="2400" b="0" i="1" u="none" strike="noStrike" baseline="0" dirty="0">
                <a:solidFill>
                  <a:srgbClr val="000000"/>
                </a:solidFill>
                <a:latin typeface="Times New Roman" panose="02020603050405020304" pitchFamily="18" charset="0"/>
              </a:rPr>
              <a:t>He is present in the sacrifice of the Mass</a:t>
            </a:r>
            <a:r>
              <a:rPr lang="en-US" sz="2400" b="0" i="0" u="none" strike="noStrike" baseline="0" dirty="0">
                <a:solidFill>
                  <a:srgbClr val="000000"/>
                </a:solidFill>
                <a:latin typeface="Times New Roman" panose="02020603050405020304" pitchFamily="18" charset="0"/>
              </a:rPr>
              <a:t>, not only </a:t>
            </a:r>
            <a:r>
              <a:rPr lang="en-US" sz="2400" b="0" i="1" u="none" strike="noStrike" baseline="0" dirty="0">
                <a:solidFill>
                  <a:srgbClr val="000000"/>
                </a:solidFill>
                <a:latin typeface="Times New Roman" panose="02020603050405020304" pitchFamily="18" charset="0"/>
              </a:rPr>
              <a:t>in the person of </a:t>
            </a:r>
            <a:r>
              <a:rPr lang="en-US" sz="2400" b="1" i="1" u="none" strike="noStrike" baseline="0" dirty="0">
                <a:solidFill>
                  <a:srgbClr val="000000"/>
                </a:solidFill>
                <a:latin typeface="Times New Roman" panose="02020603050405020304" pitchFamily="18" charset="0"/>
              </a:rPr>
              <a:t>his minister</a:t>
            </a:r>
            <a:r>
              <a:rPr lang="en-US" sz="2400" b="0" i="0" u="none" strike="noStrike" baseline="0" dirty="0">
                <a:solidFill>
                  <a:srgbClr val="000000"/>
                </a:solidFill>
                <a:latin typeface="Times New Roman" panose="02020603050405020304" pitchFamily="18" charset="0"/>
              </a:rPr>
              <a:t>, “the same now offering, through the ministry of priests, who formerly offered himself on the cross,” but </a:t>
            </a:r>
            <a:r>
              <a:rPr lang="en-US" sz="2400" b="0" i="1" u="none" strike="noStrike" baseline="0" dirty="0">
                <a:solidFill>
                  <a:srgbClr val="000000"/>
                </a:solidFill>
                <a:latin typeface="Times New Roman" panose="02020603050405020304" pitchFamily="18" charset="0"/>
              </a:rPr>
              <a:t>especially under the </a:t>
            </a:r>
            <a:r>
              <a:rPr lang="en-US" sz="2400" b="1" i="1" u="none" strike="noStrike" baseline="0" dirty="0">
                <a:solidFill>
                  <a:srgbClr val="000000"/>
                </a:solidFill>
                <a:latin typeface="Times New Roman" panose="02020603050405020304" pitchFamily="18" charset="0"/>
              </a:rPr>
              <a:t>Eucharistic species</a:t>
            </a:r>
            <a:r>
              <a:rPr lang="en-US" sz="2400" b="0" i="0" u="none" strike="noStrike" baseline="0" dirty="0">
                <a:solidFill>
                  <a:srgbClr val="000000"/>
                </a:solidFill>
                <a:latin typeface="Times New Roman" panose="02020603050405020304" pitchFamily="18" charset="0"/>
              </a:rPr>
              <a:t>. </a:t>
            </a:r>
            <a:r>
              <a:rPr lang="en-US" sz="2400" b="0" i="1" u="none" strike="noStrike" baseline="0" dirty="0">
                <a:solidFill>
                  <a:srgbClr val="000000"/>
                </a:solidFill>
                <a:latin typeface="Times New Roman" panose="02020603050405020304" pitchFamily="18" charset="0"/>
              </a:rPr>
              <a:t>By his power he is present in the </a:t>
            </a:r>
            <a:r>
              <a:rPr lang="en-US" sz="2400" b="0" i="1" u="sng" strike="noStrike" baseline="0" dirty="0">
                <a:solidFill>
                  <a:srgbClr val="000000"/>
                </a:solidFill>
                <a:latin typeface="Times New Roman" panose="02020603050405020304" pitchFamily="18" charset="0"/>
              </a:rPr>
              <a:t>sacraments</a:t>
            </a:r>
            <a:r>
              <a:rPr lang="en-US" sz="2400" b="0" i="0" u="none" strike="noStrike" baseline="0" dirty="0">
                <a:solidFill>
                  <a:srgbClr val="000000"/>
                </a:solidFill>
                <a:latin typeface="Times New Roman" panose="02020603050405020304" pitchFamily="18" charset="0"/>
              </a:rPr>
              <a:t>, so that when someone baptizes it is really Christ himself who baptizes. </a:t>
            </a:r>
            <a:r>
              <a:rPr lang="en-US" sz="2400" b="0" i="1" u="none" strike="noStrike" baseline="0" dirty="0">
                <a:solidFill>
                  <a:srgbClr val="000000"/>
                </a:solidFill>
                <a:latin typeface="Times New Roman" panose="02020603050405020304" pitchFamily="18" charset="0"/>
              </a:rPr>
              <a:t>He is present in </a:t>
            </a:r>
            <a:r>
              <a:rPr lang="en-US" sz="2400" b="1" i="1" u="none" strike="noStrike" baseline="0" dirty="0">
                <a:solidFill>
                  <a:srgbClr val="000000"/>
                </a:solidFill>
                <a:latin typeface="Times New Roman" panose="02020603050405020304" pitchFamily="18" charset="0"/>
              </a:rPr>
              <a:t>his word</a:t>
            </a:r>
            <a:r>
              <a:rPr lang="en-US" sz="2400" b="0" i="0" u="none" strike="noStrike" baseline="0" dirty="0">
                <a:solidFill>
                  <a:srgbClr val="000000"/>
                </a:solidFill>
                <a:latin typeface="Times New Roman" panose="02020603050405020304" pitchFamily="18" charset="0"/>
              </a:rPr>
              <a:t>, since it is he himself who speaks when the holy scriptures are read in the Church. </a:t>
            </a:r>
            <a:r>
              <a:rPr lang="en-US" sz="2400" b="0" i="1" u="none" strike="noStrike" baseline="0" dirty="0">
                <a:solidFill>
                  <a:srgbClr val="000000"/>
                </a:solidFill>
                <a:latin typeface="Times New Roman" panose="02020603050405020304" pitchFamily="18" charset="0"/>
              </a:rPr>
              <a:t>He is present, lastly, when </a:t>
            </a:r>
            <a:r>
              <a:rPr lang="en-US" sz="2400" b="1" i="1" u="none" strike="noStrike" baseline="0" dirty="0">
                <a:solidFill>
                  <a:srgbClr val="000000"/>
                </a:solidFill>
                <a:latin typeface="Times New Roman" panose="02020603050405020304" pitchFamily="18" charset="0"/>
              </a:rPr>
              <a:t>the Church </a:t>
            </a:r>
            <a:r>
              <a:rPr lang="en-US" sz="2400" b="0" i="1" u="none" strike="noStrike" baseline="0" dirty="0">
                <a:solidFill>
                  <a:srgbClr val="000000"/>
                </a:solidFill>
                <a:latin typeface="Times New Roman" panose="02020603050405020304" pitchFamily="18" charset="0"/>
              </a:rPr>
              <a:t>prays and sings</a:t>
            </a:r>
            <a:r>
              <a:rPr lang="en-US" sz="2400" b="0" i="0" u="none" strike="noStrike" baseline="0" dirty="0">
                <a:solidFill>
                  <a:srgbClr val="000000"/>
                </a:solidFill>
                <a:latin typeface="Times New Roman" panose="02020603050405020304" pitchFamily="18" charset="0"/>
              </a:rPr>
              <a:t>, for he promised: “Where two or three are gathered together in my name, there am I in the midst of them” (Matt 18:20)</a:t>
            </a:r>
          </a:p>
          <a:p>
            <a:endParaRPr lang="en-US" sz="2400" dirty="0">
              <a:solidFill>
                <a:srgbClr val="000000"/>
              </a:solidFill>
              <a:latin typeface="Times New Roman" panose="02020603050405020304" pitchFamily="18" charset="0"/>
            </a:endParaRPr>
          </a:p>
          <a:p>
            <a:pPr marL="114300" indent="0">
              <a:buNone/>
            </a:pPr>
            <a:r>
              <a:rPr lang="en-US" sz="2800" b="1" dirty="0">
                <a:solidFill>
                  <a:srgbClr val="000000"/>
                </a:solidFill>
                <a:latin typeface="Times New Roman" panose="02020603050405020304" pitchFamily="18" charset="0"/>
              </a:rPr>
              <a:t>Role of the Tabernacle during Mass?</a:t>
            </a:r>
          </a:p>
          <a:p>
            <a:r>
              <a:rPr lang="en-US" sz="2400" i="1" dirty="0">
                <a:solidFill>
                  <a:srgbClr val="000000"/>
                </a:solidFill>
                <a:latin typeface="Times New Roman" panose="02020603050405020304" pitchFamily="18" charset="0"/>
              </a:rPr>
              <a:t>Genuflect </a:t>
            </a:r>
            <a:r>
              <a:rPr lang="en-US" sz="2400" b="1" i="1" dirty="0">
                <a:solidFill>
                  <a:srgbClr val="000000"/>
                </a:solidFill>
                <a:latin typeface="Times New Roman" panose="02020603050405020304" pitchFamily="18" charset="0"/>
              </a:rPr>
              <a:t>only </a:t>
            </a:r>
            <a:r>
              <a:rPr lang="en-US" sz="2400" dirty="0">
                <a:solidFill>
                  <a:srgbClr val="000000"/>
                </a:solidFill>
                <a:latin typeface="Times New Roman" panose="02020603050405020304" pitchFamily="18" charset="0"/>
              </a:rPr>
              <a:t>at beginning and end of Mass.</a:t>
            </a:r>
            <a:endParaRPr lang="en-US" sz="4000" dirty="0"/>
          </a:p>
        </p:txBody>
      </p:sp>
    </p:spTree>
    <p:extLst>
      <p:ext uri="{BB962C8B-B14F-4D97-AF65-F5344CB8AC3E}">
        <p14:creationId xmlns:p14="http://schemas.microsoft.com/office/powerpoint/2010/main" val="3076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up)">
                                      <p:cBhvr>
                                        <p:cTn id="16" dur="500"/>
                                        <p:tgtEl>
                                          <p:spTgt spid="3">
                                            <p:txEl>
                                              <p:pRg st="3" end="3"/>
                                            </p:txEl>
                                          </p:spTgt>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up)">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0416-76B5-6A8D-B89B-C125A9B39601}"/>
              </a:ext>
            </a:extLst>
          </p:cNvPr>
          <p:cNvSpPr>
            <a:spLocks noGrp="1"/>
          </p:cNvSpPr>
          <p:nvPr>
            <p:ph type="title"/>
          </p:nvPr>
        </p:nvSpPr>
        <p:spPr/>
        <p:txBody>
          <a:bodyPr/>
          <a:lstStyle/>
          <a:p>
            <a:r>
              <a:rPr lang="en-US" sz="3600" b="0" dirty="0"/>
              <a:t>E) </a:t>
            </a:r>
            <a:r>
              <a:rPr lang="en-US" sz="3600" dirty="0"/>
              <a:t>“The Body of Christ” – OUR SPIRITUAL LIFE</a:t>
            </a:r>
            <a:endParaRPr lang="en-US" dirty="0"/>
          </a:p>
        </p:txBody>
      </p:sp>
      <p:sp>
        <p:nvSpPr>
          <p:cNvPr id="3" name="Content Placeholder 2">
            <a:extLst>
              <a:ext uri="{FF2B5EF4-FFF2-40B4-BE49-F238E27FC236}">
                <a16:creationId xmlns:a16="http://schemas.microsoft.com/office/drawing/2014/main" id="{9D9BBACB-3D8C-BA9C-FBA0-DE90A7A04C4B}"/>
              </a:ext>
            </a:extLst>
          </p:cNvPr>
          <p:cNvSpPr>
            <a:spLocks noGrp="1"/>
          </p:cNvSpPr>
          <p:nvPr>
            <p:ph idx="1"/>
          </p:nvPr>
        </p:nvSpPr>
        <p:spPr/>
        <p:txBody>
          <a:bodyPr>
            <a:normAutofit/>
          </a:bodyPr>
          <a:lstStyle/>
          <a:p>
            <a:pPr marL="0" lvl="1" indent="0">
              <a:lnSpc>
                <a:spcPct val="110000"/>
              </a:lnSpc>
              <a:spcBef>
                <a:spcPts val="0"/>
              </a:spcBef>
              <a:spcAft>
                <a:spcPts val="600"/>
              </a:spcAft>
              <a:buNone/>
            </a:pPr>
            <a:r>
              <a:rPr lang="en-US" sz="3200" b="1" dirty="0"/>
              <a:t>Spirit of Christ Dwells in our Mortal Bodies</a:t>
            </a:r>
          </a:p>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1 Cor 6:12-20</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"Everything is lawful for me," but not everything is beneficial. "Everything is lawful for me," but I will not let myself be dominated by anything.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13</a:t>
            </a:r>
            <a:r>
              <a:rPr lang="en-US" sz="2400" dirty="0">
                <a:effectLst/>
                <a:latin typeface="Arial Narrow" panose="020B0606020202030204" pitchFamily="34" charset="0"/>
                <a:ea typeface="Calibri" panose="020F0502020204030204" pitchFamily="34" charset="0"/>
                <a:cs typeface="Arial" panose="020B0604020202020204" pitchFamily="34" charset="0"/>
              </a:rPr>
              <a:t> "Food for the stomach and the stomach for food," but God will do away with both the one and the other. </a:t>
            </a:r>
            <a:r>
              <a:rPr lang="en-US" sz="2400" i="1" dirty="0">
                <a:effectLst/>
                <a:latin typeface="Arial Narrow" panose="020B0606020202030204" pitchFamily="34" charset="0"/>
                <a:ea typeface="Calibri" panose="020F0502020204030204" pitchFamily="34" charset="0"/>
                <a:cs typeface="Arial" panose="020B0604020202020204" pitchFamily="34" charset="0"/>
              </a:rPr>
              <a:t>The body, however, is not for immorality, but for the Lord, and the Lord is for the body</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14</a:t>
            </a:r>
            <a:r>
              <a:rPr lang="en-US" sz="2400" dirty="0">
                <a:effectLst/>
                <a:latin typeface="Arial Narrow" panose="020B0606020202030204" pitchFamily="34" charset="0"/>
                <a:ea typeface="Calibri" panose="020F0502020204030204" pitchFamily="34" charset="0"/>
                <a:cs typeface="Arial" panose="020B0604020202020204" pitchFamily="34" charset="0"/>
              </a:rPr>
              <a:t> God raised the Lord and will also raise us by his power.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15</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1" i="1" dirty="0">
                <a:effectLst/>
                <a:latin typeface="Arial Narrow" panose="020B0606020202030204" pitchFamily="34" charset="0"/>
                <a:ea typeface="Calibri" panose="020F0502020204030204" pitchFamily="34" charset="0"/>
                <a:cs typeface="Arial" panose="020B0604020202020204" pitchFamily="34" charset="0"/>
              </a:rPr>
              <a:t>Do you not know that your bodies are members of Christ?</a:t>
            </a:r>
            <a:r>
              <a:rPr lang="en-US" sz="2400" dirty="0">
                <a:effectLst/>
                <a:latin typeface="Arial Narrow" panose="020B0606020202030204" pitchFamily="34" charset="0"/>
                <a:ea typeface="Calibri" panose="020F0502020204030204" pitchFamily="34" charset="0"/>
                <a:cs typeface="Arial" panose="020B0604020202020204" pitchFamily="34" charset="0"/>
              </a:rPr>
              <a:t> Shall I then take Christ's members and make them the members of a prostitute? Of course not!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16</a:t>
            </a:r>
            <a:r>
              <a:rPr lang="en-US" sz="2400" dirty="0">
                <a:effectLst/>
                <a:latin typeface="Arial Narrow" panose="020B0606020202030204" pitchFamily="34" charset="0"/>
                <a:ea typeface="Calibri" panose="020F0502020204030204" pitchFamily="34" charset="0"/>
                <a:cs typeface="Arial" panose="020B0604020202020204" pitchFamily="34" charset="0"/>
              </a:rPr>
              <a:t> Or do you not know that anyone who joins himself to a prostitute becomes one body with her? For "the two," it says, "will become one flesh."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17</a:t>
            </a:r>
            <a:r>
              <a:rPr lang="en-US" sz="2400" dirty="0">
                <a:effectLst/>
                <a:latin typeface="Arial Narrow" panose="020B0606020202030204" pitchFamily="34" charset="0"/>
                <a:ea typeface="Calibri" panose="020F0502020204030204" pitchFamily="34" charset="0"/>
                <a:cs typeface="Arial" panose="020B0604020202020204" pitchFamily="34" charset="0"/>
              </a:rPr>
              <a:t> But </a:t>
            </a:r>
            <a:r>
              <a:rPr lang="en-US" sz="2400" i="1" dirty="0">
                <a:effectLst/>
                <a:latin typeface="Arial Narrow" panose="020B0606020202030204" pitchFamily="34" charset="0"/>
                <a:ea typeface="Calibri" panose="020F0502020204030204" pitchFamily="34" charset="0"/>
                <a:cs typeface="Arial" panose="020B0604020202020204" pitchFamily="34" charset="0"/>
              </a:rPr>
              <a:t>whoever is joined to the Lord becomes one spirit with him.</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18</a:t>
            </a:r>
            <a:r>
              <a:rPr lang="en-US" sz="2400" dirty="0">
                <a:effectLst/>
                <a:latin typeface="Arial Narrow" panose="020B0606020202030204" pitchFamily="34" charset="0"/>
                <a:ea typeface="Calibri" panose="020F0502020204030204" pitchFamily="34" charset="0"/>
                <a:cs typeface="Arial" panose="020B0604020202020204" pitchFamily="34" charset="0"/>
              </a:rPr>
              <a:t> Avoid immorality. Every other sin a person commits is outside the body, but the immoral person sins against his own body.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19</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1" i="1" dirty="0">
                <a:effectLst/>
                <a:latin typeface="Arial Narrow" panose="020B0606020202030204" pitchFamily="34" charset="0"/>
                <a:ea typeface="Calibri" panose="020F0502020204030204" pitchFamily="34" charset="0"/>
                <a:cs typeface="Arial" panose="020B0604020202020204" pitchFamily="34" charset="0"/>
              </a:rPr>
              <a:t>Do you not know that your body is a temple of the holy Spirit within you</a:t>
            </a:r>
            <a:r>
              <a:rPr lang="en-US" sz="2400" dirty="0">
                <a:effectLst/>
                <a:latin typeface="Arial Narrow" panose="020B0606020202030204" pitchFamily="34" charset="0"/>
                <a:ea typeface="Calibri" panose="020F0502020204030204" pitchFamily="34" charset="0"/>
                <a:cs typeface="Arial" panose="020B0604020202020204" pitchFamily="34" charset="0"/>
              </a:rPr>
              <a:t>, whom you have from God, and that you are not your own?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20</a:t>
            </a:r>
            <a:r>
              <a:rPr lang="en-US" sz="2400" dirty="0">
                <a:effectLst/>
                <a:latin typeface="Arial Narrow" panose="020B0606020202030204" pitchFamily="34" charset="0"/>
                <a:ea typeface="Calibri" panose="020F0502020204030204" pitchFamily="34" charset="0"/>
                <a:cs typeface="Arial" panose="020B0604020202020204" pitchFamily="34" charset="0"/>
              </a:rPr>
              <a:t> For you have been purchased at a price. Therefore, </a:t>
            </a:r>
            <a:r>
              <a:rPr lang="en-US" sz="2400" b="1" i="1" dirty="0">
                <a:effectLst/>
                <a:latin typeface="Arial Narrow" panose="020B0606020202030204" pitchFamily="34" charset="0"/>
                <a:ea typeface="Calibri" panose="020F0502020204030204" pitchFamily="34" charset="0"/>
                <a:cs typeface="Arial" panose="020B0604020202020204" pitchFamily="34" charset="0"/>
              </a:rPr>
              <a:t>glorify God in your body</a:t>
            </a:r>
            <a:r>
              <a:rPr lang="en-US" sz="2400" dirty="0">
                <a:effectLst/>
                <a:latin typeface="Arial Narrow" panose="020B0606020202030204" pitchFamily="34" charset="0"/>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1509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0416-76B5-6A8D-B89B-C125A9B39601}"/>
              </a:ext>
            </a:extLst>
          </p:cNvPr>
          <p:cNvSpPr>
            <a:spLocks noGrp="1"/>
          </p:cNvSpPr>
          <p:nvPr>
            <p:ph type="title"/>
          </p:nvPr>
        </p:nvSpPr>
        <p:spPr/>
        <p:txBody>
          <a:bodyPr/>
          <a:lstStyle/>
          <a:p>
            <a:r>
              <a:rPr lang="en-US" sz="3600" b="0" dirty="0"/>
              <a:t>E) </a:t>
            </a:r>
            <a:r>
              <a:rPr lang="en-US" sz="3600" dirty="0"/>
              <a:t>“The Body of Christ” – OUR SPIRITUAL LIFE</a:t>
            </a:r>
            <a:endParaRPr lang="en-US" dirty="0"/>
          </a:p>
        </p:txBody>
      </p:sp>
      <p:sp>
        <p:nvSpPr>
          <p:cNvPr id="3" name="Content Placeholder 2">
            <a:extLst>
              <a:ext uri="{FF2B5EF4-FFF2-40B4-BE49-F238E27FC236}">
                <a16:creationId xmlns:a16="http://schemas.microsoft.com/office/drawing/2014/main" id="{9D9BBACB-3D8C-BA9C-FBA0-DE90A7A04C4B}"/>
              </a:ext>
            </a:extLst>
          </p:cNvPr>
          <p:cNvSpPr>
            <a:spLocks noGrp="1"/>
          </p:cNvSpPr>
          <p:nvPr>
            <p:ph idx="1"/>
          </p:nvPr>
        </p:nvSpPr>
        <p:spPr>
          <a:xfrm>
            <a:off x="406401" y="1066800"/>
            <a:ext cx="10874218" cy="5715000"/>
          </a:xfrm>
        </p:spPr>
        <p:txBody>
          <a:bodyPr>
            <a:normAutofit/>
          </a:bodyPr>
          <a:lstStyle/>
          <a:p>
            <a:pPr marL="0" marR="0" indent="0">
              <a:lnSpc>
                <a:spcPct val="107000"/>
              </a:lnSpc>
              <a:spcBef>
                <a:spcPts val="0"/>
              </a:spcBef>
              <a:spcAft>
                <a:spcPts val="900"/>
              </a:spcAft>
              <a:buNone/>
            </a:pPr>
            <a:r>
              <a:rPr lang="en-US" sz="2400" b="1"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Romans 8:9-17</a:t>
            </a:r>
            <a:r>
              <a:rPr lang="en-US"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 – </a:t>
            </a:r>
            <a:r>
              <a:rPr lang="en-US" sz="2400" dirty="0">
                <a:effectLst/>
                <a:latin typeface="Arial Narrow" panose="020B0606020202030204" pitchFamily="34" charset="0"/>
                <a:ea typeface="Calibri" panose="020F0502020204030204" pitchFamily="34" charset="0"/>
                <a:cs typeface="Arial" panose="020B0604020202020204" pitchFamily="34" charset="0"/>
              </a:rPr>
              <a:t>But you are not in the flesh; on the contrary, you are in the spirit, if only </a:t>
            </a:r>
            <a:r>
              <a:rPr lang="en-US" sz="2400" b="1" i="1" dirty="0">
                <a:effectLst/>
                <a:latin typeface="Arial Narrow" panose="020B0606020202030204" pitchFamily="34" charset="0"/>
                <a:ea typeface="Calibri" panose="020F0502020204030204" pitchFamily="34" charset="0"/>
                <a:cs typeface="Arial" panose="020B0604020202020204" pitchFamily="34" charset="0"/>
              </a:rPr>
              <a:t>the Spirit of God dwells in you</a:t>
            </a:r>
            <a:r>
              <a:rPr lang="en-US" sz="2400" dirty="0">
                <a:effectLst/>
                <a:latin typeface="Arial Narrow" panose="020B0606020202030204" pitchFamily="34" charset="0"/>
                <a:ea typeface="Calibri" panose="020F0502020204030204" pitchFamily="34" charset="0"/>
                <a:cs typeface="Arial" panose="020B0604020202020204" pitchFamily="34" charset="0"/>
              </a:rPr>
              <a:t>. Whoever does not have the Spirit of Christ does not belong to him.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10</a:t>
            </a:r>
            <a:r>
              <a:rPr lang="en-US" sz="2400" dirty="0">
                <a:effectLst/>
                <a:latin typeface="Arial Narrow" panose="020B0606020202030204" pitchFamily="34" charset="0"/>
                <a:ea typeface="Calibri" panose="020F0502020204030204" pitchFamily="34" charset="0"/>
                <a:cs typeface="Arial" panose="020B0604020202020204" pitchFamily="34" charset="0"/>
              </a:rPr>
              <a:t> But </a:t>
            </a:r>
            <a:r>
              <a:rPr lang="en-US" sz="2400" i="1" dirty="0">
                <a:effectLst/>
                <a:latin typeface="Arial Narrow" panose="020B0606020202030204" pitchFamily="34" charset="0"/>
                <a:ea typeface="Calibri" panose="020F0502020204030204" pitchFamily="34" charset="0"/>
                <a:cs typeface="Arial" panose="020B0604020202020204" pitchFamily="34" charset="0"/>
              </a:rPr>
              <a:t>if Christ is in you</a:t>
            </a:r>
            <a:r>
              <a:rPr lang="en-US" sz="2400" dirty="0">
                <a:effectLst/>
                <a:latin typeface="Arial Narrow" panose="020B0606020202030204" pitchFamily="34" charset="0"/>
                <a:ea typeface="Calibri" panose="020F0502020204030204" pitchFamily="34" charset="0"/>
                <a:cs typeface="Arial" panose="020B0604020202020204" pitchFamily="34" charset="0"/>
              </a:rPr>
              <a:t>, although the body is dead because of sin, the spirit is alive because of righteousness.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11</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i="1" dirty="0">
                <a:effectLst/>
                <a:latin typeface="Arial Narrow" panose="020B0606020202030204" pitchFamily="34" charset="0"/>
                <a:ea typeface="Calibri" panose="020F0502020204030204" pitchFamily="34" charset="0"/>
                <a:cs typeface="Arial" panose="020B0604020202020204" pitchFamily="34" charset="0"/>
              </a:rPr>
              <a:t>If the Spirit of the one who raised Jesus from the dead dwells in you, </a:t>
            </a:r>
            <a:r>
              <a:rPr lang="en-US" sz="2400" b="1" i="1" dirty="0">
                <a:effectLst/>
                <a:latin typeface="Arial Narrow" panose="020B0606020202030204" pitchFamily="34" charset="0"/>
                <a:ea typeface="Calibri" panose="020F0502020204030204" pitchFamily="34" charset="0"/>
                <a:cs typeface="Arial" panose="020B0604020202020204" pitchFamily="34" charset="0"/>
              </a:rPr>
              <a:t>the one who raised Christ from the dead will give life to your mortal bodies also</a:t>
            </a:r>
            <a:r>
              <a:rPr lang="en-US" sz="2400" i="1" dirty="0">
                <a:effectLst/>
                <a:latin typeface="Arial Narrow" panose="020B0606020202030204" pitchFamily="34" charset="0"/>
                <a:ea typeface="Calibri" panose="020F0502020204030204" pitchFamily="34" charset="0"/>
                <a:cs typeface="Arial" panose="020B0604020202020204" pitchFamily="34" charset="0"/>
              </a:rPr>
              <a:t>, through his Spirit that dwells in you.</a:t>
            </a:r>
            <a:r>
              <a:rPr lang="en-US" sz="2400" dirty="0">
                <a:effectLst/>
                <a:latin typeface="Arial Narrow" panose="020B060602020203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900"/>
              </a:spcAft>
              <a:buNone/>
            </a:pP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12</a:t>
            </a:r>
            <a:r>
              <a:rPr lang="en-US" sz="2400" dirty="0">
                <a:effectLst/>
                <a:latin typeface="Arial Narrow" panose="020B0606020202030204" pitchFamily="34" charset="0"/>
                <a:ea typeface="Calibri" panose="020F0502020204030204" pitchFamily="34" charset="0"/>
                <a:cs typeface="Arial" panose="020B0604020202020204" pitchFamily="34" charset="0"/>
              </a:rPr>
              <a:t> Consequently, brothers, we are not debtors to the flesh, to live according to the flesh.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13</a:t>
            </a:r>
            <a:r>
              <a:rPr lang="en-US" sz="2400" dirty="0">
                <a:effectLst/>
                <a:latin typeface="Arial Narrow" panose="020B0606020202030204" pitchFamily="34" charset="0"/>
                <a:ea typeface="Calibri" panose="020F0502020204030204" pitchFamily="34" charset="0"/>
                <a:cs typeface="Arial" panose="020B0604020202020204" pitchFamily="34" charset="0"/>
              </a:rPr>
              <a:t> For if you live according to the flesh, you will die, but if by the spirit you put to death the deeds of the body, you will live.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14</a:t>
            </a:r>
            <a:r>
              <a:rPr lang="en-US" sz="2400" dirty="0">
                <a:effectLst/>
                <a:latin typeface="Arial Narrow" panose="020B0606020202030204" pitchFamily="34" charset="0"/>
                <a:ea typeface="Calibri" panose="020F0502020204030204" pitchFamily="34" charset="0"/>
                <a:cs typeface="Arial" panose="020B0604020202020204" pitchFamily="34" charset="0"/>
              </a:rPr>
              <a:t> For those who are led by the Spirit of God are </a:t>
            </a:r>
            <a:r>
              <a:rPr lang="en-US" sz="2400" b="1" dirty="0">
                <a:effectLst/>
                <a:latin typeface="Arial Narrow" panose="020B0606020202030204" pitchFamily="34" charset="0"/>
                <a:ea typeface="Calibri" panose="020F0502020204030204" pitchFamily="34" charset="0"/>
                <a:cs typeface="Arial" panose="020B0604020202020204" pitchFamily="34" charset="0"/>
              </a:rPr>
              <a:t>children of God</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15</a:t>
            </a:r>
            <a:r>
              <a:rPr lang="en-US" sz="2400" dirty="0">
                <a:effectLst/>
                <a:latin typeface="Arial Narrow" panose="020B0606020202030204" pitchFamily="34" charset="0"/>
                <a:ea typeface="Calibri" panose="020F0502020204030204" pitchFamily="34" charset="0"/>
                <a:cs typeface="Arial" panose="020B0604020202020204" pitchFamily="34" charset="0"/>
              </a:rPr>
              <a:t> For you did not receive a spirit of slavery to fall back into fear, but you received a spirit of adoption, through which we cry, "</a:t>
            </a:r>
            <a:r>
              <a:rPr lang="en-US" sz="2400" b="1" dirty="0">
                <a:effectLst/>
                <a:latin typeface="Arial Narrow" panose="020B0606020202030204" pitchFamily="34" charset="0"/>
                <a:ea typeface="Calibri" panose="020F0502020204030204" pitchFamily="34" charset="0"/>
                <a:cs typeface="Arial" panose="020B0604020202020204" pitchFamily="34" charset="0"/>
              </a:rPr>
              <a:t>Abba, Father!</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16</a:t>
            </a:r>
            <a:r>
              <a:rPr lang="en-US" sz="2400" dirty="0">
                <a:effectLst/>
                <a:latin typeface="Arial Narrow" panose="020B0606020202030204" pitchFamily="34" charset="0"/>
                <a:ea typeface="Calibri" panose="020F0502020204030204" pitchFamily="34" charset="0"/>
                <a:cs typeface="Arial" panose="020B0604020202020204" pitchFamily="34" charset="0"/>
              </a:rPr>
              <a:t> The Spirit itself bears witness with our spirit that </a:t>
            </a:r>
            <a:r>
              <a:rPr lang="en-US" sz="2400" b="1" i="1" dirty="0">
                <a:effectLst/>
                <a:latin typeface="Arial Narrow" panose="020B0606020202030204" pitchFamily="34" charset="0"/>
                <a:ea typeface="Calibri" panose="020F0502020204030204" pitchFamily="34" charset="0"/>
                <a:cs typeface="Arial" panose="020B0604020202020204" pitchFamily="34" charset="0"/>
              </a:rPr>
              <a:t>we are children of God</a:t>
            </a:r>
            <a:r>
              <a:rPr lang="en-US" sz="2400" dirty="0">
                <a:effectLst/>
                <a:latin typeface="Arial Narrow" panose="020B0606020202030204" pitchFamily="34" charset="0"/>
                <a:ea typeface="Calibri" panose="020F0502020204030204" pitchFamily="34" charset="0"/>
                <a:cs typeface="Arial" panose="020B0604020202020204" pitchFamily="34" charset="0"/>
              </a:rPr>
              <a:t>, </a:t>
            </a:r>
            <a:r>
              <a:rPr lang="en-US" sz="2400" baseline="30000" dirty="0">
                <a:effectLst/>
                <a:latin typeface="Arial Narrow" panose="020B0606020202030204" pitchFamily="34" charset="0"/>
                <a:ea typeface="Calibri" panose="020F0502020204030204" pitchFamily="34" charset="0"/>
                <a:cs typeface="Arial" panose="020B0604020202020204" pitchFamily="34" charset="0"/>
              </a:rPr>
              <a:t>17</a:t>
            </a:r>
            <a:r>
              <a:rPr lang="en-US" sz="2400" dirty="0">
                <a:effectLst/>
                <a:latin typeface="Arial Narrow" panose="020B0606020202030204" pitchFamily="34" charset="0"/>
                <a:ea typeface="Calibri" panose="020F0502020204030204" pitchFamily="34" charset="0"/>
                <a:cs typeface="Arial" panose="020B0604020202020204" pitchFamily="34" charset="0"/>
              </a:rPr>
              <a:t> and if children, then heirs, </a:t>
            </a:r>
            <a:r>
              <a:rPr lang="en-US" sz="2400" b="1" dirty="0">
                <a:effectLst/>
                <a:latin typeface="Arial Narrow" panose="020B0606020202030204" pitchFamily="34" charset="0"/>
                <a:ea typeface="Calibri" panose="020F0502020204030204" pitchFamily="34" charset="0"/>
                <a:cs typeface="Arial" panose="020B0604020202020204" pitchFamily="34" charset="0"/>
              </a:rPr>
              <a:t>heirs of God and joint heirs with Christ</a:t>
            </a:r>
            <a:r>
              <a:rPr lang="en-US" sz="2400" dirty="0">
                <a:effectLst/>
                <a:latin typeface="Arial Narrow" panose="020B0606020202030204" pitchFamily="34" charset="0"/>
                <a:ea typeface="Calibri" panose="020F0502020204030204" pitchFamily="34" charset="0"/>
                <a:cs typeface="Arial" panose="020B0604020202020204" pitchFamily="34" charset="0"/>
              </a:rPr>
              <a:t>, if only we suffer with him so that we may also be glorified with him.”</a:t>
            </a:r>
            <a:endParaRPr lang="en-US" sz="3600" dirty="0"/>
          </a:p>
        </p:txBody>
      </p:sp>
    </p:spTree>
    <p:extLst>
      <p:ext uri="{BB962C8B-B14F-4D97-AF65-F5344CB8AC3E}">
        <p14:creationId xmlns:p14="http://schemas.microsoft.com/office/powerpoint/2010/main" val="3923447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034F-D69E-9326-D887-75A09C1B43F0}"/>
              </a:ext>
            </a:extLst>
          </p:cNvPr>
          <p:cNvSpPr>
            <a:spLocks noGrp="1"/>
          </p:cNvSpPr>
          <p:nvPr>
            <p:ph type="title"/>
          </p:nvPr>
        </p:nvSpPr>
        <p:spPr/>
        <p:txBody>
          <a:bodyPr/>
          <a:lstStyle/>
          <a:p>
            <a:endParaRPr lang="en-US"/>
          </a:p>
        </p:txBody>
      </p:sp>
      <p:pic>
        <p:nvPicPr>
          <p:cNvPr id="5" name="Content Placeholder 4" descr="Graphical user interface, text, application&#10;&#10;Description automatically generated">
            <a:extLst>
              <a:ext uri="{FF2B5EF4-FFF2-40B4-BE49-F238E27FC236}">
                <a16:creationId xmlns:a16="http://schemas.microsoft.com/office/drawing/2014/main" id="{D9D7B5AB-F1A5-F6F4-EEA1-82C655E0102E}"/>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3777" y="8706"/>
            <a:ext cx="12205777" cy="5766100"/>
          </a:xfrm>
        </p:spPr>
      </p:pic>
    </p:spTree>
    <p:extLst>
      <p:ext uri="{BB962C8B-B14F-4D97-AF65-F5344CB8AC3E}">
        <p14:creationId xmlns:p14="http://schemas.microsoft.com/office/powerpoint/2010/main" val="25457426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960B4-8A48-C9DB-355D-28421C270946}"/>
              </a:ext>
            </a:extLst>
          </p:cNvPr>
          <p:cNvSpPr>
            <a:spLocks noGrp="1"/>
          </p:cNvSpPr>
          <p:nvPr>
            <p:ph type="title"/>
          </p:nvPr>
        </p:nvSpPr>
        <p:spPr/>
        <p:txBody>
          <a:bodyPr/>
          <a:lstStyle/>
          <a:p>
            <a:endParaRPr lang="en-US"/>
          </a:p>
        </p:txBody>
      </p:sp>
      <p:pic>
        <p:nvPicPr>
          <p:cNvPr id="5" name="Content Placeholder 4" descr="Graphical user interface, website&#10;&#10;Description automatically generated">
            <a:extLst>
              <a:ext uri="{FF2B5EF4-FFF2-40B4-BE49-F238E27FC236}">
                <a16:creationId xmlns:a16="http://schemas.microsoft.com/office/drawing/2014/main" id="{9C9F1A0D-10E1-78CF-491A-F8917793F551}"/>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06399" y="811933"/>
            <a:ext cx="10583817" cy="5479330"/>
          </a:xfrm>
        </p:spPr>
      </p:pic>
    </p:spTree>
    <p:extLst>
      <p:ext uri="{BB962C8B-B14F-4D97-AF65-F5344CB8AC3E}">
        <p14:creationId xmlns:p14="http://schemas.microsoft.com/office/powerpoint/2010/main" val="4228795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35B39-FBF6-5EE9-67E9-6689707FF309}"/>
              </a:ext>
            </a:extLst>
          </p:cNvPr>
          <p:cNvSpPr>
            <a:spLocks noGrp="1"/>
          </p:cNvSpPr>
          <p:nvPr>
            <p:ph type="title"/>
          </p:nvPr>
        </p:nvSpPr>
        <p:spPr>
          <a:xfrm>
            <a:off x="238897" y="242596"/>
            <a:ext cx="11689492" cy="705999"/>
          </a:xfrm>
        </p:spPr>
        <p:txBody>
          <a:bodyPr>
            <a:normAutofit fontScale="90000"/>
          </a:bodyPr>
          <a:lstStyle/>
          <a:p>
            <a:pPr algn="ctr"/>
            <a:r>
              <a:rPr lang="en-US" sz="4400" b="1" dirty="0"/>
              <a:t>Recap:  </a:t>
            </a:r>
            <a:r>
              <a:rPr lang="en-US" sz="4400" dirty="0"/>
              <a:t>What is the “Body of Christ”?</a:t>
            </a:r>
          </a:p>
        </p:txBody>
      </p:sp>
      <p:sp>
        <p:nvSpPr>
          <p:cNvPr id="3" name="Content Placeholder 2">
            <a:extLst>
              <a:ext uri="{FF2B5EF4-FFF2-40B4-BE49-F238E27FC236}">
                <a16:creationId xmlns:a16="http://schemas.microsoft.com/office/drawing/2014/main" id="{2FC96125-F96F-73B7-4C79-C0930694B34A}"/>
              </a:ext>
            </a:extLst>
          </p:cNvPr>
          <p:cNvSpPr>
            <a:spLocks noGrp="1"/>
          </p:cNvSpPr>
          <p:nvPr>
            <p:ph idx="1"/>
          </p:nvPr>
        </p:nvSpPr>
        <p:spPr/>
        <p:txBody>
          <a:bodyPr>
            <a:normAutofit lnSpcReduction="10000"/>
          </a:bodyPr>
          <a:lstStyle/>
          <a:p>
            <a:pPr marL="568325" indent="-568325">
              <a:lnSpc>
                <a:spcPct val="110000"/>
              </a:lnSpc>
              <a:spcBef>
                <a:spcPts val="0"/>
              </a:spcBef>
              <a:spcAft>
                <a:spcPts val="600"/>
              </a:spcAft>
              <a:buFont typeface="+mj-lt"/>
              <a:buAutoNum type="alphaUcPeriod"/>
            </a:pPr>
            <a:r>
              <a:rPr lang="en-US" sz="3200" b="1" dirty="0"/>
              <a:t>Incarnation</a:t>
            </a:r>
          </a:p>
          <a:p>
            <a:pPr marL="914400" lvl="1" indent="-346075">
              <a:lnSpc>
                <a:spcPct val="110000"/>
              </a:lnSpc>
              <a:spcBef>
                <a:spcPts val="0"/>
              </a:spcBef>
              <a:spcAft>
                <a:spcPts val="600"/>
              </a:spcAft>
            </a:pPr>
            <a:r>
              <a:rPr lang="en-US" sz="2800" dirty="0"/>
              <a:t>Physical/Mortal Body of the Human Jesus</a:t>
            </a:r>
          </a:p>
          <a:p>
            <a:pPr marL="568325" indent="-568325">
              <a:lnSpc>
                <a:spcPct val="110000"/>
              </a:lnSpc>
              <a:spcBef>
                <a:spcPts val="0"/>
              </a:spcBef>
              <a:spcAft>
                <a:spcPts val="600"/>
              </a:spcAft>
              <a:buFont typeface="+mj-lt"/>
              <a:buAutoNum type="alphaUcPeriod"/>
            </a:pPr>
            <a:r>
              <a:rPr lang="en-US" sz="3200" b="1" dirty="0"/>
              <a:t>Resurrection</a:t>
            </a:r>
          </a:p>
          <a:p>
            <a:pPr marL="914400" lvl="1" indent="-346075">
              <a:lnSpc>
                <a:spcPct val="110000"/>
              </a:lnSpc>
              <a:spcBef>
                <a:spcPts val="0"/>
              </a:spcBef>
              <a:spcAft>
                <a:spcPts val="600"/>
              </a:spcAft>
            </a:pPr>
            <a:r>
              <a:rPr lang="en-US" sz="2800" dirty="0"/>
              <a:t>Glorified/Eternal Body of the Resurrected Christ</a:t>
            </a:r>
          </a:p>
          <a:p>
            <a:pPr marL="568325" indent="-568325">
              <a:lnSpc>
                <a:spcPct val="110000"/>
              </a:lnSpc>
              <a:spcBef>
                <a:spcPts val="0"/>
              </a:spcBef>
              <a:spcAft>
                <a:spcPts val="600"/>
              </a:spcAft>
              <a:buFont typeface="+mj-lt"/>
              <a:buAutoNum type="alphaUcPeriod"/>
            </a:pPr>
            <a:r>
              <a:rPr lang="en-US" sz="3200" b="1" dirty="0"/>
              <a:t>Sacrament</a:t>
            </a:r>
          </a:p>
          <a:p>
            <a:pPr marL="914400" lvl="1" indent="-346075">
              <a:lnSpc>
                <a:spcPct val="110000"/>
              </a:lnSpc>
              <a:spcBef>
                <a:spcPts val="0"/>
              </a:spcBef>
              <a:spcAft>
                <a:spcPts val="600"/>
              </a:spcAft>
            </a:pPr>
            <a:r>
              <a:rPr lang="en-US" sz="2800" dirty="0"/>
              <a:t>Real/Present Body of Christ:  The Eucharist</a:t>
            </a:r>
          </a:p>
          <a:p>
            <a:pPr marL="568325" indent="-568325">
              <a:lnSpc>
                <a:spcPct val="110000"/>
              </a:lnSpc>
              <a:spcBef>
                <a:spcPts val="0"/>
              </a:spcBef>
              <a:spcAft>
                <a:spcPts val="600"/>
              </a:spcAft>
              <a:buFont typeface="+mj-lt"/>
              <a:buAutoNum type="alphaUcPeriod"/>
            </a:pPr>
            <a:r>
              <a:rPr lang="en-US" sz="3200" b="1" dirty="0"/>
              <a:t>Church</a:t>
            </a:r>
          </a:p>
          <a:p>
            <a:pPr marL="914400" lvl="1" indent="-346075">
              <a:lnSpc>
                <a:spcPct val="110000"/>
              </a:lnSpc>
              <a:spcBef>
                <a:spcPts val="0"/>
              </a:spcBef>
              <a:spcAft>
                <a:spcPts val="600"/>
              </a:spcAft>
            </a:pPr>
            <a:r>
              <a:rPr lang="en-US" sz="2800" dirty="0"/>
              <a:t>Mystical/Ecclesial Body of Christ:  The Church</a:t>
            </a:r>
          </a:p>
          <a:p>
            <a:pPr marL="568325" indent="-568325">
              <a:lnSpc>
                <a:spcPct val="110000"/>
              </a:lnSpc>
              <a:spcBef>
                <a:spcPts val="0"/>
              </a:spcBef>
              <a:spcAft>
                <a:spcPts val="600"/>
              </a:spcAft>
              <a:buFont typeface="+mj-lt"/>
              <a:buAutoNum type="alphaUcPeriod"/>
            </a:pPr>
            <a:r>
              <a:rPr lang="en-US" sz="3200" b="1" dirty="0"/>
              <a:t>Spiritual Life</a:t>
            </a:r>
          </a:p>
          <a:p>
            <a:pPr marL="914400" lvl="1" indent="-346075">
              <a:lnSpc>
                <a:spcPct val="110000"/>
              </a:lnSpc>
              <a:spcBef>
                <a:spcPts val="0"/>
              </a:spcBef>
              <a:spcAft>
                <a:spcPts val="600"/>
              </a:spcAft>
            </a:pPr>
            <a:r>
              <a:rPr lang="en-US" sz="2800" dirty="0"/>
              <a:t>Spirit of Christ Dwells in our Mortal Bodies</a:t>
            </a:r>
          </a:p>
        </p:txBody>
      </p:sp>
    </p:spTree>
    <p:extLst>
      <p:ext uri="{BB962C8B-B14F-4D97-AF65-F5344CB8AC3E}">
        <p14:creationId xmlns:p14="http://schemas.microsoft.com/office/powerpoint/2010/main" val="90325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normAutofit/>
          </a:bodyPr>
          <a:lstStyle/>
          <a:p>
            <a:pPr algn="ctr"/>
            <a:r>
              <a:rPr lang="en-US" altLang="en-US" sz="4000" b="1" dirty="0"/>
              <a:t>How  Can  I  Learn  More?</a:t>
            </a:r>
          </a:p>
        </p:txBody>
      </p:sp>
      <p:sp>
        <p:nvSpPr>
          <p:cNvPr id="62467" name="Content Placeholder 2"/>
          <p:cNvSpPr>
            <a:spLocks noGrp="1"/>
          </p:cNvSpPr>
          <p:nvPr>
            <p:ph idx="1"/>
          </p:nvPr>
        </p:nvSpPr>
        <p:spPr>
          <a:xfrm>
            <a:off x="701040" y="1245326"/>
            <a:ext cx="10789920" cy="4842435"/>
          </a:xfrm>
        </p:spPr>
        <p:txBody>
          <a:bodyPr>
            <a:normAutofit/>
          </a:bodyPr>
          <a:lstStyle/>
          <a:p>
            <a:r>
              <a:rPr lang="en-US" altLang="en-US" sz="3600" b="1" dirty="0">
                <a:hlinkClick r:id="rId2"/>
              </a:rPr>
              <a:t>http://catholic-resources.org</a:t>
            </a:r>
            <a:r>
              <a:rPr lang="en-US" altLang="en-US" sz="3600" b="1" dirty="0"/>
              <a:t> </a:t>
            </a:r>
          </a:p>
          <a:p>
            <a:r>
              <a:rPr lang="en-US" altLang="en-US" sz="3600" dirty="0"/>
              <a:t>Fr. Felix </a:t>
            </a:r>
            <a:r>
              <a:rPr lang="en-US" altLang="en-US" sz="3600" dirty="0" err="1"/>
              <a:t>Just's</a:t>
            </a:r>
            <a:r>
              <a:rPr lang="en-US" altLang="en-US" sz="3600" dirty="0"/>
              <a:t>  Biblical/Theological  Website</a:t>
            </a:r>
            <a:br>
              <a:rPr lang="en-US" altLang="en-US" sz="3600" dirty="0"/>
            </a:br>
            <a:r>
              <a:rPr lang="en-US" altLang="en-US" dirty="0"/>
              <a:t>(if you forget the URL, just Google my name!)</a:t>
            </a:r>
          </a:p>
          <a:p>
            <a:endParaRPr lang="en-US" altLang="en-US" dirty="0"/>
          </a:p>
          <a:p>
            <a:r>
              <a:rPr lang="en-US" altLang="en-US" sz="3600" b="1" dirty="0"/>
              <a:t>Read &amp; Pray the Bible Daily</a:t>
            </a:r>
            <a:r>
              <a:rPr lang="en-US" altLang="en-US" sz="3600" dirty="0"/>
              <a:t> (esp. the Gospels)</a:t>
            </a:r>
          </a:p>
          <a:p>
            <a:r>
              <a:rPr lang="en-US" altLang="en-US" sz="3600" b="1" dirty="0"/>
              <a:t>Participate in LA’s “Catholic Bible Institute”</a:t>
            </a:r>
          </a:p>
        </p:txBody>
      </p:sp>
      <p:sp>
        <p:nvSpPr>
          <p:cNvPr id="4" name="Slide Number Placeholder 3"/>
          <p:cNvSpPr>
            <a:spLocks noGrp="1"/>
          </p:cNvSpPr>
          <p:nvPr>
            <p:ph type="sldNum" sz="quarter" idx="12"/>
          </p:nvPr>
        </p:nvSpPr>
        <p:spPr>
          <a:prstGeom prst="bracketPair">
            <a:avLst>
              <a:gd name="adj" fmla="val 17949"/>
            </a:avLst>
          </a:prstGeom>
          <a:ln w="19050">
            <a:solidFill>
              <a:schemeClr val="tx1">
                <a:lumMod val="85000"/>
                <a:lumOff val="15000"/>
              </a:schemeClr>
            </a:solidFill>
          </a:ln>
        </p:spPr>
        <p:txBody>
          <a:bodyPr vert="horz" lIns="0" tIns="0" rIns="0" bIns="0" rtlCol="0" anchor="ctr"/>
          <a:lstStyle>
            <a:defPPr>
              <a:defRPr lang="en-US"/>
            </a:defPPr>
            <a:lvl1pPr marL="0" algn="ctr" defTabSz="914400" rtl="0" eaLnBrk="1" latinLnBrk="0" hangingPunct="1">
              <a:defRPr sz="1800" b="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64E425-007B-4FD9-950A-35EAA50EEE21}" type="slidenum">
              <a:rPr lang="en-US" smtClean="0"/>
              <a:pPr/>
              <a:t>52</a:t>
            </a:fld>
            <a:endParaRPr lang="en-US" dirty="0">
              <a:solidFill>
                <a:schemeClr val="tx1">
                  <a:lumMod val="75000"/>
                  <a:lumOff val="25000"/>
                </a:schemeClr>
              </a:solidFill>
            </a:endParaRPr>
          </a:p>
        </p:txBody>
      </p:sp>
    </p:spTree>
    <p:extLst>
      <p:ext uri="{BB962C8B-B14F-4D97-AF65-F5344CB8AC3E}">
        <p14:creationId xmlns:p14="http://schemas.microsoft.com/office/powerpoint/2010/main" val="28517022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8DCFD-BA17-4520-98DA-C6665529C2BD}"/>
              </a:ext>
            </a:extLst>
          </p:cNvPr>
          <p:cNvSpPr>
            <a:spLocks noGrp="1"/>
          </p:cNvSpPr>
          <p:nvPr>
            <p:ph type="title"/>
          </p:nvPr>
        </p:nvSpPr>
        <p:spPr>
          <a:xfrm>
            <a:off x="348343" y="1001948"/>
            <a:ext cx="5747657" cy="4633741"/>
          </a:xfrm>
        </p:spPr>
        <p:txBody>
          <a:bodyPr>
            <a:normAutofit fontScale="90000"/>
          </a:bodyPr>
          <a:lstStyle/>
          <a:p>
            <a:pPr algn="ctr">
              <a:lnSpc>
                <a:spcPct val="100000"/>
              </a:lnSpc>
            </a:pPr>
            <a:r>
              <a:rPr lang="en-US" sz="6000" dirty="0"/>
              <a:t>Holy Land </a:t>
            </a:r>
            <a:br>
              <a:rPr lang="en-US" sz="5400" dirty="0"/>
            </a:br>
            <a:r>
              <a:rPr lang="en-US" sz="5400" dirty="0"/>
              <a:t>Pilgrimage </a:t>
            </a:r>
            <a:br>
              <a:rPr lang="en-US" sz="4400" dirty="0"/>
            </a:br>
            <a:br>
              <a:rPr lang="en-US" sz="4400" dirty="0"/>
            </a:br>
            <a:r>
              <a:rPr lang="en-US" sz="4400" b="0" dirty="0"/>
              <a:t>April 14-28, 2024</a:t>
            </a:r>
            <a:br>
              <a:rPr lang="en-US" sz="4400" b="0" dirty="0"/>
            </a:br>
            <a:br>
              <a:rPr lang="en-US" sz="4400" b="0" dirty="0"/>
            </a:br>
            <a:r>
              <a:rPr lang="en-US" sz="4000" b="0" dirty="0">
                <a:hlinkClick r:id="rId2"/>
              </a:rPr>
              <a:t>https://catholic-resources.org</a:t>
            </a:r>
            <a:r>
              <a:rPr lang="en-US" sz="4000" b="0" dirty="0"/>
              <a:t> </a:t>
            </a:r>
            <a:endParaRPr lang="en-US" sz="4400" b="0" dirty="0"/>
          </a:p>
        </p:txBody>
      </p:sp>
      <p:pic>
        <p:nvPicPr>
          <p:cNvPr id="6" name="Content Placeholder 5" descr="Text&#10;&#10;Description automatically generated with low confidence">
            <a:extLst>
              <a:ext uri="{FF2B5EF4-FFF2-40B4-BE49-F238E27FC236}">
                <a16:creationId xmlns:a16="http://schemas.microsoft.com/office/drawing/2014/main" id="{678BD2AC-6B2B-81FF-9A05-C31BA86528A7}"/>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6309268" y="436171"/>
            <a:ext cx="5168630" cy="6156779"/>
          </a:xfrm>
        </p:spPr>
      </p:pic>
    </p:spTree>
    <p:extLst>
      <p:ext uri="{BB962C8B-B14F-4D97-AF65-F5344CB8AC3E}">
        <p14:creationId xmlns:p14="http://schemas.microsoft.com/office/powerpoint/2010/main" val="196218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2418" name="Rectangle 2"/>
          <p:cNvSpPr>
            <a:spLocks noGrp="1" noRot="1" noChangeArrowheads="1"/>
          </p:cNvSpPr>
          <p:nvPr>
            <p:ph type="title"/>
          </p:nvPr>
        </p:nvSpPr>
        <p:spPr>
          <a:xfrm>
            <a:off x="1676400" y="139337"/>
            <a:ext cx="8839200" cy="775063"/>
          </a:xfrm>
        </p:spPr>
        <p:txBody>
          <a:bodyPr>
            <a:normAutofit/>
          </a:bodyPr>
          <a:lstStyle/>
          <a:p>
            <a:pPr algn="ctr" eaLnBrk="1" hangingPunct="1">
              <a:defRPr/>
            </a:pPr>
            <a:r>
              <a:rPr lang="en-US" altLang="en-US" sz="4000" b="1" dirty="0"/>
              <a:t>Concluding Prayer: </a:t>
            </a:r>
            <a:r>
              <a:rPr lang="en-US" altLang="en-US" sz="4000" dirty="0"/>
              <a:t>Pope Francis</a:t>
            </a:r>
            <a:r>
              <a:rPr lang="en-US" altLang="en-US" sz="2800" dirty="0"/>
              <a:t>  (9/25/22)</a:t>
            </a:r>
            <a:endParaRPr lang="en-US" altLang="en-US" sz="4000" b="0" dirty="0"/>
          </a:p>
        </p:txBody>
      </p:sp>
      <p:sp>
        <p:nvSpPr>
          <p:cNvPr id="572419" name="Rectangle 3"/>
          <p:cNvSpPr>
            <a:spLocks noGrp="1" noChangeArrowheads="1"/>
          </p:cNvSpPr>
          <p:nvPr>
            <p:ph idx="1"/>
          </p:nvPr>
        </p:nvSpPr>
        <p:spPr>
          <a:xfrm>
            <a:off x="740229" y="1295400"/>
            <a:ext cx="10432868" cy="5334000"/>
          </a:xfrm>
        </p:spPr>
        <p:txBody>
          <a:bodyPr>
            <a:normAutofit/>
          </a:bodyPr>
          <a:lstStyle/>
          <a:p>
            <a:pPr marL="114300" indent="0">
              <a:spcBef>
                <a:spcPts val="1800"/>
              </a:spcBef>
              <a:buNone/>
            </a:pPr>
            <a:r>
              <a:rPr lang="en-US" sz="2800" b="1" dirty="0">
                <a:solidFill>
                  <a:srgbClr val="FF0000"/>
                </a:solidFill>
              </a:rPr>
              <a:t>Brothers and sisters, let us dream. </a:t>
            </a:r>
            <a:br>
              <a:rPr lang="en-US" sz="2800" b="1" dirty="0">
                <a:solidFill>
                  <a:srgbClr val="FF0000"/>
                </a:solidFill>
              </a:rPr>
            </a:br>
            <a:r>
              <a:rPr lang="en-US" sz="2800" b="1" dirty="0">
                <a:solidFill>
                  <a:srgbClr val="FF0000"/>
                </a:solidFill>
              </a:rPr>
              <a:t>Let us dream of such a </a:t>
            </a:r>
            <a:r>
              <a:rPr lang="en-US" sz="2800" b="1" i="1" dirty="0">
                <a:solidFill>
                  <a:srgbClr val="FF0000"/>
                </a:solidFill>
              </a:rPr>
              <a:t>Church</a:t>
            </a:r>
            <a:r>
              <a:rPr lang="en-US" sz="2800" b="1" dirty="0">
                <a:solidFill>
                  <a:srgbClr val="FF0000"/>
                </a:solidFill>
              </a:rPr>
              <a:t>: a </a:t>
            </a:r>
            <a:r>
              <a:rPr lang="en-US" sz="2800" b="1" i="1" dirty="0">
                <a:solidFill>
                  <a:srgbClr val="FF0000"/>
                </a:solidFill>
              </a:rPr>
              <a:t>Eucharistic</a:t>
            </a:r>
            <a:r>
              <a:rPr lang="en-US" sz="2800" b="1" dirty="0">
                <a:solidFill>
                  <a:srgbClr val="FF0000"/>
                </a:solidFill>
              </a:rPr>
              <a:t> Church. </a:t>
            </a:r>
            <a:br>
              <a:rPr lang="en-US" sz="2800" b="1" dirty="0">
                <a:solidFill>
                  <a:srgbClr val="FF0000"/>
                </a:solidFill>
              </a:rPr>
            </a:br>
            <a:r>
              <a:rPr lang="en-US" sz="2800" b="1" dirty="0">
                <a:solidFill>
                  <a:srgbClr val="FF0000"/>
                </a:solidFill>
              </a:rPr>
              <a:t>Made up of women and men who break like bread for all those who chew on loneliness and poverty, for those who hunger for tenderness and compassion, for those whose lives are crumbling because the good leaven of hope is lacking. A Church that kneels before the Eucharist and worships with awe the Lord present in the bread; but that also knows how to bend with compassion and tenderness before the wounds of those who suffer, lifting up the poor, wiping away the tears of those who suffer, making herself the bread of hope and joy for all. Because there is no true Eucharistic worship without compassion for the many “</a:t>
            </a:r>
            <a:r>
              <a:rPr lang="en-US" sz="2800" b="1" dirty="0" err="1">
                <a:solidFill>
                  <a:srgbClr val="FF0000"/>
                </a:solidFill>
              </a:rPr>
              <a:t>Lazaruses</a:t>
            </a:r>
            <a:r>
              <a:rPr lang="en-US" sz="2800" b="1" dirty="0">
                <a:solidFill>
                  <a:srgbClr val="FF0000"/>
                </a:solidFill>
              </a:rPr>
              <a:t>” who even today walk beside us.</a:t>
            </a:r>
          </a:p>
        </p:txBody>
      </p:sp>
    </p:spTree>
    <p:extLst>
      <p:ext uri="{BB962C8B-B14F-4D97-AF65-F5344CB8AC3E}">
        <p14:creationId xmlns:p14="http://schemas.microsoft.com/office/powerpoint/2010/main" val="13363122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9"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073B-4517-4B79-8DBA-0A54308E540C}"/>
              </a:ext>
            </a:extLst>
          </p:cNvPr>
          <p:cNvSpPr>
            <a:spLocks noGrp="1"/>
          </p:cNvSpPr>
          <p:nvPr>
            <p:ph type="title"/>
          </p:nvPr>
        </p:nvSpPr>
        <p:spPr/>
        <p:txBody>
          <a:bodyPr>
            <a:normAutofit/>
          </a:bodyPr>
          <a:lstStyle/>
          <a:p>
            <a:r>
              <a:rPr lang="en-US" sz="4000" dirty="0"/>
              <a:t>Conclusion</a:t>
            </a:r>
            <a:endParaRPr lang="en-US" dirty="0"/>
          </a:p>
        </p:txBody>
      </p:sp>
      <p:sp>
        <p:nvSpPr>
          <p:cNvPr id="3" name="Content Placeholder 2">
            <a:extLst>
              <a:ext uri="{FF2B5EF4-FFF2-40B4-BE49-F238E27FC236}">
                <a16:creationId xmlns:a16="http://schemas.microsoft.com/office/drawing/2014/main" id="{0C151056-CB3E-4AC6-85E1-DBFFDFCF946F}"/>
              </a:ext>
            </a:extLst>
          </p:cNvPr>
          <p:cNvSpPr>
            <a:spLocks noGrp="1"/>
          </p:cNvSpPr>
          <p:nvPr>
            <p:ph idx="1"/>
          </p:nvPr>
        </p:nvSpPr>
        <p:spPr>
          <a:xfrm>
            <a:off x="574766" y="1284051"/>
            <a:ext cx="11042468" cy="4803710"/>
          </a:xfrm>
        </p:spPr>
        <p:txBody>
          <a:bodyPr>
            <a:normAutofit/>
          </a:bodyPr>
          <a:lstStyle/>
          <a:p>
            <a:pPr marL="0" indent="0" algn="ctr">
              <a:buNone/>
            </a:pPr>
            <a:r>
              <a:rPr lang="en-US" sz="4400" b="1" dirty="0">
                <a:hlinkClick r:id="rId2"/>
              </a:rPr>
              <a:t>https://catholic-resources.org</a:t>
            </a:r>
            <a:r>
              <a:rPr lang="en-US" sz="4400" b="1" dirty="0"/>
              <a:t> </a:t>
            </a:r>
          </a:p>
          <a:p>
            <a:pPr marL="0" indent="0" algn="ctr">
              <a:buNone/>
            </a:pPr>
            <a:endParaRPr lang="en-US" sz="2000" dirty="0"/>
          </a:p>
          <a:p>
            <a:pPr marL="0" indent="0" algn="ctr">
              <a:buNone/>
            </a:pPr>
            <a:r>
              <a:rPr lang="en-US" sz="6000" dirty="0"/>
              <a:t>Comments?  Questions?</a:t>
            </a:r>
          </a:p>
          <a:p>
            <a:pPr marL="0" indent="0" algn="ctr">
              <a:buNone/>
            </a:pPr>
            <a:endParaRPr lang="en-US" sz="2000" dirty="0"/>
          </a:p>
          <a:p>
            <a:pPr marL="0" indent="0" algn="ctr">
              <a:buNone/>
            </a:pPr>
            <a:r>
              <a:rPr lang="en-US" sz="4800" b="1" i="1" dirty="0">
                <a:solidFill>
                  <a:schemeClr val="accent1">
                    <a:lumMod val="75000"/>
                  </a:schemeClr>
                </a:solidFill>
              </a:rPr>
              <a:t>Thank You</a:t>
            </a:r>
            <a:r>
              <a:rPr lang="en-US" sz="4800" i="1" dirty="0">
                <a:solidFill>
                  <a:schemeClr val="accent1">
                    <a:lumMod val="75000"/>
                  </a:schemeClr>
                </a:solidFill>
              </a:rPr>
              <a:t> for Participating in </a:t>
            </a:r>
            <a:r>
              <a:rPr lang="en-US" sz="4800" b="1" i="1" dirty="0">
                <a:solidFill>
                  <a:schemeClr val="accent1">
                    <a:lumMod val="75000"/>
                  </a:schemeClr>
                </a:solidFill>
              </a:rPr>
              <a:t>RE Congress</a:t>
            </a:r>
            <a:r>
              <a:rPr lang="en-US" sz="4800" i="1" dirty="0">
                <a:solidFill>
                  <a:schemeClr val="accent1">
                    <a:lumMod val="75000"/>
                  </a:schemeClr>
                </a:solidFill>
              </a:rPr>
              <a:t>!</a:t>
            </a:r>
          </a:p>
        </p:txBody>
      </p:sp>
    </p:spTree>
    <p:extLst>
      <p:ext uri="{BB962C8B-B14F-4D97-AF65-F5344CB8AC3E}">
        <p14:creationId xmlns:p14="http://schemas.microsoft.com/office/powerpoint/2010/main" val="332463138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Gallery">
  <a:themeElements>
    <a:clrScheme name="Custom 6">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D60536"/>
      </a:hlink>
      <a:folHlink>
        <a:srgbClr val="8F0324"/>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Adjacency">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ream">
  <a:themeElements>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themeOverride>
</file>

<file path=ppt/theme/themeOverride2.xml><?xml version="1.0" encoding="utf-8"?>
<a:themeOverride xmlns:a="http://schemas.openxmlformats.org/drawingml/2006/main">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themeOverride>
</file>

<file path=ppt/theme/themeOverride3.xml><?xml version="1.0" encoding="utf-8"?>
<a:themeOverride xmlns:a="http://schemas.openxmlformats.org/drawingml/2006/main">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themeOverride>
</file>

<file path=docProps/app.xml><?xml version="1.0" encoding="utf-8"?>
<Properties xmlns="http://schemas.openxmlformats.org/officeDocument/2006/extended-properties" xmlns:vt="http://schemas.openxmlformats.org/officeDocument/2006/docPropsVTypes">
  <TotalTime>1723</TotalTime>
  <Words>8251</Words>
  <Application>Microsoft Office PowerPoint</Application>
  <PresentationFormat>Widescreen</PresentationFormat>
  <Paragraphs>249</Paragraphs>
  <Slides>55</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55</vt:i4>
      </vt:variant>
    </vt:vector>
  </HeadingPairs>
  <TitlesOfParts>
    <vt:vector size="70" baseType="lpstr">
      <vt:lpstr>Arial</vt:lpstr>
      <vt:lpstr>Arial Black</vt:lpstr>
      <vt:lpstr>Arial Narrow</vt:lpstr>
      <vt:lpstr>Berlin Sans FB</vt:lpstr>
      <vt:lpstr>Calibri</vt:lpstr>
      <vt:lpstr>Cambria</vt:lpstr>
      <vt:lpstr>Garamond</vt:lpstr>
      <vt:lpstr>Gill Sans MT</vt:lpstr>
      <vt:lpstr>Times New Roman</vt:lpstr>
      <vt:lpstr>Verdana</vt:lpstr>
      <vt:lpstr>Wingdings</vt:lpstr>
      <vt:lpstr>Gallery</vt:lpstr>
      <vt:lpstr>Adjacency</vt:lpstr>
      <vt:lpstr>Pixel</vt:lpstr>
      <vt:lpstr>Stream</vt:lpstr>
      <vt:lpstr>What does  “The Body of Christ”  mean in the Bible?</vt:lpstr>
      <vt:lpstr>T H A N K     Y O U !</vt:lpstr>
      <vt:lpstr>What Is the “Body of Christ”?</vt:lpstr>
      <vt:lpstr>BOTH / AND  Approach in Catholicism</vt:lpstr>
      <vt:lpstr>What is the “Body of Christ” in the Bible?</vt:lpstr>
      <vt:lpstr>Catechism of the Catholic Church, Glossary  (USCCB, 2000)</vt:lpstr>
      <vt:lpstr>Handout, A)  “The Body of Christ” – INCARNATION</vt:lpstr>
      <vt:lpstr>Imagining the “Body of Christ”</vt:lpstr>
      <vt:lpstr>A) The Mortal Body of the Human Jesus:</vt:lpstr>
      <vt:lpstr>The Mortal Body of the Human Jesus (cont.)</vt:lpstr>
      <vt:lpstr>CCC,  Part One,  Section Two,  Chapter Two,  Article 3: </vt:lpstr>
      <vt:lpstr>Whose Christ?</vt:lpstr>
      <vt:lpstr>B)  “The Body of Christ” – RESURRECTION</vt:lpstr>
      <vt:lpstr>The Risen Jesus  and  Thomas</vt:lpstr>
      <vt:lpstr>Resurrection: Intro &amp; Definitions</vt:lpstr>
      <vt:lpstr>Koeder - Emmaus</vt:lpstr>
      <vt:lpstr>Resurrection: Intro &amp; Definitions</vt:lpstr>
      <vt:lpstr>What is a “Resurrected Body”?  (for Jesus? for us?)</vt:lpstr>
      <vt:lpstr>PowerPoint Presentation</vt:lpstr>
      <vt:lpstr>PowerPoint Presentation</vt:lpstr>
      <vt:lpstr>Resurrection in 1 Cor 15</vt:lpstr>
      <vt:lpstr>Resurrection in 1 Cor 15</vt:lpstr>
      <vt:lpstr>Resurrection Body: What Kind?</vt:lpstr>
      <vt:lpstr>PowerPoint Presentation</vt:lpstr>
      <vt:lpstr>CCC: “The condition of Christ's risen humanity”</vt:lpstr>
      <vt:lpstr>RESURRECTION  in CCC “In Brief”</vt:lpstr>
      <vt:lpstr>The Risen Lord</vt:lpstr>
      <vt:lpstr>C)  “The Body of Christ” – SACRAMENT</vt:lpstr>
      <vt:lpstr>C)  “The Body of Christ” – SACRAMENT</vt:lpstr>
      <vt:lpstr>C)  “The Body of Christ” – SACRAMENT</vt:lpstr>
      <vt:lpstr>CCC - “The presence of Christ by the power of his word and the Holy Spirit”</vt:lpstr>
      <vt:lpstr>Real Presence of Christ?</vt:lpstr>
      <vt:lpstr>Pew Research Surveys:  2011 vs. 2019</vt:lpstr>
      <vt:lpstr>“REAL”  vs.  “Actual”?</vt:lpstr>
      <vt:lpstr>SYMBOL?</vt:lpstr>
      <vt:lpstr>Mere Symbol  vs.   Real Symbol?</vt:lpstr>
      <vt:lpstr>D)  “The Body of Christ” – CHURCH</vt:lpstr>
      <vt:lpstr>D) “The Body of Christ” – CHURCH  (in 1 Cor)</vt:lpstr>
      <vt:lpstr>Unity  vs.  Uniformity?</vt:lpstr>
      <vt:lpstr>D) “The Body of Christ” – CHURCH  (in Colossians)</vt:lpstr>
      <vt:lpstr>D) “The Body of Christ” – CHURCH</vt:lpstr>
      <vt:lpstr>D) “The Body of Christ” – CHURCH</vt:lpstr>
      <vt:lpstr>D) Church = “The Body of Christ”  in CCC</vt:lpstr>
      <vt:lpstr>CCC “In Brief” (§§802-810)</vt:lpstr>
      <vt:lpstr>Words at Communion:   “The Body of Christ”</vt:lpstr>
      <vt:lpstr>Four-fold “Presence” of Christ  in the Liturgy</vt:lpstr>
      <vt:lpstr>E) “The Body of Christ” – OUR SPIRITUAL LIFE</vt:lpstr>
      <vt:lpstr>E) “The Body of Christ” – OUR SPIRITUAL LIFE</vt:lpstr>
      <vt:lpstr>PowerPoint Presentation</vt:lpstr>
      <vt:lpstr>PowerPoint Presentation</vt:lpstr>
      <vt:lpstr>Recap:  What is the “Body of Christ”?</vt:lpstr>
      <vt:lpstr>How  Can  I  Learn  More?</vt:lpstr>
      <vt:lpstr>Holy Land  Pilgrimage   April 14-28, 2024  https://catholic-resources.org </vt:lpstr>
      <vt:lpstr>Concluding Prayer: Pope Francis  (9/25/22)</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“The Body of Christ”  mean in the Bible?</dc:title>
  <dc:creator>Just, Felix</dc:creator>
  <cp:lastModifiedBy>Just, Felix</cp:lastModifiedBy>
  <cp:revision>11</cp:revision>
  <dcterms:created xsi:type="dcterms:W3CDTF">2023-02-21T07:17:28Z</dcterms:created>
  <dcterms:modified xsi:type="dcterms:W3CDTF">2023-02-28T07:29:24Z</dcterms:modified>
</cp:coreProperties>
</file>