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6" r:id="rId3"/>
    <p:sldId id="462" r:id="rId4"/>
    <p:sldId id="422" r:id="rId5"/>
    <p:sldId id="417" r:id="rId6"/>
    <p:sldId id="414" r:id="rId7"/>
    <p:sldId id="415" r:id="rId8"/>
    <p:sldId id="443" r:id="rId9"/>
    <p:sldId id="444" r:id="rId10"/>
    <p:sldId id="331" r:id="rId11"/>
    <p:sldId id="301" r:id="rId12"/>
    <p:sldId id="418" r:id="rId13"/>
    <p:sldId id="434" r:id="rId14"/>
    <p:sldId id="420" r:id="rId15"/>
    <p:sldId id="435" r:id="rId16"/>
    <p:sldId id="419" r:id="rId17"/>
    <p:sldId id="436" r:id="rId18"/>
    <p:sldId id="466" r:id="rId19"/>
    <p:sldId id="458" r:id="rId20"/>
    <p:sldId id="445" r:id="rId21"/>
    <p:sldId id="302" r:id="rId22"/>
    <p:sldId id="423" r:id="rId23"/>
    <p:sldId id="428" r:id="rId24"/>
    <p:sldId id="429" r:id="rId25"/>
    <p:sldId id="460" r:id="rId26"/>
    <p:sldId id="464" r:id="rId27"/>
    <p:sldId id="440" r:id="rId28"/>
    <p:sldId id="442" r:id="rId29"/>
    <p:sldId id="446" r:id="rId30"/>
    <p:sldId id="447" r:id="rId31"/>
    <p:sldId id="452" r:id="rId32"/>
    <p:sldId id="461" r:id="rId33"/>
    <p:sldId id="449" r:id="rId34"/>
    <p:sldId id="465" r:id="rId35"/>
    <p:sldId id="450" r:id="rId36"/>
    <p:sldId id="453" r:id="rId37"/>
    <p:sldId id="455" r:id="rId38"/>
    <p:sldId id="454" r:id="rId39"/>
    <p:sldId id="448" r:id="rId40"/>
    <p:sldId id="451" r:id="rId41"/>
    <p:sldId id="430" r:id="rId42"/>
    <p:sldId id="433" r:id="rId43"/>
    <p:sldId id="432" r:id="rId44"/>
    <p:sldId id="438" r:id="rId45"/>
    <p:sldId id="431" r:id="rId46"/>
    <p:sldId id="439" r:id="rId47"/>
    <p:sldId id="424" r:id="rId48"/>
    <p:sldId id="425" r:id="rId49"/>
    <p:sldId id="312" r:id="rId50"/>
    <p:sldId id="437" r:id="rId51"/>
    <p:sldId id="373" r:id="rId52"/>
    <p:sldId id="375" r:id="rId53"/>
    <p:sldId id="374" r:id="rId54"/>
    <p:sldId id="463" r:id="rId55"/>
    <p:sldId id="457" r:id="rId5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8036" autoAdjust="0"/>
    <p:restoredTop sz="95226" autoAdjust="0"/>
  </p:normalViewPr>
  <p:slideViewPr>
    <p:cSldViewPr snapToGrid="0">
      <p:cViewPr varScale="1">
        <p:scale>
          <a:sx n="78" d="100"/>
          <a:sy n="78" d="100"/>
        </p:scale>
        <p:origin x="667" y="7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50" d="100"/>
        <a:sy n="5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viewProps" Target="viewProp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9074005"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79" y="3531204"/>
            <a:ext cx="9074003"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724941B-234F-4F2A-B9FF-42D8E03C5E71}" type="datetimeFigureOut">
              <a:rPr lang="en-US" smtClean="0"/>
              <a:t>3/19/2022</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E5ADC19C-174C-4574-A75B-3353E48F471E}" type="slidenum">
              <a:rPr lang="en-US" smtClean="0"/>
              <a:t>‹#›</a:t>
            </a:fld>
            <a:endParaRPr lang="en-US"/>
          </a:p>
        </p:txBody>
      </p:sp>
      <p:cxnSp>
        <p:nvCxnSpPr>
          <p:cNvPr id="15" name="Straight Connector 14"/>
          <p:cNvCxnSpPr>
            <a:cxnSpLocks/>
          </p:cNvCxnSpPr>
          <p:nvPr/>
        </p:nvCxnSpPr>
        <p:spPr>
          <a:xfrm flipV="1">
            <a:off x="0" y="3528542"/>
            <a:ext cx="12202980" cy="2662"/>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47999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01040" y="242596"/>
            <a:ext cx="10789920" cy="705999"/>
          </a:xfrm>
        </p:spPr>
        <p:txBody>
          <a:bodyPr>
            <a:normAutofit/>
          </a:bodyPr>
          <a:lstStyle>
            <a:lvl1pPr algn="l">
              <a:defRPr sz="3600"/>
            </a:lvl1pPr>
          </a:lstStyle>
          <a:p>
            <a:r>
              <a:rPr lang="en-US" dirty="0"/>
              <a:t>Click to edit Master title style</a:t>
            </a:r>
          </a:p>
        </p:txBody>
      </p:sp>
      <p:sp>
        <p:nvSpPr>
          <p:cNvPr id="3" name="Content Placeholder 2"/>
          <p:cNvSpPr>
            <a:spLocks noGrp="1"/>
          </p:cNvSpPr>
          <p:nvPr>
            <p:ph idx="1"/>
          </p:nvPr>
        </p:nvSpPr>
        <p:spPr>
          <a:xfrm>
            <a:off x="701040" y="1055692"/>
            <a:ext cx="10789920" cy="5032069"/>
          </a:xfrm>
        </p:spPr>
        <p:txBody>
          <a:bodyPr anchor="t">
            <a:normAutofit/>
          </a:bodyPr>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33" name="Straight Connector 32"/>
          <p:cNvCxnSpPr>
            <a:cxnSpLocks/>
          </p:cNvCxnSpPr>
          <p:nvPr/>
        </p:nvCxnSpPr>
        <p:spPr>
          <a:xfrm>
            <a:off x="701040" y="948597"/>
            <a:ext cx="1078992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66086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24941B-234F-4F2A-B9FF-42D8E03C5E71}" type="datetimeFigureOut">
              <a:rPr lang="en-US" smtClean="0"/>
              <a:t>3/19/2022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ADC19C-174C-4574-A75B-3353E48F471E}"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7936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724941B-234F-4F2A-B9FF-42D8E03C5E71}" type="datetimeFigureOut">
              <a:rPr lang="en-US" smtClean="0"/>
              <a:t>3/19/2022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ADC19C-174C-4574-A75B-3353E48F471E}"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070243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724941B-234F-4F2A-B9FF-42D8E03C5E71}" type="datetimeFigureOut">
              <a:rPr lang="en-US" smtClean="0"/>
              <a:t>3/19/2022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ADC19C-174C-4574-A75B-3353E48F471E}"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933397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724941B-234F-4F2A-B9FF-42D8E03C5E71}" type="datetimeFigureOut">
              <a:rPr lang="en-US" smtClean="0"/>
              <a:t>3/19/2022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ADC19C-174C-4574-A75B-3353E48F471E}"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26156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24941B-234F-4F2A-B9FF-42D8E03C5E71}" type="datetimeFigureOut">
              <a:rPr lang="en-US" smtClean="0"/>
              <a:t>3/19/2022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ADC19C-174C-4574-A75B-3353E48F471E}" type="slidenum">
              <a:rPr lang="en-US" smtClean="0"/>
              <a:t>‹#›</a:t>
            </a:fld>
            <a:endParaRPr lang="en-US"/>
          </a:p>
        </p:txBody>
      </p:sp>
    </p:spTree>
    <p:extLst>
      <p:ext uri="{BB962C8B-B14F-4D97-AF65-F5344CB8AC3E}">
        <p14:creationId xmlns:p14="http://schemas.microsoft.com/office/powerpoint/2010/main" val="2191851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724941B-234F-4F2A-B9FF-42D8E03C5E71}" type="datetimeFigureOut">
              <a:rPr lang="en-US" smtClean="0"/>
              <a:t>3/19/2022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ADC19C-174C-4574-A75B-3353E48F471E}"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26223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F724941B-234F-4F2A-B9FF-42D8E03C5E71}" type="datetimeFigureOut">
              <a:rPr lang="en-US" smtClean="0"/>
              <a:t>3/19/2022</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E5ADC19C-174C-4574-A75B-3353E48F471E}"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36344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24941B-234F-4F2A-B9FF-42D8E03C5E71}" type="datetimeFigureOut">
              <a:rPr lang="en-US" smtClean="0"/>
              <a:t>3/19/2022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ADC19C-174C-4574-A75B-3353E48F471E}"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07653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24941B-234F-4F2A-B9FF-42D8E03C5E71}" type="datetimeFigureOut">
              <a:rPr lang="en-US" smtClean="0"/>
              <a:t>3/19/2022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ADC19C-174C-4574-A75B-3353E48F471E}"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31825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59292-995B-4A71-9A1C-A5A3B03EA56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025BF2C-5188-4D3F-BA5F-E5A531283B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C346ECE-C6D1-444F-9E6C-4D1774ED4CFD}"/>
              </a:ext>
            </a:extLst>
          </p:cNvPr>
          <p:cNvSpPr>
            <a:spLocks noGrp="1"/>
          </p:cNvSpPr>
          <p:nvPr>
            <p:ph type="dt" sz="half" idx="10"/>
          </p:nvPr>
        </p:nvSpPr>
        <p:spPr/>
        <p:txBody>
          <a:bodyPr/>
          <a:lstStyle/>
          <a:p>
            <a:fld id="{F724941B-234F-4F2A-B9FF-42D8E03C5E71}" type="datetimeFigureOut">
              <a:rPr lang="en-US" smtClean="0"/>
              <a:t>3/19/2022</a:t>
            </a:fld>
            <a:endParaRPr lang="en-US"/>
          </a:p>
        </p:txBody>
      </p:sp>
      <p:sp>
        <p:nvSpPr>
          <p:cNvPr id="5" name="Footer Placeholder 4">
            <a:extLst>
              <a:ext uri="{FF2B5EF4-FFF2-40B4-BE49-F238E27FC236}">
                <a16:creationId xmlns:a16="http://schemas.microsoft.com/office/drawing/2014/main" id="{98C5A8D4-721F-45E9-8709-563CE3032A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BF5FD4-0CCC-4C95-B56F-C0D4B0798F68}"/>
              </a:ext>
            </a:extLst>
          </p:cNvPr>
          <p:cNvSpPr>
            <a:spLocks noGrp="1"/>
          </p:cNvSpPr>
          <p:nvPr>
            <p:ph type="sldNum" sz="quarter" idx="12"/>
          </p:nvPr>
        </p:nvSpPr>
        <p:spPr/>
        <p:txBody>
          <a:bodyPr/>
          <a:lstStyle/>
          <a:p>
            <a:fld id="{E5ADC19C-174C-4574-A75B-3353E48F471E}" type="slidenum">
              <a:rPr lang="en-US" smtClean="0"/>
              <a:t>‹#›</a:t>
            </a:fld>
            <a:endParaRPr lang="en-US"/>
          </a:p>
        </p:txBody>
      </p:sp>
    </p:spTree>
    <p:extLst>
      <p:ext uri="{BB962C8B-B14F-4D97-AF65-F5344CB8AC3E}">
        <p14:creationId xmlns:p14="http://schemas.microsoft.com/office/powerpoint/2010/main" val="26047704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BF183-EF44-445F-8E6D-D781EF846E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77CE65-7976-4162-9505-70539E297A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6FDB46-E1AB-46C1-AB1E-5CEF7881A8C3}"/>
              </a:ext>
            </a:extLst>
          </p:cNvPr>
          <p:cNvSpPr>
            <a:spLocks noGrp="1"/>
          </p:cNvSpPr>
          <p:nvPr>
            <p:ph type="dt" sz="half" idx="10"/>
          </p:nvPr>
        </p:nvSpPr>
        <p:spPr/>
        <p:txBody>
          <a:bodyPr/>
          <a:lstStyle/>
          <a:p>
            <a:fld id="{89B38F6E-3107-41AE-ABCD-D9C987B5745D}" type="datetimeFigureOut">
              <a:rPr lang="en-US" smtClean="0"/>
              <a:t>3/19/2022</a:t>
            </a:fld>
            <a:endParaRPr lang="en-US"/>
          </a:p>
        </p:txBody>
      </p:sp>
      <p:sp>
        <p:nvSpPr>
          <p:cNvPr id="5" name="Footer Placeholder 4">
            <a:extLst>
              <a:ext uri="{FF2B5EF4-FFF2-40B4-BE49-F238E27FC236}">
                <a16:creationId xmlns:a16="http://schemas.microsoft.com/office/drawing/2014/main" id="{0044B7A7-07F6-41F7-A56D-862C55294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BA147A-1CAB-4F54-9C4A-8E3F3D92B92D}"/>
              </a:ext>
            </a:extLst>
          </p:cNvPr>
          <p:cNvSpPr>
            <a:spLocks noGrp="1"/>
          </p:cNvSpPr>
          <p:nvPr>
            <p:ph type="sldNum" sz="quarter" idx="12"/>
          </p:nvPr>
        </p:nvSpPr>
        <p:spPr/>
        <p:txBody>
          <a:bodyPr/>
          <a:lstStyle/>
          <a:p>
            <a:fld id="{08C209F2-F3C9-454E-A16D-C78CCA10E591}" type="slidenum">
              <a:rPr lang="en-US" smtClean="0"/>
              <a:t>‹#›</a:t>
            </a:fld>
            <a:endParaRPr lang="en-US"/>
          </a:p>
        </p:txBody>
      </p:sp>
    </p:spTree>
    <p:extLst>
      <p:ext uri="{BB962C8B-B14F-4D97-AF65-F5344CB8AC3E}">
        <p14:creationId xmlns:p14="http://schemas.microsoft.com/office/powerpoint/2010/main" val="24204578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57BDC-49F9-44F3-B099-68D0A61E06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6EB7490-4CAE-4C57-8A75-C722FF07FF1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7C11C0A-701E-4AA5-A10A-388854183176}"/>
              </a:ext>
            </a:extLst>
          </p:cNvPr>
          <p:cNvSpPr>
            <a:spLocks noGrp="1"/>
          </p:cNvSpPr>
          <p:nvPr>
            <p:ph type="dt" sz="half" idx="10"/>
          </p:nvPr>
        </p:nvSpPr>
        <p:spPr/>
        <p:txBody>
          <a:bodyPr/>
          <a:lstStyle/>
          <a:p>
            <a:fld id="{F724941B-234F-4F2A-B9FF-42D8E03C5E71}" type="datetimeFigureOut">
              <a:rPr lang="en-US" smtClean="0"/>
              <a:t>3/19/2022</a:t>
            </a:fld>
            <a:endParaRPr lang="en-US"/>
          </a:p>
        </p:txBody>
      </p:sp>
      <p:sp>
        <p:nvSpPr>
          <p:cNvPr id="5" name="Footer Placeholder 4">
            <a:extLst>
              <a:ext uri="{FF2B5EF4-FFF2-40B4-BE49-F238E27FC236}">
                <a16:creationId xmlns:a16="http://schemas.microsoft.com/office/drawing/2014/main" id="{EC975CF1-4C0F-44B7-98F6-0B1441B9D3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AFA434-A926-4535-810D-F1D694FEF545}"/>
              </a:ext>
            </a:extLst>
          </p:cNvPr>
          <p:cNvSpPr>
            <a:spLocks noGrp="1"/>
          </p:cNvSpPr>
          <p:nvPr>
            <p:ph type="sldNum" sz="quarter" idx="12"/>
          </p:nvPr>
        </p:nvSpPr>
        <p:spPr/>
        <p:txBody>
          <a:bodyPr/>
          <a:lstStyle/>
          <a:p>
            <a:fld id="{E5ADC19C-174C-4574-A75B-3353E48F471E}" type="slidenum">
              <a:rPr lang="en-US" smtClean="0"/>
              <a:t>‹#›</a:t>
            </a:fld>
            <a:endParaRPr lang="en-US"/>
          </a:p>
        </p:txBody>
      </p:sp>
    </p:spTree>
    <p:extLst>
      <p:ext uri="{BB962C8B-B14F-4D97-AF65-F5344CB8AC3E}">
        <p14:creationId xmlns:p14="http://schemas.microsoft.com/office/powerpoint/2010/main" val="43833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1C695-B67E-4336-A405-D77DCAB413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062BE4-A498-4652-B8FB-58441F572F5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BF69CDF-8D79-4AD5-8773-8A1677FB3A2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D52020C-EBDB-4F46-BB63-73F46B1438F6}"/>
              </a:ext>
            </a:extLst>
          </p:cNvPr>
          <p:cNvSpPr>
            <a:spLocks noGrp="1"/>
          </p:cNvSpPr>
          <p:nvPr>
            <p:ph type="dt" sz="half" idx="10"/>
          </p:nvPr>
        </p:nvSpPr>
        <p:spPr/>
        <p:txBody>
          <a:bodyPr/>
          <a:lstStyle/>
          <a:p>
            <a:fld id="{F724941B-234F-4F2A-B9FF-42D8E03C5E71}" type="datetimeFigureOut">
              <a:rPr lang="en-US" smtClean="0"/>
              <a:t>3/19/2022</a:t>
            </a:fld>
            <a:endParaRPr lang="en-US"/>
          </a:p>
        </p:txBody>
      </p:sp>
      <p:sp>
        <p:nvSpPr>
          <p:cNvPr id="6" name="Footer Placeholder 5">
            <a:extLst>
              <a:ext uri="{FF2B5EF4-FFF2-40B4-BE49-F238E27FC236}">
                <a16:creationId xmlns:a16="http://schemas.microsoft.com/office/drawing/2014/main" id="{815A4D87-0E6D-40D5-BE35-ED0A26690B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6A0C70-1BBC-4812-99CB-0982FEAEB280}"/>
              </a:ext>
            </a:extLst>
          </p:cNvPr>
          <p:cNvSpPr>
            <a:spLocks noGrp="1"/>
          </p:cNvSpPr>
          <p:nvPr>
            <p:ph type="sldNum" sz="quarter" idx="12"/>
          </p:nvPr>
        </p:nvSpPr>
        <p:spPr/>
        <p:txBody>
          <a:bodyPr/>
          <a:lstStyle/>
          <a:p>
            <a:fld id="{E5ADC19C-174C-4574-A75B-3353E48F471E}" type="slidenum">
              <a:rPr lang="en-US" smtClean="0"/>
              <a:t>‹#›</a:t>
            </a:fld>
            <a:endParaRPr lang="en-US"/>
          </a:p>
        </p:txBody>
      </p:sp>
    </p:spTree>
    <p:extLst>
      <p:ext uri="{BB962C8B-B14F-4D97-AF65-F5344CB8AC3E}">
        <p14:creationId xmlns:p14="http://schemas.microsoft.com/office/powerpoint/2010/main" val="16678549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01381-D613-47FE-82B3-62C8D4CE94B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C29698C-5E60-4B33-967B-6EF79BCB80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031AD16-0D8D-4B6C-8A53-8691C2634D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B2EE60-45A2-450E-82F7-14607DCDEB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3A1B01F-B35A-4A94-BED5-DB1FF9D9A54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6E4BC37-9874-4FFB-9758-A18592898C4A}"/>
              </a:ext>
            </a:extLst>
          </p:cNvPr>
          <p:cNvSpPr>
            <a:spLocks noGrp="1"/>
          </p:cNvSpPr>
          <p:nvPr>
            <p:ph type="dt" sz="half" idx="10"/>
          </p:nvPr>
        </p:nvSpPr>
        <p:spPr/>
        <p:txBody>
          <a:bodyPr/>
          <a:lstStyle/>
          <a:p>
            <a:fld id="{F724941B-234F-4F2A-B9FF-42D8E03C5E71}" type="datetimeFigureOut">
              <a:rPr lang="en-US" smtClean="0"/>
              <a:t>3/19/2022</a:t>
            </a:fld>
            <a:endParaRPr lang="en-US"/>
          </a:p>
        </p:txBody>
      </p:sp>
      <p:sp>
        <p:nvSpPr>
          <p:cNvPr id="8" name="Footer Placeholder 7">
            <a:extLst>
              <a:ext uri="{FF2B5EF4-FFF2-40B4-BE49-F238E27FC236}">
                <a16:creationId xmlns:a16="http://schemas.microsoft.com/office/drawing/2014/main" id="{0D191F9D-4B11-41E2-B15C-293CEFA30B5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16C97C5-3AC1-4C14-8D89-594228E30E20}"/>
              </a:ext>
            </a:extLst>
          </p:cNvPr>
          <p:cNvSpPr>
            <a:spLocks noGrp="1"/>
          </p:cNvSpPr>
          <p:nvPr>
            <p:ph type="sldNum" sz="quarter" idx="12"/>
          </p:nvPr>
        </p:nvSpPr>
        <p:spPr/>
        <p:txBody>
          <a:bodyPr/>
          <a:lstStyle/>
          <a:p>
            <a:fld id="{E5ADC19C-174C-4574-A75B-3353E48F471E}" type="slidenum">
              <a:rPr lang="en-US" smtClean="0"/>
              <a:t>‹#›</a:t>
            </a:fld>
            <a:endParaRPr lang="en-US"/>
          </a:p>
        </p:txBody>
      </p:sp>
    </p:spTree>
    <p:extLst>
      <p:ext uri="{BB962C8B-B14F-4D97-AF65-F5344CB8AC3E}">
        <p14:creationId xmlns:p14="http://schemas.microsoft.com/office/powerpoint/2010/main" val="31560540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7924D-D3C1-4FDF-8AA6-F35D294B81D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EF8324B-0024-4A50-935B-E85495FB18EF}"/>
              </a:ext>
            </a:extLst>
          </p:cNvPr>
          <p:cNvSpPr>
            <a:spLocks noGrp="1"/>
          </p:cNvSpPr>
          <p:nvPr>
            <p:ph type="dt" sz="half" idx="10"/>
          </p:nvPr>
        </p:nvSpPr>
        <p:spPr/>
        <p:txBody>
          <a:bodyPr/>
          <a:lstStyle/>
          <a:p>
            <a:fld id="{F724941B-234F-4F2A-B9FF-42D8E03C5E71}" type="datetimeFigureOut">
              <a:rPr lang="en-US" smtClean="0"/>
              <a:t>3/19/2022</a:t>
            </a:fld>
            <a:endParaRPr lang="en-US"/>
          </a:p>
        </p:txBody>
      </p:sp>
      <p:sp>
        <p:nvSpPr>
          <p:cNvPr id="4" name="Footer Placeholder 3">
            <a:extLst>
              <a:ext uri="{FF2B5EF4-FFF2-40B4-BE49-F238E27FC236}">
                <a16:creationId xmlns:a16="http://schemas.microsoft.com/office/drawing/2014/main" id="{89580E35-FB30-48DB-866F-48885548C41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A6F1DC4-7C3C-496E-A92D-45FF7879B850}"/>
              </a:ext>
            </a:extLst>
          </p:cNvPr>
          <p:cNvSpPr>
            <a:spLocks noGrp="1"/>
          </p:cNvSpPr>
          <p:nvPr>
            <p:ph type="sldNum" sz="quarter" idx="12"/>
          </p:nvPr>
        </p:nvSpPr>
        <p:spPr/>
        <p:txBody>
          <a:bodyPr/>
          <a:lstStyle/>
          <a:p>
            <a:fld id="{E5ADC19C-174C-4574-A75B-3353E48F471E}" type="slidenum">
              <a:rPr lang="en-US" smtClean="0"/>
              <a:t>‹#›</a:t>
            </a:fld>
            <a:endParaRPr lang="en-US"/>
          </a:p>
        </p:txBody>
      </p:sp>
    </p:spTree>
    <p:extLst>
      <p:ext uri="{BB962C8B-B14F-4D97-AF65-F5344CB8AC3E}">
        <p14:creationId xmlns:p14="http://schemas.microsoft.com/office/powerpoint/2010/main" val="24068466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C2128F-8AAD-47C2-B3F3-61BFB6DDF4FF}"/>
              </a:ext>
            </a:extLst>
          </p:cNvPr>
          <p:cNvSpPr>
            <a:spLocks noGrp="1"/>
          </p:cNvSpPr>
          <p:nvPr>
            <p:ph type="dt" sz="half" idx="10"/>
          </p:nvPr>
        </p:nvSpPr>
        <p:spPr/>
        <p:txBody>
          <a:bodyPr/>
          <a:lstStyle/>
          <a:p>
            <a:fld id="{F724941B-234F-4F2A-B9FF-42D8E03C5E71}" type="datetimeFigureOut">
              <a:rPr lang="en-US" smtClean="0"/>
              <a:t>3/19/2022</a:t>
            </a:fld>
            <a:endParaRPr lang="en-US"/>
          </a:p>
        </p:txBody>
      </p:sp>
      <p:sp>
        <p:nvSpPr>
          <p:cNvPr id="3" name="Footer Placeholder 2">
            <a:extLst>
              <a:ext uri="{FF2B5EF4-FFF2-40B4-BE49-F238E27FC236}">
                <a16:creationId xmlns:a16="http://schemas.microsoft.com/office/drawing/2014/main" id="{5D9F8458-921B-4485-9F8C-07BEB03FD6F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E3AFDA1-06EB-4502-BFCB-31CD845BEA9C}"/>
              </a:ext>
            </a:extLst>
          </p:cNvPr>
          <p:cNvSpPr>
            <a:spLocks noGrp="1"/>
          </p:cNvSpPr>
          <p:nvPr>
            <p:ph type="sldNum" sz="quarter" idx="12"/>
          </p:nvPr>
        </p:nvSpPr>
        <p:spPr/>
        <p:txBody>
          <a:bodyPr/>
          <a:lstStyle/>
          <a:p>
            <a:fld id="{E5ADC19C-174C-4574-A75B-3353E48F471E}" type="slidenum">
              <a:rPr lang="en-US" smtClean="0"/>
              <a:t>‹#›</a:t>
            </a:fld>
            <a:endParaRPr lang="en-US"/>
          </a:p>
        </p:txBody>
      </p:sp>
    </p:spTree>
    <p:extLst>
      <p:ext uri="{BB962C8B-B14F-4D97-AF65-F5344CB8AC3E}">
        <p14:creationId xmlns:p14="http://schemas.microsoft.com/office/powerpoint/2010/main" val="23329396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6763C-91A9-4232-BF00-CCD4FC8C07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F2219D1-CB38-4915-B976-45F06F7433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A5CDCEA-B63F-4E2B-AE2F-62346DB16F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80CCD8-6174-4672-8140-1E1BDA501691}"/>
              </a:ext>
            </a:extLst>
          </p:cNvPr>
          <p:cNvSpPr>
            <a:spLocks noGrp="1"/>
          </p:cNvSpPr>
          <p:nvPr>
            <p:ph type="dt" sz="half" idx="10"/>
          </p:nvPr>
        </p:nvSpPr>
        <p:spPr/>
        <p:txBody>
          <a:bodyPr/>
          <a:lstStyle/>
          <a:p>
            <a:fld id="{F724941B-234F-4F2A-B9FF-42D8E03C5E71}" type="datetimeFigureOut">
              <a:rPr lang="en-US" smtClean="0"/>
              <a:t>3/19/2022</a:t>
            </a:fld>
            <a:endParaRPr lang="en-US"/>
          </a:p>
        </p:txBody>
      </p:sp>
      <p:sp>
        <p:nvSpPr>
          <p:cNvPr id="6" name="Footer Placeholder 5">
            <a:extLst>
              <a:ext uri="{FF2B5EF4-FFF2-40B4-BE49-F238E27FC236}">
                <a16:creationId xmlns:a16="http://schemas.microsoft.com/office/drawing/2014/main" id="{EB6CACA1-EAE5-4042-9BCA-DF7421FA7B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A9AB01-2C0E-4AAC-B30A-162A0B977346}"/>
              </a:ext>
            </a:extLst>
          </p:cNvPr>
          <p:cNvSpPr>
            <a:spLocks noGrp="1"/>
          </p:cNvSpPr>
          <p:nvPr>
            <p:ph type="sldNum" sz="quarter" idx="12"/>
          </p:nvPr>
        </p:nvSpPr>
        <p:spPr/>
        <p:txBody>
          <a:bodyPr/>
          <a:lstStyle/>
          <a:p>
            <a:fld id="{E5ADC19C-174C-4574-A75B-3353E48F471E}" type="slidenum">
              <a:rPr lang="en-US" smtClean="0"/>
              <a:t>‹#›</a:t>
            </a:fld>
            <a:endParaRPr lang="en-US"/>
          </a:p>
        </p:txBody>
      </p:sp>
    </p:spTree>
    <p:extLst>
      <p:ext uri="{BB962C8B-B14F-4D97-AF65-F5344CB8AC3E}">
        <p14:creationId xmlns:p14="http://schemas.microsoft.com/office/powerpoint/2010/main" val="5175504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B3342-6890-4A9F-B209-608D7EF648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0FF23E0-552D-4881-88C7-F99C5BFF3B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E1CB772-07A2-4888-A259-E89EF502D9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D12E8F-1A97-4923-A0F0-2492A0B42C5D}"/>
              </a:ext>
            </a:extLst>
          </p:cNvPr>
          <p:cNvSpPr>
            <a:spLocks noGrp="1"/>
          </p:cNvSpPr>
          <p:nvPr>
            <p:ph type="dt" sz="half" idx="10"/>
          </p:nvPr>
        </p:nvSpPr>
        <p:spPr/>
        <p:txBody>
          <a:bodyPr/>
          <a:lstStyle/>
          <a:p>
            <a:fld id="{F724941B-234F-4F2A-B9FF-42D8E03C5E71}" type="datetimeFigureOut">
              <a:rPr lang="en-US" smtClean="0"/>
              <a:t>3/19/2022</a:t>
            </a:fld>
            <a:endParaRPr lang="en-US"/>
          </a:p>
        </p:txBody>
      </p:sp>
      <p:sp>
        <p:nvSpPr>
          <p:cNvPr id="6" name="Footer Placeholder 5">
            <a:extLst>
              <a:ext uri="{FF2B5EF4-FFF2-40B4-BE49-F238E27FC236}">
                <a16:creationId xmlns:a16="http://schemas.microsoft.com/office/drawing/2014/main" id="{2BE204EF-5AAC-4D94-B53E-996859D4BB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51E5F8-02AE-4A9A-8C63-F289C2F58995}"/>
              </a:ext>
            </a:extLst>
          </p:cNvPr>
          <p:cNvSpPr>
            <a:spLocks noGrp="1"/>
          </p:cNvSpPr>
          <p:nvPr>
            <p:ph type="sldNum" sz="quarter" idx="12"/>
          </p:nvPr>
        </p:nvSpPr>
        <p:spPr/>
        <p:txBody>
          <a:bodyPr/>
          <a:lstStyle/>
          <a:p>
            <a:fld id="{E5ADC19C-174C-4574-A75B-3353E48F471E}" type="slidenum">
              <a:rPr lang="en-US" smtClean="0"/>
              <a:t>‹#›</a:t>
            </a:fld>
            <a:endParaRPr lang="en-US"/>
          </a:p>
        </p:txBody>
      </p:sp>
    </p:spTree>
    <p:extLst>
      <p:ext uri="{BB962C8B-B14F-4D97-AF65-F5344CB8AC3E}">
        <p14:creationId xmlns:p14="http://schemas.microsoft.com/office/powerpoint/2010/main" val="9439385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1A1FA-84A6-4395-909D-C0EAED21B4A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CE788D0-D39A-4D7A-9EB5-B88C5683B1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8A5268-3EB3-4E74-BF7E-E000C5DE4EFD}"/>
              </a:ext>
            </a:extLst>
          </p:cNvPr>
          <p:cNvSpPr>
            <a:spLocks noGrp="1"/>
          </p:cNvSpPr>
          <p:nvPr>
            <p:ph type="dt" sz="half" idx="10"/>
          </p:nvPr>
        </p:nvSpPr>
        <p:spPr/>
        <p:txBody>
          <a:bodyPr/>
          <a:lstStyle/>
          <a:p>
            <a:fld id="{F724941B-234F-4F2A-B9FF-42D8E03C5E71}" type="datetimeFigureOut">
              <a:rPr lang="en-US" smtClean="0"/>
              <a:t>3/19/2022</a:t>
            </a:fld>
            <a:endParaRPr lang="en-US"/>
          </a:p>
        </p:txBody>
      </p:sp>
      <p:sp>
        <p:nvSpPr>
          <p:cNvPr id="5" name="Footer Placeholder 4">
            <a:extLst>
              <a:ext uri="{FF2B5EF4-FFF2-40B4-BE49-F238E27FC236}">
                <a16:creationId xmlns:a16="http://schemas.microsoft.com/office/drawing/2014/main" id="{37E52197-FC9B-4E1F-920E-3C832171CD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DF78B-3A68-43FC-A46A-E7BA1E42117A}"/>
              </a:ext>
            </a:extLst>
          </p:cNvPr>
          <p:cNvSpPr>
            <a:spLocks noGrp="1"/>
          </p:cNvSpPr>
          <p:nvPr>
            <p:ph type="sldNum" sz="quarter" idx="12"/>
          </p:nvPr>
        </p:nvSpPr>
        <p:spPr/>
        <p:txBody>
          <a:bodyPr/>
          <a:lstStyle/>
          <a:p>
            <a:fld id="{E5ADC19C-174C-4574-A75B-3353E48F471E}" type="slidenum">
              <a:rPr lang="en-US" smtClean="0"/>
              <a:t>‹#›</a:t>
            </a:fld>
            <a:endParaRPr lang="en-US"/>
          </a:p>
        </p:txBody>
      </p:sp>
    </p:spTree>
    <p:extLst>
      <p:ext uri="{BB962C8B-B14F-4D97-AF65-F5344CB8AC3E}">
        <p14:creationId xmlns:p14="http://schemas.microsoft.com/office/powerpoint/2010/main" val="41935720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37F0B8-9053-465B-B84B-904874748A2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8F9EDA0-B4C0-45F9-B687-08C502B440B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5F2EDA-36CC-4284-8AE1-A9421E5AA531}"/>
              </a:ext>
            </a:extLst>
          </p:cNvPr>
          <p:cNvSpPr>
            <a:spLocks noGrp="1"/>
          </p:cNvSpPr>
          <p:nvPr>
            <p:ph type="dt" sz="half" idx="10"/>
          </p:nvPr>
        </p:nvSpPr>
        <p:spPr/>
        <p:txBody>
          <a:bodyPr/>
          <a:lstStyle/>
          <a:p>
            <a:fld id="{F724941B-234F-4F2A-B9FF-42D8E03C5E71}" type="datetimeFigureOut">
              <a:rPr lang="en-US" smtClean="0"/>
              <a:t>3/19/2022</a:t>
            </a:fld>
            <a:endParaRPr lang="en-US"/>
          </a:p>
        </p:txBody>
      </p:sp>
      <p:sp>
        <p:nvSpPr>
          <p:cNvPr id="5" name="Footer Placeholder 4">
            <a:extLst>
              <a:ext uri="{FF2B5EF4-FFF2-40B4-BE49-F238E27FC236}">
                <a16:creationId xmlns:a16="http://schemas.microsoft.com/office/drawing/2014/main" id="{89C4E77C-C604-4F7F-8BCE-6A44710A02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8FB751-7FA4-44E4-B153-2FEF2A007CE7}"/>
              </a:ext>
            </a:extLst>
          </p:cNvPr>
          <p:cNvSpPr>
            <a:spLocks noGrp="1"/>
          </p:cNvSpPr>
          <p:nvPr>
            <p:ph type="sldNum" sz="quarter" idx="12"/>
          </p:nvPr>
        </p:nvSpPr>
        <p:spPr/>
        <p:txBody>
          <a:bodyPr/>
          <a:lstStyle/>
          <a:p>
            <a:fld id="{E5ADC19C-174C-4574-A75B-3353E48F471E}" type="slidenum">
              <a:rPr lang="en-US" smtClean="0"/>
              <a:t>‹#›</a:t>
            </a:fld>
            <a:endParaRPr lang="en-US"/>
          </a:p>
        </p:txBody>
      </p:sp>
    </p:spTree>
    <p:extLst>
      <p:ext uri="{BB962C8B-B14F-4D97-AF65-F5344CB8AC3E}">
        <p14:creationId xmlns:p14="http://schemas.microsoft.com/office/powerpoint/2010/main" val="1539873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F724941B-234F-4F2A-B9FF-42D8E03C5E71}" type="datetimeFigureOut">
              <a:rPr lang="en-US" smtClean="0"/>
              <a:t>3/19/2022</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E5ADC19C-174C-4574-A75B-3353E48F471E}"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80077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1" i="0" kern="1200" cap="none">
          <a:solidFill>
            <a:schemeClr val="tx1"/>
          </a:solidFill>
          <a:effectLst>
            <a:outerShdw blurRad="38100" dist="38100" dir="2700000" algn="tl">
              <a:srgbClr val="000000">
                <a:alpha val="43137"/>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E6AEE8-1FB0-4E54-B041-7DAA6EF8D1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7909CB5-DCA6-49A7-B9B3-DEB5654905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546E2A-AFEF-4297-8312-A851490CB2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24941B-234F-4F2A-B9FF-42D8E03C5E71}" type="datetimeFigureOut">
              <a:rPr lang="en-US" smtClean="0"/>
              <a:t>3/19/2022</a:t>
            </a:fld>
            <a:endParaRPr lang="en-US"/>
          </a:p>
        </p:txBody>
      </p:sp>
      <p:sp>
        <p:nvSpPr>
          <p:cNvPr id="5" name="Footer Placeholder 4">
            <a:extLst>
              <a:ext uri="{FF2B5EF4-FFF2-40B4-BE49-F238E27FC236}">
                <a16:creationId xmlns:a16="http://schemas.microsoft.com/office/drawing/2014/main" id="{5B5FB1C0-8007-4EE9-8CC9-8A950805E7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A904E97-DE9A-4C66-9E2B-7DA24D0970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ADC19C-174C-4574-A75B-3353E48F471E}" type="slidenum">
              <a:rPr lang="en-US" smtClean="0"/>
              <a:t>‹#›</a:t>
            </a:fld>
            <a:endParaRPr lang="en-US"/>
          </a:p>
        </p:txBody>
      </p:sp>
    </p:spTree>
    <p:extLst>
      <p:ext uri="{BB962C8B-B14F-4D97-AF65-F5344CB8AC3E}">
        <p14:creationId xmlns:p14="http://schemas.microsoft.com/office/powerpoint/2010/main" val="427003584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atholic-resources.org/" TargetMode="External"/><Relationship Id="rId2" Type="http://schemas.openxmlformats.org/officeDocument/2006/relationships/hyperlink" Target="https://recongress.org/people/4-06-important-trends-in-the-catholic-church" TargetMode="Externa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catholic-resources.org/Bible" TargetMode="External"/><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catholic-resources.org/Lectionary" TargetMode="External"/><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osvnews.com/amp/2020/01/24/official-logo-for-the-sunday-of-the-word-of-god-unveiled-at-vatican/"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seetheholyland.net/emmaus/" TargetMode="External"/><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www.vatican.va/archive/hist_councils/ii_vatican_council/documents/vat-ii_const_19651118_dei-verbum_en.html"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hyperlink" Target="https://catholic-resources.org/"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hyperlink" Target="https://catholic-resources.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548B45-2C7E-47E1-9CD3-8B7CBE0C5FAE}"/>
              </a:ext>
            </a:extLst>
          </p:cNvPr>
          <p:cNvSpPr>
            <a:spLocks noGrp="1"/>
          </p:cNvSpPr>
          <p:nvPr>
            <p:ph type="ctrTitle"/>
          </p:nvPr>
        </p:nvSpPr>
        <p:spPr>
          <a:xfrm>
            <a:off x="4394718" y="587830"/>
            <a:ext cx="7707084" cy="2416628"/>
          </a:xfrm>
        </p:spPr>
        <p:txBody>
          <a:bodyPr>
            <a:normAutofit fontScale="90000"/>
          </a:bodyPr>
          <a:lstStyle/>
          <a:p>
            <a:pPr algn="l"/>
            <a:r>
              <a:rPr lang="en-US" sz="5300" cap="none" dirty="0"/>
              <a:t>On the Road to Emmaus:</a:t>
            </a:r>
            <a:br>
              <a:rPr lang="en-US" sz="5300" cap="none" dirty="0"/>
            </a:br>
            <a:br>
              <a:rPr lang="en-US" sz="2000" i="0" u="none" strike="noStrike" baseline="0" dirty="0">
                <a:solidFill>
                  <a:srgbClr val="000000"/>
                </a:solidFill>
                <a:latin typeface="Times New Roman" panose="02020603050405020304" pitchFamily="18" charset="0"/>
              </a:rPr>
            </a:br>
            <a:r>
              <a:rPr lang="en-US" sz="4400" i="1" u="none" strike="noStrike" cap="none" baseline="0" dirty="0">
                <a:solidFill>
                  <a:srgbClr val="000000"/>
                </a:solidFill>
              </a:rPr>
              <a:t>How Can Luke's Gospel Help Us </a:t>
            </a:r>
            <a:br>
              <a:rPr lang="en-US" sz="4400" i="1" u="none" strike="noStrike" cap="none" baseline="0" dirty="0">
                <a:solidFill>
                  <a:srgbClr val="000000"/>
                </a:solidFill>
              </a:rPr>
            </a:br>
            <a:r>
              <a:rPr lang="en-US" sz="4400" i="1" u="none" strike="noStrike" cap="none" baseline="0" dirty="0">
                <a:solidFill>
                  <a:srgbClr val="000000"/>
                </a:solidFill>
              </a:rPr>
              <a:t>Be Better Disciples of Jesus? </a:t>
            </a:r>
            <a:endParaRPr lang="en-US" i="1" cap="none" dirty="0"/>
          </a:p>
        </p:txBody>
      </p:sp>
      <p:sp>
        <p:nvSpPr>
          <p:cNvPr id="5" name="Subtitle 4">
            <a:extLst>
              <a:ext uri="{FF2B5EF4-FFF2-40B4-BE49-F238E27FC236}">
                <a16:creationId xmlns:a16="http://schemas.microsoft.com/office/drawing/2014/main" id="{81E0376F-A156-4277-8608-051A0DE55DA3}"/>
              </a:ext>
            </a:extLst>
          </p:cNvPr>
          <p:cNvSpPr>
            <a:spLocks noGrp="1"/>
          </p:cNvSpPr>
          <p:nvPr>
            <p:ph type="subTitle" idx="1"/>
          </p:nvPr>
        </p:nvSpPr>
        <p:spPr>
          <a:xfrm>
            <a:off x="4180114" y="3732245"/>
            <a:ext cx="7921690" cy="2099388"/>
          </a:xfrm>
        </p:spPr>
        <p:txBody>
          <a:bodyPr>
            <a:noAutofit/>
          </a:bodyPr>
          <a:lstStyle/>
          <a:p>
            <a:pPr algn="ctr">
              <a:lnSpc>
                <a:spcPct val="100000"/>
              </a:lnSpc>
              <a:spcBef>
                <a:spcPts val="600"/>
              </a:spcBef>
            </a:pPr>
            <a:r>
              <a:rPr lang="en-US" sz="2800" cap="none" dirty="0"/>
              <a:t>L.A. Religious Education Congress</a:t>
            </a:r>
            <a:endParaRPr lang="en-US" sz="2800" i="1" cap="none" dirty="0"/>
          </a:p>
          <a:p>
            <a:pPr algn="ctr">
              <a:lnSpc>
                <a:spcPct val="100000"/>
              </a:lnSpc>
              <a:spcBef>
                <a:spcPts val="600"/>
              </a:spcBef>
            </a:pPr>
            <a:r>
              <a:rPr lang="en-US" sz="2800" i="1" cap="none" dirty="0"/>
              <a:t>March 19, 2022:  </a:t>
            </a:r>
            <a:r>
              <a:rPr lang="en-US" sz="2800" cap="none" dirty="0"/>
              <a:t>Session </a:t>
            </a:r>
            <a:r>
              <a:rPr lang="en-US" sz="2800" b="1" cap="none" dirty="0">
                <a:hlinkClick r:id="rId2">
                  <a:extLst>
                    <a:ext uri="{A12FA001-AC4F-418D-AE19-62706E023703}">
                      <ahyp:hlinkClr xmlns:ahyp="http://schemas.microsoft.com/office/drawing/2018/hyperlinkcolor" val="tx"/>
                    </a:ext>
                  </a:extLst>
                </a:hlinkClick>
              </a:rPr>
              <a:t>4-06</a:t>
            </a:r>
            <a:endParaRPr lang="en-US" sz="2800" b="1" cap="none" dirty="0"/>
          </a:p>
          <a:p>
            <a:pPr algn="ctr">
              <a:lnSpc>
                <a:spcPct val="100000"/>
              </a:lnSpc>
              <a:spcBef>
                <a:spcPts val="600"/>
              </a:spcBef>
            </a:pPr>
            <a:r>
              <a:rPr lang="en-US" sz="2800" b="1" cap="none" dirty="0"/>
              <a:t>Fr. Felix Just</a:t>
            </a:r>
            <a:r>
              <a:rPr lang="en-US" sz="2800" cap="none" dirty="0"/>
              <a:t>, S.J., Ph.D.</a:t>
            </a:r>
            <a:br>
              <a:rPr lang="en-US" sz="2800" cap="none" dirty="0"/>
            </a:br>
            <a:r>
              <a:rPr lang="en-US" sz="2800" u="sng" cap="none" dirty="0">
                <a:hlinkClick r:id="rId3"/>
              </a:rPr>
              <a:t>https://catholic-resources.org</a:t>
            </a:r>
            <a:r>
              <a:rPr lang="en-US" sz="2800" u="sng" cap="none" dirty="0"/>
              <a:t> </a:t>
            </a:r>
          </a:p>
        </p:txBody>
      </p:sp>
      <p:pic>
        <p:nvPicPr>
          <p:cNvPr id="6" name="Picture 2">
            <a:extLst>
              <a:ext uri="{FF2B5EF4-FFF2-40B4-BE49-F238E27FC236}">
                <a16:creationId xmlns:a16="http://schemas.microsoft.com/office/drawing/2014/main" id="{09CE282C-35E6-4A09-9C55-2DAD936F2D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763"/>
            <a:ext cx="4142046" cy="5836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453B8B40-3B73-4E68-AD70-58E24CC36B16}"/>
              </a:ext>
            </a:extLst>
          </p:cNvPr>
          <p:cNvSpPr txBox="1"/>
          <p:nvPr/>
        </p:nvSpPr>
        <p:spPr>
          <a:xfrm>
            <a:off x="0" y="5822303"/>
            <a:ext cx="1225421" cy="307777"/>
          </a:xfrm>
          <a:prstGeom prst="rect">
            <a:avLst/>
          </a:prstGeom>
          <a:noFill/>
        </p:spPr>
        <p:txBody>
          <a:bodyPr wrap="square" rtlCol="0">
            <a:spAutoFit/>
          </a:bodyPr>
          <a:lstStyle/>
          <a:p>
            <a:r>
              <a:rPr lang="en-US" altLang="en-US" sz="1400" dirty="0" err="1"/>
              <a:t>Sieger</a:t>
            </a:r>
            <a:r>
              <a:rPr lang="en-US" altLang="en-US" sz="1400" dirty="0"/>
              <a:t> </a:t>
            </a:r>
            <a:r>
              <a:rPr lang="en-US" altLang="en-US" sz="1400" dirty="0" err="1"/>
              <a:t>Köder</a:t>
            </a:r>
            <a:endParaRPr lang="en-US" altLang="en-US" sz="1400" dirty="0"/>
          </a:p>
        </p:txBody>
      </p:sp>
    </p:spTree>
    <p:extLst>
      <p:ext uri="{BB962C8B-B14F-4D97-AF65-F5344CB8AC3E}">
        <p14:creationId xmlns:p14="http://schemas.microsoft.com/office/powerpoint/2010/main" val="2433545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E6574-5D59-4BB4-8564-1343ED2D22F7}"/>
              </a:ext>
            </a:extLst>
          </p:cNvPr>
          <p:cNvSpPr>
            <a:spLocks noGrp="1"/>
          </p:cNvSpPr>
          <p:nvPr>
            <p:ph type="title"/>
          </p:nvPr>
        </p:nvSpPr>
        <p:spPr/>
        <p:txBody>
          <a:bodyPr>
            <a:normAutofit/>
          </a:bodyPr>
          <a:lstStyle/>
          <a:p>
            <a:pPr algn="ctr"/>
            <a:r>
              <a:rPr lang="en-US" dirty="0"/>
              <a:t>RE Congress Theme:  “</a:t>
            </a:r>
            <a:r>
              <a:rPr lang="en-US" i="1" dirty="0"/>
              <a:t>Living Waters of HOPE</a:t>
            </a:r>
            <a:r>
              <a:rPr lang="en-US" dirty="0"/>
              <a:t>”</a:t>
            </a:r>
          </a:p>
        </p:txBody>
      </p:sp>
      <p:sp>
        <p:nvSpPr>
          <p:cNvPr id="3" name="Content Placeholder 2">
            <a:extLst>
              <a:ext uri="{FF2B5EF4-FFF2-40B4-BE49-F238E27FC236}">
                <a16:creationId xmlns:a16="http://schemas.microsoft.com/office/drawing/2014/main" id="{8523161E-D12C-487C-8C7D-0BDDED364D3D}"/>
              </a:ext>
            </a:extLst>
          </p:cNvPr>
          <p:cNvSpPr>
            <a:spLocks noGrp="1"/>
          </p:cNvSpPr>
          <p:nvPr>
            <p:ph idx="1"/>
          </p:nvPr>
        </p:nvSpPr>
        <p:spPr>
          <a:xfrm>
            <a:off x="701039" y="1055692"/>
            <a:ext cx="11167499" cy="5032069"/>
          </a:xfrm>
        </p:spPr>
        <p:txBody>
          <a:bodyPr>
            <a:normAutofit/>
          </a:bodyPr>
          <a:lstStyle/>
          <a:p>
            <a:r>
              <a:rPr lang="en-US" dirty="0"/>
              <a:t>Based on </a:t>
            </a:r>
            <a:r>
              <a:rPr lang="en-US" b="1" dirty="0"/>
              <a:t>JOHN 4 </a:t>
            </a:r>
            <a:r>
              <a:rPr lang="en-US" dirty="0"/>
              <a:t>– Jesus Encounters the Samaritan Woman at the Well</a:t>
            </a:r>
          </a:p>
          <a:p>
            <a:pPr lvl="1"/>
            <a:r>
              <a:rPr lang="en-US" dirty="0"/>
              <a:t>3rd Sunday of Lent,  </a:t>
            </a:r>
            <a:r>
              <a:rPr lang="en-US" b="1" dirty="0"/>
              <a:t>Year A</a:t>
            </a:r>
            <a:r>
              <a:rPr lang="en-US" dirty="0"/>
              <a:t>  (for RCIA </a:t>
            </a:r>
            <a:r>
              <a:rPr lang="en-US" dirty="0" err="1"/>
              <a:t>Scrutinies</a:t>
            </a:r>
            <a:r>
              <a:rPr lang="en-US" dirty="0"/>
              <a:t>)</a:t>
            </a:r>
          </a:p>
          <a:p>
            <a:pPr lvl="1"/>
            <a:r>
              <a:rPr lang="en-US" dirty="0"/>
              <a:t>One of my RE Congress Talks in </a:t>
            </a:r>
            <a:r>
              <a:rPr lang="en-US" b="1" dirty="0"/>
              <a:t>2018</a:t>
            </a:r>
          </a:p>
          <a:p>
            <a:pPr lvl="2"/>
            <a:endParaRPr lang="en-US" dirty="0"/>
          </a:p>
          <a:p>
            <a:r>
              <a:rPr lang="en-US" dirty="0"/>
              <a:t>This Talk:  </a:t>
            </a:r>
            <a:r>
              <a:rPr lang="en-US" b="1" dirty="0"/>
              <a:t>Luke 24 – EMMAUS Narrative</a:t>
            </a:r>
          </a:p>
          <a:p>
            <a:pPr lvl="1"/>
            <a:r>
              <a:rPr lang="en-US" dirty="0"/>
              <a:t>Image of “</a:t>
            </a:r>
            <a:r>
              <a:rPr lang="en-US" b="1" dirty="0"/>
              <a:t>Journeying Together</a:t>
            </a:r>
            <a:r>
              <a:rPr lang="en-US" dirty="0"/>
              <a:t>” in our Christian Discipleship</a:t>
            </a:r>
          </a:p>
          <a:p>
            <a:pPr lvl="1"/>
            <a:r>
              <a:rPr lang="en-US" dirty="0"/>
              <a:t>Basis of Pope Francis’ Letter, </a:t>
            </a:r>
            <a:r>
              <a:rPr lang="en-US" b="1" i="1" dirty="0" err="1">
                <a:latin typeface="Times New Roman" panose="02020603050405020304" pitchFamily="18" charset="0"/>
                <a:cs typeface="Times New Roman" panose="02020603050405020304" pitchFamily="18" charset="0"/>
              </a:rPr>
              <a:t>Aperuit</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Illis</a:t>
            </a:r>
            <a:r>
              <a:rPr lang="en-US" i="1" dirty="0">
                <a:latin typeface="Times New Roman" panose="02020603050405020304" pitchFamily="18" charset="0"/>
                <a:cs typeface="Times New Roman" panose="02020603050405020304" pitchFamily="18" charset="0"/>
              </a:rPr>
              <a:t> </a:t>
            </a:r>
            <a:r>
              <a:rPr lang="en-US" i="1" dirty="0"/>
              <a:t>– </a:t>
            </a:r>
            <a:r>
              <a:rPr lang="en-US" dirty="0"/>
              <a:t>“Sunday of the  Word of God”</a:t>
            </a:r>
          </a:p>
          <a:p>
            <a:pPr lvl="1"/>
            <a:r>
              <a:rPr lang="en-US" b="1" dirty="0"/>
              <a:t>Synod</a:t>
            </a:r>
            <a:r>
              <a:rPr lang="en-US" sz="2000" dirty="0">
                <a:latin typeface="Arial Narrow" panose="020B0606020202030204" pitchFamily="34" charset="0"/>
              </a:rPr>
              <a:t> (“Journeying Together”)</a:t>
            </a:r>
            <a:r>
              <a:rPr lang="en-US" dirty="0"/>
              <a:t>:  </a:t>
            </a:r>
            <a:r>
              <a:rPr lang="en-US" i="1" dirty="0"/>
              <a:t>Communion, Participation, Mission</a:t>
            </a:r>
          </a:p>
          <a:p>
            <a:pPr lvl="1"/>
            <a:r>
              <a:rPr lang="en-US" dirty="0"/>
              <a:t>Sunday Lectionary:  </a:t>
            </a:r>
            <a:r>
              <a:rPr lang="en-US" b="1" dirty="0"/>
              <a:t>2022 </a:t>
            </a:r>
            <a:r>
              <a:rPr lang="en-US" dirty="0"/>
              <a:t>is </a:t>
            </a:r>
            <a:r>
              <a:rPr lang="en-US" b="1" dirty="0"/>
              <a:t>Year C </a:t>
            </a:r>
            <a:r>
              <a:rPr lang="en-US" dirty="0"/>
              <a:t>– focus on </a:t>
            </a:r>
            <a:r>
              <a:rPr lang="en-US" b="1" dirty="0"/>
              <a:t>LUKE’s </a:t>
            </a:r>
            <a:r>
              <a:rPr lang="en-US" dirty="0"/>
              <a:t>Gospel</a:t>
            </a:r>
          </a:p>
        </p:txBody>
      </p:sp>
    </p:spTree>
    <p:extLst>
      <p:ext uri="{BB962C8B-B14F-4D97-AF65-F5344CB8AC3E}">
        <p14:creationId xmlns:p14="http://schemas.microsoft.com/office/powerpoint/2010/main" val="386241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02B4F-BFBA-44AC-9ED7-8EE96BD97ECC}"/>
              </a:ext>
            </a:extLst>
          </p:cNvPr>
          <p:cNvSpPr>
            <a:spLocks noGrp="1"/>
          </p:cNvSpPr>
          <p:nvPr>
            <p:ph type="title"/>
          </p:nvPr>
        </p:nvSpPr>
        <p:spPr/>
        <p:txBody>
          <a:bodyPr/>
          <a:lstStyle/>
          <a:p>
            <a:r>
              <a:rPr lang="en-US" b="1" dirty="0"/>
              <a:t>Structural Outline  of LUKE’s Gospel </a:t>
            </a:r>
          </a:p>
        </p:txBody>
      </p:sp>
      <p:sp>
        <p:nvSpPr>
          <p:cNvPr id="3" name="Content Placeholder 2">
            <a:extLst>
              <a:ext uri="{FF2B5EF4-FFF2-40B4-BE49-F238E27FC236}">
                <a16:creationId xmlns:a16="http://schemas.microsoft.com/office/drawing/2014/main" id="{F63B98BE-8BE9-47A5-B660-F41B4AF7592B}"/>
              </a:ext>
            </a:extLst>
          </p:cNvPr>
          <p:cNvSpPr>
            <a:spLocks noGrp="1"/>
          </p:cNvSpPr>
          <p:nvPr>
            <p:ph idx="1"/>
          </p:nvPr>
        </p:nvSpPr>
        <p:spPr>
          <a:xfrm>
            <a:off x="701040" y="1186249"/>
            <a:ext cx="10789920" cy="4799772"/>
          </a:xfrm>
        </p:spPr>
        <p:txBody>
          <a:bodyPr/>
          <a:lstStyle/>
          <a:p>
            <a:pPr marL="0" indent="0">
              <a:buNone/>
            </a:pPr>
            <a:r>
              <a:rPr lang="en-US" dirty="0"/>
              <a:t>A) </a:t>
            </a:r>
            <a:r>
              <a:rPr lang="en-US" b="1" dirty="0"/>
              <a:t>Literary Preface &amp; Infancy Narrative</a:t>
            </a:r>
            <a:r>
              <a:rPr lang="en-US" dirty="0"/>
              <a:t>:  </a:t>
            </a:r>
            <a:r>
              <a:rPr lang="en-US" b="1" dirty="0"/>
              <a:t>1:1 – 2:52 </a:t>
            </a:r>
          </a:p>
          <a:p>
            <a:pPr marL="0" indent="0">
              <a:buNone/>
            </a:pPr>
            <a:r>
              <a:rPr lang="en-US" dirty="0"/>
              <a:t>     B) Preparatory Events:  3:1 – 4:13 </a:t>
            </a:r>
          </a:p>
          <a:p>
            <a:pPr marL="0" indent="0">
              <a:buNone/>
            </a:pPr>
            <a:r>
              <a:rPr lang="en-US" dirty="0"/>
              <a:t>          C) Jesus’ Ministry in Galilee:  4:14 – 9:50 </a:t>
            </a:r>
          </a:p>
          <a:p>
            <a:pPr marL="0" indent="0">
              <a:buNone/>
            </a:pPr>
            <a:r>
              <a:rPr lang="en-US" dirty="0"/>
              <a:t>               D) </a:t>
            </a:r>
            <a:r>
              <a:rPr lang="en-US" b="1" dirty="0"/>
              <a:t>Jesus’ Journey to Jerusalem</a:t>
            </a:r>
            <a:r>
              <a:rPr lang="en-US" dirty="0"/>
              <a:t>:  </a:t>
            </a:r>
            <a:r>
              <a:rPr lang="en-US" b="1" dirty="0"/>
              <a:t>9:51 – 19:27 </a:t>
            </a:r>
          </a:p>
          <a:p>
            <a:pPr marL="0" indent="0">
              <a:buNone/>
            </a:pPr>
            <a:r>
              <a:rPr lang="en-US" dirty="0"/>
              <a:t>          C') Jesus’ Ministry in Jerusalem:  19:28 – 21:38 </a:t>
            </a:r>
          </a:p>
          <a:p>
            <a:pPr marL="0" indent="0">
              <a:buNone/>
            </a:pPr>
            <a:r>
              <a:rPr lang="fr-FR" dirty="0"/>
              <a:t>     B') Passion Narrative:  22:1 – 23:56 </a:t>
            </a:r>
          </a:p>
          <a:p>
            <a:pPr marL="0" indent="0">
              <a:buNone/>
            </a:pPr>
            <a:r>
              <a:rPr lang="en-US" dirty="0"/>
              <a:t>A') </a:t>
            </a:r>
            <a:r>
              <a:rPr lang="en-US" b="1" dirty="0"/>
              <a:t>Resurrection Appearances &amp; Ascension</a:t>
            </a:r>
            <a:r>
              <a:rPr lang="en-US" dirty="0"/>
              <a:t>:  </a:t>
            </a:r>
            <a:r>
              <a:rPr lang="en-US" b="1" dirty="0"/>
              <a:t>24:1-53 </a:t>
            </a:r>
          </a:p>
        </p:txBody>
      </p:sp>
      <p:pic>
        <p:nvPicPr>
          <p:cNvPr id="10" name="Picture 9" descr="A person holding a book&#10;&#10;Description automatically generated with low confidence">
            <a:extLst>
              <a:ext uri="{FF2B5EF4-FFF2-40B4-BE49-F238E27FC236}">
                <a16:creationId xmlns:a16="http://schemas.microsoft.com/office/drawing/2014/main" id="{6F6988E4-2E4F-499D-AD12-E1008904A2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68560" y="2003203"/>
            <a:ext cx="2123440" cy="2739922"/>
          </a:xfrm>
          <a:prstGeom prst="rect">
            <a:avLst/>
          </a:prstGeom>
        </p:spPr>
      </p:pic>
    </p:spTree>
    <p:extLst>
      <p:ext uri="{BB962C8B-B14F-4D97-AF65-F5344CB8AC3E}">
        <p14:creationId xmlns:p14="http://schemas.microsoft.com/office/powerpoint/2010/main" val="3325623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AA114-A3A7-4BCE-9D04-CAD425ACA3AB}"/>
              </a:ext>
            </a:extLst>
          </p:cNvPr>
          <p:cNvSpPr>
            <a:spLocks noGrp="1"/>
          </p:cNvSpPr>
          <p:nvPr>
            <p:ph type="title"/>
          </p:nvPr>
        </p:nvSpPr>
        <p:spPr/>
        <p:txBody>
          <a:bodyPr/>
          <a:lstStyle/>
          <a:p>
            <a:r>
              <a:rPr lang="en-US" dirty="0"/>
              <a:t>Resurrection  in Luke’s  Gospel</a:t>
            </a:r>
          </a:p>
        </p:txBody>
      </p:sp>
      <p:sp>
        <p:nvSpPr>
          <p:cNvPr id="3" name="Content Placeholder 2">
            <a:extLst>
              <a:ext uri="{FF2B5EF4-FFF2-40B4-BE49-F238E27FC236}">
                <a16:creationId xmlns:a16="http://schemas.microsoft.com/office/drawing/2014/main" id="{7488EE92-A4EC-4036-AC56-22713B503408}"/>
              </a:ext>
            </a:extLst>
          </p:cNvPr>
          <p:cNvSpPr>
            <a:spLocks noGrp="1"/>
          </p:cNvSpPr>
          <p:nvPr>
            <p:ph idx="1"/>
          </p:nvPr>
        </p:nvSpPr>
        <p:spPr>
          <a:xfrm>
            <a:off x="701040" y="1288026"/>
            <a:ext cx="11408582" cy="4799735"/>
          </a:xfrm>
        </p:spPr>
        <p:txBody>
          <a:bodyPr/>
          <a:lstStyle/>
          <a:p>
            <a:pPr marL="0" indent="0">
              <a:spcBef>
                <a:spcPts val="1800"/>
              </a:spcBef>
              <a:buNone/>
            </a:pPr>
            <a:r>
              <a:rPr lang="en-US" b="1" dirty="0"/>
              <a:t>Overview of Luke 24:</a:t>
            </a:r>
          </a:p>
          <a:p>
            <a:pPr>
              <a:spcBef>
                <a:spcPts val="1800"/>
              </a:spcBef>
            </a:pPr>
            <a:r>
              <a:rPr lang="en-US" b="1" dirty="0">
                <a:solidFill>
                  <a:srgbClr val="C00000"/>
                </a:solidFill>
              </a:rPr>
              <a:t>24:1-11</a:t>
            </a:r>
            <a:r>
              <a:rPr lang="en-US" dirty="0"/>
              <a:t> – Some Women Disciples Find Jesus’ Tomb Empty</a:t>
            </a:r>
          </a:p>
          <a:p>
            <a:pPr>
              <a:spcBef>
                <a:spcPts val="1800"/>
              </a:spcBef>
            </a:pPr>
            <a:r>
              <a:rPr lang="en-US" b="1" dirty="0">
                <a:solidFill>
                  <a:srgbClr val="C00000"/>
                </a:solidFill>
              </a:rPr>
              <a:t>24:12</a:t>
            </a:r>
            <a:r>
              <a:rPr lang="en-US" dirty="0"/>
              <a:t> – Peter Runs to the Tomb</a:t>
            </a:r>
            <a:r>
              <a:rPr lang="en-US" sz="2400" dirty="0"/>
              <a:t>  (</a:t>
            </a:r>
            <a:r>
              <a:rPr lang="en-US" sz="2400" i="1" dirty="0"/>
              <a:t>but doesn’t himself see Jesus</a:t>
            </a:r>
            <a:r>
              <a:rPr lang="en-US" sz="2400" dirty="0"/>
              <a:t>)</a:t>
            </a:r>
          </a:p>
          <a:p>
            <a:pPr>
              <a:spcBef>
                <a:spcPts val="1800"/>
              </a:spcBef>
            </a:pPr>
            <a:r>
              <a:rPr lang="en-US" b="1" dirty="0">
                <a:solidFill>
                  <a:srgbClr val="C00000"/>
                </a:solidFill>
              </a:rPr>
              <a:t>24:13-35</a:t>
            </a:r>
            <a:r>
              <a:rPr lang="en-US" dirty="0"/>
              <a:t> – </a:t>
            </a:r>
            <a:r>
              <a:rPr lang="en-US" b="1" dirty="0"/>
              <a:t>Jesus</a:t>
            </a:r>
            <a:r>
              <a:rPr lang="en-US" dirty="0"/>
              <a:t> Appears to </a:t>
            </a:r>
            <a:r>
              <a:rPr lang="en-US" b="1" dirty="0"/>
              <a:t>Two Disciples </a:t>
            </a:r>
            <a:r>
              <a:rPr lang="en-US" dirty="0"/>
              <a:t>on the </a:t>
            </a:r>
            <a:r>
              <a:rPr lang="en-US" b="1" dirty="0"/>
              <a:t>Way to Emmaus</a:t>
            </a:r>
          </a:p>
          <a:p>
            <a:pPr>
              <a:spcBef>
                <a:spcPts val="1800"/>
              </a:spcBef>
            </a:pPr>
            <a:r>
              <a:rPr lang="en-US" b="1" dirty="0">
                <a:solidFill>
                  <a:srgbClr val="C00000"/>
                </a:solidFill>
              </a:rPr>
              <a:t>24:36-43</a:t>
            </a:r>
            <a:r>
              <a:rPr lang="en-US" dirty="0"/>
              <a:t> – Jesus Appears to Disciples in Jerusalem that Sunday Evening</a:t>
            </a:r>
          </a:p>
          <a:p>
            <a:pPr>
              <a:spcBef>
                <a:spcPts val="1800"/>
              </a:spcBef>
            </a:pPr>
            <a:r>
              <a:rPr lang="en-US" b="1" dirty="0">
                <a:solidFill>
                  <a:srgbClr val="C00000"/>
                </a:solidFill>
              </a:rPr>
              <a:t>24:44-53</a:t>
            </a:r>
            <a:r>
              <a:rPr lang="en-US" dirty="0"/>
              <a:t> – Jesus’ Last Words and His Ascension to Heaven</a:t>
            </a:r>
          </a:p>
        </p:txBody>
      </p:sp>
      <p:pic>
        <p:nvPicPr>
          <p:cNvPr id="6" name="Picture 5" descr="A picture containing nature&#10;&#10;Description automatically generated">
            <a:extLst>
              <a:ext uri="{FF2B5EF4-FFF2-40B4-BE49-F238E27FC236}">
                <a16:creationId xmlns:a16="http://schemas.microsoft.com/office/drawing/2014/main" id="{EEAC5A03-BFF0-4C5B-9846-07799061FA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71334" y="0"/>
            <a:ext cx="2013399" cy="295951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a:extLst>
              <a:ext uri="{FF2B5EF4-FFF2-40B4-BE49-F238E27FC236}">
                <a16:creationId xmlns:a16="http://schemas.microsoft.com/office/drawing/2014/main" id="{575C922E-66B9-44B6-98F0-4BD58D955AA3}"/>
              </a:ext>
            </a:extLst>
          </p:cNvPr>
          <p:cNvSpPr>
            <a:spLocks noGrp="1"/>
          </p:cNvSpPr>
          <p:nvPr>
            <p:ph type="title"/>
          </p:nvPr>
        </p:nvSpPr>
        <p:spPr/>
        <p:txBody>
          <a:bodyPr>
            <a:normAutofit/>
          </a:bodyPr>
          <a:lstStyle/>
          <a:p>
            <a:r>
              <a:rPr lang="en-US" altLang="en-US" dirty="0"/>
              <a:t>Appearances</a:t>
            </a:r>
            <a:r>
              <a:rPr lang="en-US" altLang="en-US" sz="3100" dirty="0"/>
              <a:t>  </a:t>
            </a:r>
            <a:r>
              <a:rPr lang="en-US" altLang="en-US" sz="2800" dirty="0"/>
              <a:t>of the </a:t>
            </a:r>
            <a:r>
              <a:rPr lang="en-US" altLang="en-US" dirty="0"/>
              <a:t>Risen Jesus</a:t>
            </a:r>
            <a:r>
              <a:rPr lang="en-US" altLang="en-US" sz="3100" dirty="0"/>
              <a:t>  </a:t>
            </a:r>
            <a:r>
              <a:rPr lang="en-US" altLang="en-US" sz="2800" dirty="0"/>
              <a:t>in the </a:t>
            </a:r>
            <a:r>
              <a:rPr lang="en-US" altLang="en-US" dirty="0"/>
              <a:t>Four Gospels</a:t>
            </a:r>
          </a:p>
        </p:txBody>
      </p:sp>
      <p:pic>
        <p:nvPicPr>
          <p:cNvPr id="107523" name="Picture 1">
            <a:extLst>
              <a:ext uri="{FF2B5EF4-FFF2-40B4-BE49-F238E27FC236}">
                <a16:creationId xmlns:a16="http://schemas.microsoft.com/office/drawing/2014/main" id="{D63213C6-BED7-4EBF-8C6B-CFAD80A3401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576925" y="1073117"/>
            <a:ext cx="11038150" cy="4923542"/>
          </a:xfrm>
        </p:spPr>
      </p:pic>
      <p:sp>
        <p:nvSpPr>
          <p:cNvPr id="2" name="TextBox 1">
            <a:extLst>
              <a:ext uri="{FF2B5EF4-FFF2-40B4-BE49-F238E27FC236}">
                <a16:creationId xmlns:a16="http://schemas.microsoft.com/office/drawing/2014/main" id="{876FFC88-E4A9-4787-8319-6F66CB69F112}"/>
              </a:ext>
            </a:extLst>
          </p:cNvPr>
          <p:cNvSpPr txBox="1"/>
          <p:nvPr/>
        </p:nvSpPr>
        <p:spPr>
          <a:xfrm>
            <a:off x="4090301" y="6454677"/>
            <a:ext cx="4011398" cy="400110"/>
          </a:xfrm>
          <a:prstGeom prst="rect">
            <a:avLst/>
          </a:prstGeom>
          <a:solidFill>
            <a:schemeClr val="bg1"/>
          </a:solidFill>
        </p:spPr>
        <p:txBody>
          <a:bodyPr wrap="square" rtlCol="0">
            <a:spAutoFit/>
          </a:bodyPr>
          <a:lstStyle/>
          <a:p>
            <a:pPr algn="ctr"/>
            <a:r>
              <a:rPr lang="en-US" sz="2000" u="sng" cap="none" dirty="0">
                <a:latin typeface="Calibri" panose="020F0502020204030204" pitchFamily="34" charset="0"/>
                <a:cs typeface="Calibri" panose="020F0502020204030204" pitchFamily="34" charset="0"/>
                <a:hlinkClick r:id="rId3"/>
              </a:rPr>
              <a:t>https://catholic-resources.org/Bible</a:t>
            </a:r>
            <a:r>
              <a:rPr lang="en-US" sz="2000" u="sng" cap="none" dirty="0">
                <a:latin typeface="Calibri" panose="020F0502020204030204" pitchFamily="34" charset="0"/>
                <a:cs typeface="Calibri" panose="020F0502020204030204" pitchFamily="34" charset="0"/>
              </a:rPr>
              <a:t> </a:t>
            </a:r>
            <a:endParaRPr lang="en-US" sz="2000" dirty="0">
              <a:latin typeface="Calibri" panose="020F0502020204030204" pitchFamily="34" charset="0"/>
              <a:cs typeface="Calibri" panose="020F050202020403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a:extLst>
              <a:ext uri="{FF2B5EF4-FFF2-40B4-BE49-F238E27FC236}">
                <a16:creationId xmlns:a16="http://schemas.microsoft.com/office/drawing/2014/main" id="{002165BC-1672-46B3-88D5-FFFDA3C847CF}"/>
              </a:ext>
            </a:extLst>
          </p:cNvPr>
          <p:cNvSpPr>
            <a:spLocks noGrp="1"/>
          </p:cNvSpPr>
          <p:nvPr>
            <p:ph type="title"/>
          </p:nvPr>
        </p:nvSpPr>
        <p:spPr/>
        <p:txBody>
          <a:bodyPr>
            <a:normAutofit/>
          </a:bodyPr>
          <a:lstStyle/>
          <a:p>
            <a:r>
              <a:rPr lang="en-US" altLang="en-US" dirty="0"/>
              <a:t>Resurrection  Accounts</a:t>
            </a:r>
            <a:r>
              <a:rPr lang="en-US" altLang="en-US" sz="2800" dirty="0"/>
              <a:t>  in the  </a:t>
            </a:r>
            <a:r>
              <a:rPr lang="en-US" altLang="en-US" i="1" dirty="0"/>
              <a:t>Lectionary for Mass</a:t>
            </a:r>
          </a:p>
        </p:txBody>
      </p:sp>
      <p:pic>
        <p:nvPicPr>
          <p:cNvPr id="108547" name="Picture 1">
            <a:extLst>
              <a:ext uri="{FF2B5EF4-FFF2-40B4-BE49-F238E27FC236}">
                <a16:creationId xmlns:a16="http://schemas.microsoft.com/office/drawing/2014/main" id="{5FB89127-92CE-4DC7-9DF2-B46E9C23524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r="16019" b="4121"/>
          <a:stretch>
            <a:fillRect/>
          </a:stretch>
        </p:blipFill>
        <p:spPr>
          <a:xfrm>
            <a:off x="2126099" y="1134919"/>
            <a:ext cx="7939802" cy="4986304"/>
          </a:xfrm>
        </p:spPr>
      </p:pic>
      <p:sp>
        <p:nvSpPr>
          <p:cNvPr id="4" name="TextBox 3">
            <a:extLst>
              <a:ext uri="{FF2B5EF4-FFF2-40B4-BE49-F238E27FC236}">
                <a16:creationId xmlns:a16="http://schemas.microsoft.com/office/drawing/2014/main" id="{F1687D0A-E222-4697-A34D-2B9DC55F2B28}"/>
              </a:ext>
            </a:extLst>
          </p:cNvPr>
          <p:cNvSpPr txBox="1"/>
          <p:nvPr/>
        </p:nvSpPr>
        <p:spPr>
          <a:xfrm>
            <a:off x="3844453" y="6457890"/>
            <a:ext cx="4503093" cy="400110"/>
          </a:xfrm>
          <a:prstGeom prst="rect">
            <a:avLst/>
          </a:prstGeom>
          <a:solidFill>
            <a:schemeClr val="bg1"/>
          </a:solidFill>
        </p:spPr>
        <p:txBody>
          <a:bodyPr wrap="square" rtlCol="0">
            <a:spAutoFit/>
          </a:bodyPr>
          <a:lstStyle/>
          <a:p>
            <a:pPr algn="ctr"/>
            <a:r>
              <a:rPr lang="en-US" sz="2000" u="sng" cap="none" dirty="0">
                <a:latin typeface="Calibri" panose="020F0502020204030204" pitchFamily="34" charset="0"/>
                <a:cs typeface="Calibri" panose="020F0502020204030204" pitchFamily="34" charset="0"/>
                <a:hlinkClick r:id="rId3"/>
              </a:rPr>
              <a:t>https://catholic-resources.org/Lectionary</a:t>
            </a:r>
            <a:r>
              <a:rPr lang="en-US" sz="2000" u="sng" cap="none" dirty="0">
                <a:latin typeface="Calibri" panose="020F0502020204030204" pitchFamily="34" charset="0"/>
                <a:cs typeface="Calibri" panose="020F0502020204030204" pitchFamily="34" charset="0"/>
              </a:rPr>
              <a:t> </a:t>
            </a:r>
            <a:endParaRPr lang="en-US" sz="2000" dirty="0">
              <a:latin typeface="Calibri" panose="020F0502020204030204" pitchFamily="34" charset="0"/>
              <a:cs typeface="Calibri" panose="020F050202020403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AE656-DC9A-4AE2-876B-629934768732}"/>
              </a:ext>
            </a:extLst>
          </p:cNvPr>
          <p:cNvSpPr>
            <a:spLocks noGrp="1"/>
          </p:cNvSpPr>
          <p:nvPr>
            <p:ph type="title"/>
          </p:nvPr>
        </p:nvSpPr>
        <p:spPr/>
        <p:txBody>
          <a:bodyPr/>
          <a:lstStyle/>
          <a:p>
            <a:r>
              <a:rPr lang="en-US" altLang="en-US" dirty="0"/>
              <a:t>The Burial of Jesus </a:t>
            </a:r>
            <a:r>
              <a:rPr lang="en-US" altLang="en-US" b="0" dirty="0"/>
              <a:t> (Luke 23:50-56)</a:t>
            </a:r>
            <a:endParaRPr lang="en-US" dirty="0"/>
          </a:p>
        </p:txBody>
      </p:sp>
      <p:sp>
        <p:nvSpPr>
          <p:cNvPr id="3" name="Content Placeholder 2">
            <a:extLst>
              <a:ext uri="{FF2B5EF4-FFF2-40B4-BE49-F238E27FC236}">
                <a16:creationId xmlns:a16="http://schemas.microsoft.com/office/drawing/2014/main" id="{4AB7D2A9-40A9-4910-BD07-8A08784A978A}"/>
              </a:ext>
            </a:extLst>
          </p:cNvPr>
          <p:cNvSpPr>
            <a:spLocks noGrp="1"/>
          </p:cNvSpPr>
          <p:nvPr>
            <p:ph idx="1"/>
          </p:nvPr>
        </p:nvSpPr>
        <p:spPr/>
        <p:txBody>
          <a:bodyPr>
            <a:normAutofit/>
          </a:bodyPr>
          <a:lstStyle/>
          <a:p>
            <a:pPr marL="230188" indent="-230188" algn="l" rtl="0">
              <a:lnSpc>
                <a:spcPct val="100000"/>
              </a:lnSpc>
              <a:spcBef>
                <a:spcPts val="0"/>
              </a:spcBef>
              <a:buNone/>
            </a:pPr>
            <a:r>
              <a:rPr lang="en-US" sz="2400" baseline="30000" dirty="0">
                <a:solidFill>
                  <a:srgbClr val="FF0000"/>
                </a:solidFill>
                <a:latin typeface="Arial Narrow" panose="020B0606020202030204" pitchFamily="34" charset="0"/>
              </a:rPr>
              <a:t>50</a:t>
            </a:r>
            <a:r>
              <a:rPr lang="en-US" sz="2400" b="0" i="0" u="none" strike="noStrike" dirty="0">
                <a:latin typeface="Arial Narrow" panose="020B0606020202030204" pitchFamily="34" charset="0"/>
              </a:rPr>
              <a:t> Now there was a virtuous and righteous man named </a:t>
            </a:r>
            <a:r>
              <a:rPr lang="en-US" sz="2400" b="1" i="0" u="none" strike="noStrike" dirty="0">
                <a:latin typeface="Arial Narrow" panose="020B0606020202030204" pitchFamily="34" charset="0"/>
              </a:rPr>
              <a:t>Joseph</a:t>
            </a:r>
            <a:r>
              <a:rPr lang="en-US" sz="2400" b="0" i="0" u="none" strike="noStrike" dirty="0">
                <a:latin typeface="Arial Narrow" panose="020B0606020202030204" pitchFamily="34" charset="0"/>
              </a:rPr>
              <a:t> </a:t>
            </a:r>
            <a:br>
              <a:rPr lang="en-US" sz="2400" b="0" i="0" u="none" strike="noStrike" dirty="0">
                <a:latin typeface="Arial Narrow" panose="020B0606020202030204" pitchFamily="34" charset="0"/>
              </a:rPr>
            </a:br>
            <a:r>
              <a:rPr lang="en-US" sz="2400" b="0" i="0" u="none" strike="noStrike" dirty="0">
                <a:latin typeface="Arial Narrow" panose="020B0606020202030204" pitchFamily="34" charset="0"/>
              </a:rPr>
              <a:t>who, though he was a member of the council,</a:t>
            </a:r>
          </a:p>
          <a:p>
            <a:pPr marL="230188" indent="-230188" algn="l" rtl="0">
              <a:lnSpc>
                <a:spcPct val="100000"/>
              </a:lnSpc>
              <a:spcBef>
                <a:spcPts val="0"/>
              </a:spcBef>
              <a:buNone/>
            </a:pPr>
            <a:r>
              <a:rPr lang="en-US" sz="2400" baseline="30000" dirty="0">
                <a:solidFill>
                  <a:srgbClr val="FF0000"/>
                </a:solidFill>
                <a:latin typeface="Arial Narrow" panose="020B0606020202030204" pitchFamily="34" charset="0"/>
              </a:rPr>
              <a:t>51</a:t>
            </a:r>
            <a:r>
              <a:rPr lang="en-US" sz="2400" b="0" i="0" u="none" strike="noStrike" dirty="0">
                <a:latin typeface="Arial Narrow" panose="020B0606020202030204" pitchFamily="34" charset="0"/>
              </a:rPr>
              <a:t> had not consented to their plan of action. </a:t>
            </a:r>
            <a:br>
              <a:rPr lang="en-US" sz="2400" b="0" i="0" u="none" strike="noStrike" dirty="0">
                <a:latin typeface="Arial Narrow" panose="020B0606020202030204" pitchFamily="34" charset="0"/>
              </a:rPr>
            </a:br>
            <a:r>
              <a:rPr lang="en-US" sz="2400" b="0" i="0" u="none" strike="noStrike" dirty="0">
                <a:latin typeface="Arial Narrow" panose="020B0606020202030204" pitchFamily="34" charset="0"/>
              </a:rPr>
              <a:t>He came from the Jewish town of </a:t>
            </a:r>
            <a:r>
              <a:rPr lang="en-US" sz="2400" b="1" i="0" u="none" strike="noStrike" dirty="0">
                <a:latin typeface="Arial Narrow" panose="020B0606020202030204" pitchFamily="34" charset="0"/>
              </a:rPr>
              <a:t>Arimathea</a:t>
            </a:r>
            <a:r>
              <a:rPr lang="en-US" sz="2400" b="0" i="0" u="none" strike="noStrike" dirty="0">
                <a:latin typeface="Arial Narrow" panose="020B0606020202030204" pitchFamily="34" charset="0"/>
              </a:rPr>
              <a:t> and was awaiting the kingdom of God.</a:t>
            </a:r>
          </a:p>
          <a:p>
            <a:pPr marL="230188" indent="-230188" algn="l" rtl="0">
              <a:lnSpc>
                <a:spcPct val="100000"/>
              </a:lnSpc>
              <a:spcBef>
                <a:spcPts val="0"/>
              </a:spcBef>
              <a:buNone/>
            </a:pPr>
            <a:r>
              <a:rPr lang="en-US" sz="2400" b="0" i="0" u="none" strike="noStrike" baseline="30000" dirty="0">
                <a:solidFill>
                  <a:srgbClr val="FF0000"/>
                </a:solidFill>
                <a:latin typeface="Arial Narrow" panose="020B0606020202030204" pitchFamily="34" charset="0"/>
              </a:rPr>
              <a:t>52</a:t>
            </a:r>
            <a:r>
              <a:rPr lang="en-US" sz="2400" b="0" i="0" u="none" strike="noStrike" baseline="0" dirty="0">
                <a:latin typeface="Arial Narrow" panose="020B0606020202030204" pitchFamily="34" charset="0"/>
              </a:rPr>
              <a:t> He went to Pilate and asked for the body of Jesus.</a:t>
            </a:r>
          </a:p>
          <a:p>
            <a:pPr marL="230188" indent="-230188" algn="l" rtl="0">
              <a:lnSpc>
                <a:spcPct val="100000"/>
              </a:lnSpc>
              <a:spcBef>
                <a:spcPts val="1200"/>
              </a:spcBef>
              <a:buNone/>
            </a:pPr>
            <a:r>
              <a:rPr lang="en-US" sz="2400" baseline="30000" dirty="0">
                <a:solidFill>
                  <a:srgbClr val="FF0000"/>
                </a:solidFill>
                <a:latin typeface="Arial Narrow" panose="020B0606020202030204" pitchFamily="34" charset="0"/>
              </a:rPr>
              <a:t>53</a:t>
            </a:r>
            <a:r>
              <a:rPr lang="en-US" sz="2400" b="0" i="0" u="none" strike="noStrike" baseline="0" dirty="0">
                <a:latin typeface="Arial Narrow" panose="020B0606020202030204" pitchFamily="34" charset="0"/>
              </a:rPr>
              <a:t> After he had taken the body down, he wrapped it in a linen cloth </a:t>
            </a:r>
            <a:br>
              <a:rPr lang="en-US" sz="2400" b="0" i="0" u="none" strike="noStrike" baseline="0" dirty="0">
                <a:latin typeface="Arial Narrow" panose="020B0606020202030204" pitchFamily="34" charset="0"/>
              </a:rPr>
            </a:br>
            <a:r>
              <a:rPr lang="en-US" sz="2400" b="0" i="0" u="none" strike="noStrike" baseline="0" dirty="0">
                <a:latin typeface="Arial Narrow" panose="020B0606020202030204" pitchFamily="34" charset="0"/>
              </a:rPr>
              <a:t>and laid him in a rock-hewn tomb in which no one had yet been buried.</a:t>
            </a:r>
          </a:p>
          <a:p>
            <a:pPr marL="230188" indent="-230188" algn="l" rtl="0">
              <a:lnSpc>
                <a:spcPct val="100000"/>
              </a:lnSpc>
              <a:spcBef>
                <a:spcPts val="0"/>
              </a:spcBef>
              <a:buNone/>
            </a:pPr>
            <a:r>
              <a:rPr lang="en-US" sz="2400" baseline="30000" dirty="0">
                <a:solidFill>
                  <a:srgbClr val="FF0000"/>
                </a:solidFill>
                <a:latin typeface="Arial Narrow" panose="020B0606020202030204" pitchFamily="34" charset="0"/>
              </a:rPr>
              <a:t>54</a:t>
            </a:r>
            <a:r>
              <a:rPr lang="en-US" sz="2400" b="0" i="0" u="none" strike="noStrike" baseline="0" dirty="0">
                <a:latin typeface="Arial Narrow" panose="020B0606020202030204" pitchFamily="34" charset="0"/>
              </a:rPr>
              <a:t> It was the day of preparation, and </a:t>
            </a:r>
            <a:r>
              <a:rPr lang="en-US" sz="2400" b="1" i="1" u="none" strike="noStrike" baseline="0" dirty="0">
                <a:latin typeface="Arial Narrow" panose="020B0606020202030204" pitchFamily="34" charset="0"/>
              </a:rPr>
              <a:t>the sabbath was about to begin</a:t>
            </a:r>
            <a:r>
              <a:rPr lang="en-US" sz="2400" b="0" i="0" u="none" strike="noStrike" baseline="0" dirty="0">
                <a:latin typeface="Arial Narrow" panose="020B0606020202030204" pitchFamily="34" charset="0"/>
              </a:rPr>
              <a:t>.</a:t>
            </a:r>
          </a:p>
          <a:p>
            <a:pPr marL="230188" indent="-230188" algn="l" rtl="0">
              <a:lnSpc>
                <a:spcPct val="100000"/>
              </a:lnSpc>
              <a:spcBef>
                <a:spcPts val="1200"/>
              </a:spcBef>
              <a:buNone/>
            </a:pPr>
            <a:r>
              <a:rPr lang="en-US" sz="2400" baseline="30000" dirty="0">
                <a:solidFill>
                  <a:srgbClr val="FF0000"/>
                </a:solidFill>
                <a:latin typeface="Arial Narrow" panose="020B0606020202030204" pitchFamily="34" charset="0"/>
              </a:rPr>
              <a:t>55</a:t>
            </a:r>
            <a:r>
              <a:rPr lang="en-US" sz="2400" b="0" i="0" u="none" strike="noStrike" baseline="0" dirty="0">
                <a:latin typeface="Arial Narrow" panose="020B0606020202030204" pitchFamily="34" charset="0"/>
              </a:rPr>
              <a:t> </a:t>
            </a:r>
            <a:r>
              <a:rPr lang="en-US" sz="2400" b="1" i="0" u="none" strike="noStrike" baseline="0" dirty="0">
                <a:latin typeface="Arial Narrow" panose="020B0606020202030204" pitchFamily="34" charset="0"/>
              </a:rPr>
              <a:t>The </a:t>
            </a:r>
            <a:r>
              <a:rPr lang="en-US" sz="2400" b="1" i="0" u="sng" strike="noStrike" baseline="0" dirty="0">
                <a:latin typeface="Arial Narrow" panose="020B0606020202030204" pitchFamily="34" charset="0"/>
              </a:rPr>
              <a:t>women</a:t>
            </a:r>
            <a:r>
              <a:rPr lang="en-US" sz="2400" b="1" i="0" u="none" strike="noStrike" baseline="0" dirty="0">
                <a:latin typeface="Arial Narrow" panose="020B0606020202030204" pitchFamily="34" charset="0"/>
              </a:rPr>
              <a:t> who had come from Galilee with him </a:t>
            </a:r>
            <a:r>
              <a:rPr lang="en-US" sz="2400" b="0" i="0" u="none" strike="noStrike" baseline="0" dirty="0">
                <a:latin typeface="Arial Narrow" panose="020B0606020202030204" pitchFamily="34" charset="0"/>
              </a:rPr>
              <a:t>followed behind, </a:t>
            </a:r>
            <a:br>
              <a:rPr lang="en-US" sz="2400" b="0" i="0" u="none" strike="noStrike" baseline="0" dirty="0">
                <a:latin typeface="Arial Narrow" panose="020B0606020202030204" pitchFamily="34" charset="0"/>
              </a:rPr>
            </a:br>
            <a:r>
              <a:rPr lang="en-US" sz="2400" b="0" i="0" u="none" strike="noStrike" baseline="0" dirty="0">
                <a:latin typeface="Arial Narrow" panose="020B0606020202030204" pitchFamily="34" charset="0"/>
              </a:rPr>
              <a:t>and </a:t>
            </a:r>
            <a:r>
              <a:rPr lang="en-US" sz="2400" b="1" i="0" u="none" strike="noStrike" baseline="0" dirty="0">
                <a:latin typeface="Arial Narrow" panose="020B0606020202030204" pitchFamily="34" charset="0"/>
              </a:rPr>
              <a:t>when they had </a:t>
            </a:r>
            <a:r>
              <a:rPr lang="en-US" sz="2400" b="1" i="0" u="sng" strike="noStrike" baseline="0" dirty="0">
                <a:latin typeface="Arial Narrow" panose="020B0606020202030204" pitchFamily="34" charset="0"/>
              </a:rPr>
              <a:t>seen</a:t>
            </a:r>
            <a:r>
              <a:rPr lang="en-US" sz="2400" b="1" i="0" u="none" strike="noStrike" baseline="0" dirty="0">
                <a:latin typeface="Arial Narrow" panose="020B0606020202030204" pitchFamily="34" charset="0"/>
              </a:rPr>
              <a:t> the tomb and the way in which his body was laid in it</a:t>
            </a:r>
            <a:r>
              <a:rPr lang="en-US" sz="2400" b="0" i="0" u="none" strike="noStrike" baseline="0" dirty="0">
                <a:latin typeface="Arial Narrow" panose="020B0606020202030204" pitchFamily="34" charset="0"/>
              </a:rPr>
              <a:t>,</a:t>
            </a:r>
          </a:p>
          <a:p>
            <a:pPr marL="230188" indent="-230188" algn="l" rtl="0">
              <a:lnSpc>
                <a:spcPct val="100000"/>
              </a:lnSpc>
              <a:spcBef>
                <a:spcPts val="0"/>
              </a:spcBef>
              <a:buNone/>
            </a:pPr>
            <a:r>
              <a:rPr lang="en-US" sz="2400" baseline="30000" dirty="0">
                <a:solidFill>
                  <a:srgbClr val="FF0000"/>
                </a:solidFill>
                <a:latin typeface="Arial Narrow" panose="020B0606020202030204" pitchFamily="34" charset="0"/>
              </a:rPr>
              <a:t>56</a:t>
            </a:r>
            <a:r>
              <a:rPr lang="en-US" sz="2400" b="0" i="0" u="none" strike="noStrike" baseline="0" dirty="0">
                <a:latin typeface="Arial Narrow" panose="020B0606020202030204" pitchFamily="34" charset="0"/>
              </a:rPr>
              <a:t> they returned and </a:t>
            </a:r>
            <a:r>
              <a:rPr lang="en-US" sz="2400" b="0" i="1" u="none" strike="noStrike" baseline="0" dirty="0">
                <a:latin typeface="Arial Narrow" panose="020B0606020202030204" pitchFamily="34" charset="0"/>
              </a:rPr>
              <a:t>prepared spices and perfumed oils</a:t>
            </a:r>
            <a:r>
              <a:rPr lang="en-US" sz="2400" b="0" i="0" u="none" strike="noStrike" baseline="0" dirty="0">
                <a:latin typeface="Arial Narrow" panose="020B0606020202030204" pitchFamily="34" charset="0"/>
              </a:rPr>
              <a:t>. </a:t>
            </a:r>
            <a:br>
              <a:rPr lang="en-US" sz="2400" b="0" i="0" u="none" strike="noStrike" baseline="0" dirty="0">
                <a:latin typeface="Arial Narrow" panose="020B0606020202030204" pitchFamily="34" charset="0"/>
              </a:rPr>
            </a:br>
            <a:r>
              <a:rPr lang="en-US" sz="2400" b="0" i="0" u="none" strike="noStrike" baseline="0" dirty="0">
                <a:latin typeface="Arial Narrow" panose="020B0606020202030204" pitchFamily="34" charset="0"/>
              </a:rPr>
              <a:t>Then they </a:t>
            </a:r>
            <a:r>
              <a:rPr lang="en-US" sz="2400" b="1" i="1" u="none" strike="noStrike" baseline="0" dirty="0">
                <a:latin typeface="Arial Narrow" panose="020B0606020202030204" pitchFamily="34" charset="0"/>
              </a:rPr>
              <a:t>rested on the sabbath</a:t>
            </a:r>
            <a:r>
              <a:rPr lang="en-US" sz="2400" b="1" i="0" u="none" strike="noStrike" baseline="0" dirty="0">
                <a:latin typeface="Arial Narrow" panose="020B0606020202030204" pitchFamily="34" charset="0"/>
              </a:rPr>
              <a:t> </a:t>
            </a:r>
            <a:r>
              <a:rPr lang="en-US" sz="2400" b="0" i="0" u="none" strike="noStrike" baseline="0" dirty="0">
                <a:latin typeface="Arial Narrow" panose="020B0606020202030204" pitchFamily="34" charset="0"/>
              </a:rPr>
              <a:t>according to the commandment.</a:t>
            </a:r>
          </a:p>
        </p:txBody>
      </p:sp>
    </p:spTree>
    <p:extLst>
      <p:ext uri="{BB962C8B-B14F-4D97-AF65-F5344CB8AC3E}">
        <p14:creationId xmlns:p14="http://schemas.microsoft.com/office/powerpoint/2010/main" val="44902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AE656-DC9A-4AE2-876B-629934768732}"/>
              </a:ext>
            </a:extLst>
          </p:cNvPr>
          <p:cNvSpPr>
            <a:spLocks noGrp="1"/>
          </p:cNvSpPr>
          <p:nvPr>
            <p:ph type="title"/>
          </p:nvPr>
        </p:nvSpPr>
        <p:spPr/>
        <p:txBody>
          <a:bodyPr/>
          <a:lstStyle/>
          <a:p>
            <a:r>
              <a:rPr lang="en-US" altLang="en-US" dirty="0"/>
              <a:t>The Empty Tomb Narrative </a:t>
            </a:r>
            <a:r>
              <a:rPr lang="en-US" altLang="en-US" b="0" dirty="0"/>
              <a:t> (Luke 24:1-12)</a:t>
            </a:r>
            <a:endParaRPr lang="en-US" dirty="0"/>
          </a:p>
        </p:txBody>
      </p:sp>
      <p:sp>
        <p:nvSpPr>
          <p:cNvPr id="3" name="Content Placeholder 2">
            <a:extLst>
              <a:ext uri="{FF2B5EF4-FFF2-40B4-BE49-F238E27FC236}">
                <a16:creationId xmlns:a16="http://schemas.microsoft.com/office/drawing/2014/main" id="{4AB7D2A9-40A9-4910-BD07-8A08784A978A}"/>
              </a:ext>
            </a:extLst>
          </p:cNvPr>
          <p:cNvSpPr>
            <a:spLocks noGrp="1"/>
          </p:cNvSpPr>
          <p:nvPr>
            <p:ph idx="1"/>
          </p:nvPr>
        </p:nvSpPr>
        <p:spPr/>
        <p:txBody>
          <a:bodyPr>
            <a:normAutofit/>
          </a:bodyPr>
          <a:lstStyle/>
          <a:p>
            <a:pPr marL="0" indent="0" algn="l" rtl="0">
              <a:lnSpc>
                <a:spcPct val="100000"/>
              </a:lnSpc>
              <a:spcBef>
                <a:spcPts val="1200"/>
              </a:spcBef>
              <a:buNone/>
            </a:pPr>
            <a:r>
              <a:rPr lang="en-US" sz="2000" i="0" u="none" strike="noStrike" baseline="30000" dirty="0">
                <a:solidFill>
                  <a:srgbClr val="FF0000"/>
                </a:solidFill>
                <a:latin typeface="Arial Narrow" panose="020B0606020202030204" pitchFamily="34" charset="0"/>
              </a:rPr>
              <a:t>1  </a:t>
            </a:r>
            <a:r>
              <a:rPr lang="en-US" sz="2000" b="0" i="0" u="none" strike="noStrike" baseline="0" dirty="0">
                <a:latin typeface="Arial Narrow" panose="020B0606020202030204" pitchFamily="34" charset="0"/>
              </a:rPr>
              <a:t>But </a:t>
            </a:r>
            <a:r>
              <a:rPr lang="en-US" sz="2000" b="1" i="0" u="none" strike="noStrike" baseline="0" dirty="0">
                <a:latin typeface="Arial Narrow" panose="020B0606020202030204" pitchFamily="34" charset="0"/>
              </a:rPr>
              <a:t>at daybreak </a:t>
            </a:r>
            <a:r>
              <a:rPr lang="en-US" sz="2000" b="0" i="0" u="none" strike="noStrike" baseline="0" dirty="0">
                <a:latin typeface="Arial Narrow" panose="020B0606020202030204" pitchFamily="34" charset="0"/>
              </a:rPr>
              <a:t>on the </a:t>
            </a:r>
            <a:r>
              <a:rPr lang="en-US" sz="2000" b="1" i="0" u="none" strike="noStrike" baseline="0" dirty="0">
                <a:latin typeface="Arial Narrow" panose="020B0606020202030204" pitchFamily="34" charset="0"/>
              </a:rPr>
              <a:t>first day of the week</a:t>
            </a:r>
            <a:r>
              <a:rPr lang="en-US" sz="2000" b="0" i="0" u="none" strike="noStrike" baseline="0" dirty="0">
                <a:latin typeface="Arial Narrow" panose="020B0606020202030204" pitchFamily="34" charset="0"/>
              </a:rPr>
              <a:t>  they took the spices they had prepared and went to the tomb.</a:t>
            </a:r>
            <a:br>
              <a:rPr lang="en-US" sz="2000" b="0" i="0" u="none" strike="noStrike" baseline="0" dirty="0">
                <a:latin typeface="Arial Narrow" panose="020B0606020202030204" pitchFamily="34" charset="0"/>
              </a:rPr>
            </a:br>
            <a:r>
              <a:rPr lang="en-US" sz="2000" baseline="30000" dirty="0">
                <a:solidFill>
                  <a:srgbClr val="FF0000"/>
                </a:solidFill>
                <a:latin typeface="Arial Narrow" panose="020B0606020202030204" pitchFamily="34" charset="0"/>
              </a:rPr>
              <a:t>2</a:t>
            </a:r>
            <a:r>
              <a:rPr lang="en-US" sz="2000" b="0" i="0" u="none" strike="noStrike" baseline="0" dirty="0">
                <a:latin typeface="Arial Narrow" panose="020B0606020202030204" pitchFamily="34" charset="0"/>
              </a:rPr>
              <a:t>  They found the stone rolled away from the tomb; </a:t>
            </a:r>
            <a:br>
              <a:rPr lang="en-US" sz="2000" b="0" i="0" u="none" strike="noStrike" baseline="0" dirty="0">
                <a:latin typeface="Arial Narrow" panose="020B0606020202030204" pitchFamily="34" charset="0"/>
              </a:rPr>
            </a:br>
            <a:r>
              <a:rPr lang="en-US" sz="2000" baseline="30000" dirty="0">
                <a:solidFill>
                  <a:srgbClr val="FF0000"/>
                </a:solidFill>
                <a:latin typeface="Arial Narrow" panose="020B0606020202030204" pitchFamily="34" charset="0"/>
              </a:rPr>
              <a:t>3</a:t>
            </a:r>
            <a:r>
              <a:rPr lang="en-US" sz="2000" b="0" i="0" u="none" strike="noStrike" baseline="0" dirty="0">
                <a:latin typeface="Arial Narrow" panose="020B0606020202030204" pitchFamily="34" charset="0"/>
              </a:rPr>
              <a:t>  but when they entered, they did not find the body of the Lord Jesus.</a:t>
            </a:r>
            <a:br>
              <a:rPr lang="en-US" sz="2000" b="0" i="0" u="none" strike="noStrike" baseline="0" dirty="0">
                <a:latin typeface="Arial Narrow" panose="020B0606020202030204" pitchFamily="34" charset="0"/>
              </a:rPr>
            </a:br>
            <a:r>
              <a:rPr lang="en-US" sz="2000" baseline="30000" dirty="0">
                <a:solidFill>
                  <a:srgbClr val="FF0000"/>
                </a:solidFill>
                <a:latin typeface="Arial Narrow" panose="020B0606020202030204" pitchFamily="34" charset="0"/>
              </a:rPr>
              <a:t>4 </a:t>
            </a:r>
            <a:r>
              <a:rPr lang="en-US" sz="2000" b="0" i="0" u="none" strike="noStrike" baseline="0" dirty="0">
                <a:latin typeface="Arial Narrow" panose="020B0606020202030204" pitchFamily="34" charset="0"/>
              </a:rPr>
              <a:t> While they were puzzling over this, behold, </a:t>
            </a:r>
            <a:r>
              <a:rPr lang="en-US" sz="2000" b="0" i="1" u="none" strike="noStrike" baseline="0" dirty="0">
                <a:latin typeface="Arial Narrow" panose="020B0606020202030204" pitchFamily="34" charset="0"/>
              </a:rPr>
              <a:t>two men in dazzling garments </a:t>
            </a:r>
            <a:r>
              <a:rPr lang="en-US" sz="2000" b="0" i="0" u="none" strike="noStrike" baseline="0" dirty="0">
                <a:latin typeface="Arial Narrow" panose="020B0606020202030204" pitchFamily="34" charset="0"/>
              </a:rPr>
              <a:t>appeared to them.</a:t>
            </a:r>
            <a:br>
              <a:rPr lang="en-US" sz="2000" b="0" i="0" u="none" strike="noStrike" baseline="0" dirty="0">
                <a:latin typeface="Arial Narrow" panose="020B0606020202030204" pitchFamily="34" charset="0"/>
              </a:rPr>
            </a:br>
            <a:r>
              <a:rPr lang="en-US" sz="2000" baseline="30000" dirty="0">
                <a:solidFill>
                  <a:srgbClr val="FF0000"/>
                </a:solidFill>
                <a:latin typeface="Arial Narrow" panose="020B0606020202030204" pitchFamily="34" charset="0"/>
              </a:rPr>
              <a:t>5</a:t>
            </a:r>
            <a:r>
              <a:rPr lang="en-US" sz="2000" b="0" i="0" u="none" strike="noStrike" baseline="0" dirty="0">
                <a:latin typeface="Arial Narrow" panose="020B0606020202030204" pitchFamily="34" charset="0"/>
              </a:rPr>
              <a:t>  They were terrified and bowed their faces to the ground. </a:t>
            </a:r>
            <a:br>
              <a:rPr lang="en-US" sz="2000" b="0" i="0" u="none" strike="noStrike" baseline="0" dirty="0">
                <a:latin typeface="Arial Narrow" panose="020B0606020202030204" pitchFamily="34" charset="0"/>
              </a:rPr>
            </a:br>
            <a:r>
              <a:rPr lang="en-US" sz="2000" b="0" i="0" u="none" strike="noStrike" baseline="0" dirty="0">
                <a:latin typeface="Arial Narrow" panose="020B0606020202030204" pitchFamily="34" charset="0"/>
              </a:rPr>
              <a:t>    They said to them, "</a:t>
            </a:r>
            <a:r>
              <a:rPr lang="en-US" sz="2000" b="0" i="1" u="none" strike="noStrike" baseline="0" dirty="0">
                <a:latin typeface="Arial Narrow" panose="020B0606020202030204" pitchFamily="34" charset="0"/>
              </a:rPr>
              <a:t>Why do you seek the living one among the dead?</a:t>
            </a:r>
            <a:br>
              <a:rPr lang="en-US" sz="2000" b="0" i="1" u="none" strike="noStrike" baseline="0" dirty="0">
                <a:latin typeface="Arial Narrow" panose="020B0606020202030204" pitchFamily="34" charset="0"/>
              </a:rPr>
            </a:br>
            <a:r>
              <a:rPr lang="en-US" sz="2000" i="1" baseline="30000" dirty="0">
                <a:solidFill>
                  <a:srgbClr val="FF0000"/>
                </a:solidFill>
                <a:latin typeface="Arial Narrow" panose="020B0606020202030204" pitchFamily="34" charset="0"/>
              </a:rPr>
              <a:t>6</a:t>
            </a:r>
            <a:r>
              <a:rPr lang="en-US" sz="2000" b="0" i="1" u="none" strike="noStrike" baseline="0" dirty="0">
                <a:latin typeface="Arial Narrow" panose="020B0606020202030204" pitchFamily="34" charset="0"/>
              </a:rPr>
              <a:t>  He is not here, but he has been raised</a:t>
            </a:r>
            <a:r>
              <a:rPr lang="en-US" sz="2000" b="0" i="0" u="none" strike="noStrike" baseline="0" dirty="0">
                <a:latin typeface="Arial Narrow" panose="020B0606020202030204" pitchFamily="34" charset="0"/>
              </a:rPr>
              <a:t>.  Remember what he said to you while he was still in Galilee,</a:t>
            </a:r>
            <a:br>
              <a:rPr lang="en-US" sz="2000" b="0" i="0" u="none" strike="noStrike" baseline="0" dirty="0">
                <a:latin typeface="Arial Narrow" panose="020B0606020202030204" pitchFamily="34" charset="0"/>
              </a:rPr>
            </a:br>
            <a:r>
              <a:rPr lang="en-US" sz="2000" baseline="30000" dirty="0">
                <a:solidFill>
                  <a:srgbClr val="FF0000"/>
                </a:solidFill>
                <a:latin typeface="Arial Narrow" panose="020B0606020202030204" pitchFamily="34" charset="0"/>
              </a:rPr>
              <a:t>7</a:t>
            </a:r>
            <a:r>
              <a:rPr lang="en-US" sz="2000" b="0" i="0" u="none" strike="noStrike" baseline="0" dirty="0">
                <a:latin typeface="Arial Narrow" panose="020B0606020202030204" pitchFamily="34" charset="0"/>
              </a:rPr>
              <a:t>  that </a:t>
            </a:r>
            <a:r>
              <a:rPr lang="en-US" sz="2000" b="0" i="1" u="none" strike="noStrike" baseline="0" dirty="0">
                <a:latin typeface="Arial Narrow" panose="020B0606020202030204" pitchFamily="34" charset="0"/>
              </a:rPr>
              <a:t>the Son of Man must be handed over to sinners and be crucified, and rise on the third day</a:t>
            </a:r>
            <a:r>
              <a:rPr lang="en-US" sz="2000" b="0" i="0" u="none" strike="noStrike" baseline="0" dirty="0">
                <a:latin typeface="Arial Narrow" panose="020B0606020202030204" pitchFamily="34" charset="0"/>
              </a:rPr>
              <a:t>."</a:t>
            </a:r>
            <a:br>
              <a:rPr lang="en-US" sz="2000" b="0" i="0" u="none" strike="noStrike" baseline="0" dirty="0">
                <a:latin typeface="Arial Narrow" panose="020B0606020202030204" pitchFamily="34" charset="0"/>
              </a:rPr>
            </a:br>
            <a:r>
              <a:rPr lang="en-US" sz="2000" baseline="30000" dirty="0">
                <a:solidFill>
                  <a:srgbClr val="FF0000"/>
                </a:solidFill>
                <a:latin typeface="Arial Narrow" panose="020B0606020202030204" pitchFamily="34" charset="0"/>
              </a:rPr>
              <a:t>8</a:t>
            </a:r>
            <a:r>
              <a:rPr lang="en-US" sz="2000" b="0" i="0" u="none" strike="noStrike" baseline="0" dirty="0">
                <a:latin typeface="Arial Narrow" panose="020B0606020202030204" pitchFamily="34" charset="0"/>
              </a:rPr>
              <a:t>  And they remembered his words.</a:t>
            </a:r>
          </a:p>
          <a:p>
            <a:pPr marL="0" indent="0" algn="l" rtl="0">
              <a:lnSpc>
                <a:spcPct val="100000"/>
              </a:lnSpc>
              <a:spcBef>
                <a:spcPts val="1200"/>
              </a:spcBef>
              <a:buNone/>
            </a:pPr>
            <a:r>
              <a:rPr lang="en-US" sz="2000" baseline="30000" dirty="0">
                <a:solidFill>
                  <a:srgbClr val="FF0000"/>
                </a:solidFill>
                <a:latin typeface="Arial Narrow" panose="020B0606020202030204" pitchFamily="34" charset="0"/>
              </a:rPr>
              <a:t>9</a:t>
            </a:r>
            <a:r>
              <a:rPr lang="en-US" sz="2000" b="0" i="0" u="none" strike="noStrike" baseline="0" dirty="0">
                <a:latin typeface="Arial Narrow" panose="020B0606020202030204" pitchFamily="34" charset="0"/>
              </a:rPr>
              <a:t>  Then </a:t>
            </a:r>
            <a:r>
              <a:rPr lang="en-US" sz="2000" b="0" i="1" u="none" strike="noStrike" baseline="0" dirty="0">
                <a:latin typeface="Arial Narrow" panose="020B0606020202030204" pitchFamily="34" charset="0"/>
              </a:rPr>
              <a:t>they returned from the tomb and </a:t>
            </a:r>
            <a:r>
              <a:rPr lang="en-US" sz="2000" b="0" i="1" u="sng" strike="noStrike" baseline="0" dirty="0">
                <a:latin typeface="Arial Narrow" panose="020B0606020202030204" pitchFamily="34" charset="0"/>
              </a:rPr>
              <a:t>announced</a:t>
            </a:r>
            <a:r>
              <a:rPr lang="en-US" sz="2000" b="0" i="1" u="none" strike="noStrike" baseline="0" dirty="0">
                <a:latin typeface="Arial Narrow" panose="020B0606020202030204" pitchFamily="34" charset="0"/>
              </a:rPr>
              <a:t> all these things </a:t>
            </a:r>
            <a:r>
              <a:rPr lang="en-US" sz="2000" b="0" i="1" u="sng" strike="noStrike" baseline="0" dirty="0">
                <a:latin typeface="Arial Narrow" panose="020B0606020202030204" pitchFamily="34" charset="0"/>
              </a:rPr>
              <a:t>to the eleven</a:t>
            </a:r>
            <a:r>
              <a:rPr lang="en-US" sz="2000" b="0" i="1" u="none" strike="noStrike" baseline="0" dirty="0">
                <a:latin typeface="Arial Narrow" panose="020B0606020202030204" pitchFamily="34" charset="0"/>
              </a:rPr>
              <a:t> and </a:t>
            </a:r>
            <a:r>
              <a:rPr lang="en-US" sz="2000" b="0" i="1" u="sng" strike="noStrike" baseline="0" dirty="0">
                <a:latin typeface="Arial Narrow" panose="020B0606020202030204" pitchFamily="34" charset="0"/>
              </a:rPr>
              <a:t>to all the others</a:t>
            </a:r>
            <a:r>
              <a:rPr lang="en-US" sz="2000" b="0" i="0" u="none" strike="noStrike" baseline="0" dirty="0">
                <a:latin typeface="Arial Narrow" panose="020B0606020202030204" pitchFamily="34" charset="0"/>
              </a:rPr>
              <a:t>.</a:t>
            </a:r>
            <a:br>
              <a:rPr lang="en-US" sz="2000" b="0" i="0" u="none" strike="noStrike" baseline="0" dirty="0">
                <a:latin typeface="Arial Narrow" panose="020B0606020202030204" pitchFamily="34" charset="0"/>
              </a:rPr>
            </a:br>
            <a:r>
              <a:rPr lang="en-US" sz="2000" baseline="30000" dirty="0">
                <a:solidFill>
                  <a:srgbClr val="FF0000"/>
                </a:solidFill>
                <a:latin typeface="Arial Narrow" panose="020B0606020202030204" pitchFamily="34" charset="0"/>
              </a:rPr>
              <a:t>10</a:t>
            </a:r>
            <a:r>
              <a:rPr lang="en-US" sz="2000" b="0" i="0" u="none" strike="noStrike" baseline="0" dirty="0">
                <a:latin typeface="Arial Narrow" panose="020B0606020202030204" pitchFamily="34" charset="0"/>
              </a:rPr>
              <a:t>  The </a:t>
            </a:r>
            <a:r>
              <a:rPr lang="en-US" sz="2000" b="1" i="0" u="none" strike="noStrike" baseline="0" dirty="0">
                <a:latin typeface="Arial Narrow" panose="020B0606020202030204" pitchFamily="34" charset="0"/>
              </a:rPr>
              <a:t>women were Mary Magdalene, Joanna, and Mary the mother of James</a:t>
            </a:r>
            <a:r>
              <a:rPr lang="en-US" sz="2000" b="0" i="0" u="none" strike="noStrike" baseline="0" dirty="0">
                <a:latin typeface="Arial Narrow" panose="020B0606020202030204" pitchFamily="34" charset="0"/>
              </a:rPr>
              <a:t>; </a:t>
            </a:r>
            <a:br>
              <a:rPr lang="en-US" sz="2000" b="0" i="0" u="none" strike="noStrike" baseline="0" dirty="0">
                <a:latin typeface="Arial Narrow" panose="020B0606020202030204" pitchFamily="34" charset="0"/>
              </a:rPr>
            </a:br>
            <a:r>
              <a:rPr lang="en-US" sz="2000" b="0" i="0" u="none" strike="noStrike" baseline="0" dirty="0">
                <a:latin typeface="Arial Narrow" panose="020B0606020202030204" pitchFamily="34" charset="0"/>
              </a:rPr>
              <a:t>     the </a:t>
            </a:r>
            <a:r>
              <a:rPr lang="en-US" sz="2000" b="1" i="0" u="none" strike="noStrike" baseline="0" dirty="0">
                <a:latin typeface="Arial Narrow" panose="020B0606020202030204" pitchFamily="34" charset="0"/>
              </a:rPr>
              <a:t>others who accompanied them also </a:t>
            </a:r>
            <a:r>
              <a:rPr lang="en-US" sz="2000" b="0" i="0" u="none" strike="noStrike" baseline="0" dirty="0">
                <a:latin typeface="Arial Narrow" panose="020B0606020202030204" pitchFamily="34" charset="0"/>
              </a:rPr>
              <a:t>told this to the apostles,</a:t>
            </a:r>
            <a:br>
              <a:rPr lang="en-US" sz="2000" b="0" i="0" u="none" strike="noStrike" baseline="0" dirty="0">
                <a:latin typeface="Arial Narrow" panose="020B0606020202030204" pitchFamily="34" charset="0"/>
              </a:rPr>
            </a:br>
            <a:r>
              <a:rPr lang="en-US" sz="2000" baseline="30000" dirty="0">
                <a:solidFill>
                  <a:srgbClr val="FF0000"/>
                </a:solidFill>
                <a:latin typeface="Arial Narrow" panose="020B0606020202030204" pitchFamily="34" charset="0"/>
              </a:rPr>
              <a:t>11</a:t>
            </a:r>
            <a:r>
              <a:rPr lang="en-US" sz="2000" b="0" i="0" u="none" strike="noStrike" baseline="0" dirty="0">
                <a:latin typeface="Arial Narrow" panose="020B0606020202030204" pitchFamily="34" charset="0"/>
              </a:rPr>
              <a:t>  </a:t>
            </a:r>
            <a:r>
              <a:rPr lang="en-US" sz="2000" b="0" i="1" u="none" strike="noStrike" baseline="0" dirty="0">
                <a:latin typeface="Arial Narrow" panose="020B0606020202030204" pitchFamily="34" charset="0"/>
              </a:rPr>
              <a:t>but their story seemed like nonsense and </a:t>
            </a:r>
            <a:r>
              <a:rPr lang="en-US" sz="2000" b="0" i="1" u="sng" strike="noStrike" baseline="0" dirty="0">
                <a:latin typeface="Arial Narrow" panose="020B0606020202030204" pitchFamily="34" charset="0"/>
              </a:rPr>
              <a:t>they did not believe</a:t>
            </a:r>
            <a:r>
              <a:rPr lang="en-US" sz="2000" b="0" i="1" u="none" strike="noStrike" baseline="0" dirty="0">
                <a:latin typeface="Arial Narrow" panose="020B0606020202030204" pitchFamily="34" charset="0"/>
              </a:rPr>
              <a:t> them</a:t>
            </a:r>
            <a:r>
              <a:rPr lang="en-US" sz="2000" b="0" i="0" u="none" strike="noStrike" baseline="0" dirty="0">
                <a:latin typeface="Arial Narrow" panose="020B0606020202030204" pitchFamily="34" charset="0"/>
              </a:rPr>
              <a:t>.</a:t>
            </a:r>
          </a:p>
          <a:p>
            <a:pPr marL="0" indent="0" algn="l" rtl="0">
              <a:lnSpc>
                <a:spcPct val="100000"/>
              </a:lnSpc>
              <a:spcBef>
                <a:spcPts val="1200"/>
              </a:spcBef>
              <a:buNone/>
            </a:pPr>
            <a:r>
              <a:rPr lang="en-US" sz="2000" baseline="30000" dirty="0">
                <a:solidFill>
                  <a:srgbClr val="FF0000"/>
                </a:solidFill>
                <a:latin typeface="Arial Narrow" panose="020B0606020202030204" pitchFamily="34" charset="0"/>
              </a:rPr>
              <a:t>12</a:t>
            </a:r>
            <a:r>
              <a:rPr lang="en-US" sz="2000" b="0" i="0" u="none" strike="noStrike" baseline="0" dirty="0">
                <a:latin typeface="Arial Narrow" panose="020B0606020202030204" pitchFamily="34" charset="0"/>
              </a:rPr>
              <a:t>  But </a:t>
            </a:r>
            <a:r>
              <a:rPr lang="en-US" sz="2000" b="1" i="0" u="none" strike="noStrike" baseline="0" dirty="0">
                <a:latin typeface="Arial Narrow" panose="020B0606020202030204" pitchFamily="34" charset="0"/>
              </a:rPr>
              <a:t>Peter</a:t>
            </a:r>
            <a:r>
              <a:rPr lang="en-US" sz="2000" b="0" i="0" u="none" strike="noStrike" baseline="0" dirty="0">
                <a:latin typeface="Arial Narrow" panose="020B0606020202030204" pitchFamily="34" charset="0"/>
              </a:rPr>
              <a:t> got up and ran to the tomb, bent down, and saw the burial cloths alone; </a:t>
            </a:r>
            <a:br>
              <a:rPr lang="en-US" sz="2000" b="0" i="0" u="none" strike="noStrike" baseline="0" dirty="0">
                <a:latin typeface="Arial Narrow" panose="020B0606020202030204" pitchFamily="34" charset="0"/>
              </a:rPr>
            </a:br>
            <a:r>
              <a:rPr lang="en-US" sz="2000" b="0" i="0" u="none" strike="noStrike" baseline="0" dirty="0">
                <a:latin typeface="Arial Narrow" panose="020B0606020202030204" pitchFamily="34" charset="0"/>
              </a:rPr>
              <a:t>     then he went home amazed at what had happened.</a:t>
            </a:r>
            <a:endParaRPr lang="en-US" sz="3200" dirty="0">
              <a:latin typeface="Arial Narrow" panose="020B0606020202030204" pitchFamily="34" charset="0"/>
            </a:endParaRPr>
          </a:p>
        </p:txBody>
      </p:sp>
    </p:spTree>
    <p:extLst>
      <p:ext uri="{BB962C8B-B14F-4D97-AF65-F5344CB8AC3E}">
        <p14:creationId xmlns:p14="http://schemas.microsoft.com/office/powerpoint/2010/main" val="2204349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0466" name="Rectangle 2">
            <a:extLst>
              <a:ext uri="{FF2B5EF4-FFF2-40B4-BE49-F238E27FC236}">
                <a16:creationId xmlns:a16="http://schemas.microsoft.com/office/drawing/2014/main" id="{30C82C9D-66DC-4BE3-B6F7-E98DBD4591C1}"/>
              </a:ext>
            </a:extLst>
          </p:cNvPr>
          <p:cNvSpPr>
            <a:spLocks noGrp="1" noChangeArrowheads="1"/>
          </p:cNvSpPr>
          <p:nvPr>
            <p:ph type="title"/>
          </p:nvPr>
        </p:nvSpPr>
        <p:spPr/>
        <p:txBody>
          <a:bodyPr/>
          <a:lstStyle/>
          <a:p>
            <a:r>
              <a:rPr lang="en-US" altLang="en-US" dirty="0"/>
              <a:t>The Empty Tomb Narrative</a:t>
            </a:r>
            <a:r>
              <a:rPr lang="en-US" altLang="en-US" b="0" dirty="0"/>
              <a:t>  (Luke 24:1-12)</a:t>
            </a:r>
          </a:p>
        </p:txBody>
      </p:sp>
      <p:sp>
        <p:nvSpPr>
          <p:cNvPr id="190467" name="Rectangle 3">
            <a:extLst>
              <a:ext uri="{FF2B5EF4-FFF2-40B4-BE49-F238E27FC236}">
                <a16:creationId xmlns:a16="http://schemas.microsoft.com/office/drawing/2014/main" id="{C5477AD5-D65E-4EA7-B323-4F623E0FEF08}"/>
              </a:ext>
            </a:extLst>
          </p:cNvPr>
          <p:cNvSpPr>
            <a:spLocks noGrp="1" noChangeArrowheads="1"/>
          </p:cNvSpPr>
          <p:nvPr>
            <p:ph idx="1"/>
          </p:nvPr>
        </p:nvSpPr>
        <p:spPr>
          <a:xfrm>
            <a:off x="701040" y="1276865"/>
            <a:ext cx="10789920" cy="4810896"/>
          </a:xfrm>
        </p:spPr>
        <p:txBody>
          <a:bodyPr/>
          <a:lstStyle/>
          <a:p>
            <a:pPr>
              <a:lnSpc>
                <a:spcPct val="100000"/>
              </a:lnSpc>
              <a:spcBef>
                <a:spcPts val="1200"/>
              </a:spcBef>
            </a:pPr>
            <a:r>
              <a:rPr lang="en-US" altLang="en-US" b="1" dirty="0"/>
              <a:t>Differences / Emphases  in LUKE’s account:</a:t>
            </a:r>
          </a:p>
          <a:p>
            <a:pPr lvl="1">
              <a:lnSpc>
                <a:spcPct val="100000"/>
              </a:lnSpc>
              <a:spcBef>
                <a:spcPts val="1200"/>
              </a:spcBef>
            </a:pPr>
            <a:r>
              <a:rPr lang="en-US" altLang="en-US" b="1" dirty="0"/>
              <a:t>More women </a:t>
            </a:r>
            <a:r>
              <a:rPr lang="en-US" altLang="en-US" dirty="0"/>
              <a:t>go to the tomb</a:t>
            </a:r>
          </a:p>
          <a:p>
            <a:pPr lvl="1">
              <a:lnSpc>
                <a:spcPct val="100000"/>
              </a:lnSpc>
              <a:spcBef>
                <a:spcPts val="1200"/>
              </a:spcBef>
            </a:pPr>
            <a:r>
              <a:rPr lang="en-US" altLang="en-US" dirty="0"/>
              <a:t>Two men in bright garments</a:t>
            </a:r>
            <a:r>
              <a:rPr lang="en-US" altLang="en-US" sz="2000" dirty="0"/>
              <a:t>  (heavenly messengers; cf. Acts 1:10)</a:t>
            </a:r>
            <a:endParaRPr lang="en-US" altLang="en-US" dirty="0"/>
          </a:p>
          <a:p>
            <a:pPr lvl="1">
              <a:lnSpc>
                <a:spcPct val="100000"/>
              </a:lnSpc>
              <a:spcBef>
                <a:spcPts val="1200"/>
              </a:spcBef>
            </a:pPr>
            <a:r>
              <a:rPr lang="en-US" altLang="en-US" dirty="0"/>
              <a:t>“</a:t>
            </a:r>
            <a:r>
              <a:rPr lang="en-US" altLang="en-US" b="1" dirty="0"/>
              <a:t>Remember</a:t>
            </a:r>
            <a:r>
              <a:rPr lang="en-US" altLang="en-US" dirty="0"/>
              <a:t> how </a:t>
            </a:r>
            <a:r>
              <a:rPr lang="en-US" altLang="en-US" b="1" dirty="0"/>
              <a:t>he told you</a:t>
            </a:r>
            <a:r>
              <a:rPr lang="en-US" altLang="en-US" dirty="0"/>
              <a:t>…”</a:t>
            </a:r>
            <a:r>
              <a:rPr lang="en-US" altLang="en-US" sz="2000" dirty="0"/>
              <a:t> (cf. Passion Predictions)</a:t>
            </a:r>
            <a:endParaRPr lang="en-US" altLang="en-US" dirty="0"/>
          </a:p>
          <a:p>
            <a:pPr lvl="1">
              <a:lnSpc>
                <a:spcPct val="100000"/>
              </a:lnSpc>
              <a:spcBef>
                <a:spcPts val="1200"/>
              </a:spcBef>
            </a:pPr>
            <a:r>
              <a:rPr lang="en-US" altLang="en-US" dirty="0"/>
              <a:t>Women then transmit the message, </a:t>
            </a:r>
            <a:br>
              <a:rPr lang="en-US" altLang="en-US" dirty="0"/>
            </a:br>
            <a:r>
              <a:rPr lang="en-US" altLang="en-US" dirty="0"/>
              <a:t>but the eleven and other </a:t>
            </a:r>
            <a:r>
              <a:rPr lang="en-US" altLang="en-US" b="1" dirty="0"/>
              <a:t>disciples don’t believe</a:t>
            </a:r>
            <a:r>
              <a:rPr lang="en-US" altLang="en-US" dirty="0"/>
              <a:t>!</a:t>
            </a:r>
          </a:p>
          <a:p>
            <a:pPr lvl="1">
              <a:lnSpc>
                <a:spcPct val="100000"/>
              </a:lnSpc>
              <a:spcBef>
                <a:spcPts val="1200"/>
              </a:spcBef>
            </a:pPr>
            <a:r>
              <a:rPr lang="en-US" altLang="en-US" b="1" dirty="0"/>
              <a:t>Peter</a:t>
            </a:r>
            <a:r>
              <a:rPr lang="en-US" altLang="en-US" dirty="0"/>
              <a:t> runs to tomb</a:t>
            </a:r>
            <a:r>
              <a:rPr lang="en-US" altLang="en-US" sz="2000" dirty="0"/>
              <a:t>  (alone? cf. Lk 24:24;  Jn 20:2-10)</a:t>
            </a:r>
            <a:r>
              <a:rPr lang="en-US" altLang="en-US" dirty="0"/>
              <a:t>, </a:t>
            </a:r>
            <a:br>
              <a:rPr lang="en-US" altLang="en-US" dirty="0"/>
            </a:br>
            <a:r>
              <a:rPr lang="en-US" altLang="en-US" dirty="0"/>
              <a:t>sees the burial cloths, returns home “amazed.”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62" name="Rectangle 2">
            <a:extLst>
              <a:ext uri="{FF2B5EF4-FFF2-40B4-BE49-F238E27FC236}">
                <a16:creationId xmlns:a16="http://schemas.microsoft.com/office/drawing/2014/main" id="{1AFD5596-E60C-46A7-B84C-82CB1BEAD180}"/>
              </a:ext>
            </a:extLst>
          </p:cNvPr>
          <p:cNvSpPr>
            <a:spLocks noGrp="1" noChangeArrowheads="1"/>
          </p:cNvSpPr>
          <p:nvPr>
            <p:ph type="title"/>
          </p:nvPr>
        </p:nvSpPr>
        <p:spPr/>
        <p:txBody>
          <a:bodyPr>
            <a:normAutofit/>
          </a:bodyPr>
          <a:lstStyle/>
          <a:p>
            <a:r>
              <a:rPr lang="en-US" altLang="en-US" dirty="0"/>
              <a:t>Jesus Appears</a:t>
            </a:r>
            <a:r>
              <a:rPr lang="en-US" altLang="en-US" sz="3200" dirty="0"/>
              <a:t> on </a:t>
            </a:r>
            <a:r>
              <a:rPr lang="en-US" altLang="en-US" dirty="0"/>
              <a:t>Road</a:t>
            </a:r>
            <a:r>
              <a:rPr lang="en-US" altLang="en-US" sz="3200" dirty="0"/>
              <a:t> to </a:t>
            </a:r>
            <a:r>
              <a:rPr lang="en-US" altLang="en-US" dirty="0"/>
              <a:t>Emmaus</a:t>
            </a:r>
            <a:r>
              <a:rPr lang="en-US" altLang="en-US" b="0" dirty="0"/>
              <a:t>  (Luke 24:13-35)</a:t>
            </a:r>
          </a:p>
        </p:txBody>
      </p:sp>
      <p:sp>
        <p:nvSpPr>
          <p:cNvPr id="194563" name="Rectangle 3">
            <a:extLst>
              <a:ext uri="{FF2B5EF4-FFF2-40B4-BE49-F238E27FC236}">
                <a16:creationId xmlns:a16="http://schemas.microsoft.com/office/drawing/2014/main" id="{2E6CF910-FB65-4C5A-8573-681A7900958F}"/>
              </a:ext>
            </a:extLst>
          </p:cNvPr>
          <p:cNvSpPr>
            <a:spLocks noGrp="1" noChangeArrowheads="1"/>
          </p:cNvSpPr>
          <p:nvPr>
            <p:ph idx="1"/>
          </p:nvPr>
        </p:nvSpPr>
        <p:spPr/>
        <p:txBody>
          <a:bodyPr>
            <a:normAutofit/>
          </a:bodyPr>
          <a:lstStyle/>
          <a:p>
            <a:pPr>
              <a:lnSpc>
                <a:spcPct val="100000"/>
              </a:lnSpc>
              <a:spcBef>
                <a:spcPts val="600"/>
              </a:spcBef>
            </a:pPr>
            <a:r>
              <a:rPr lang="en-US" altLang="en-US" sz="3200" b="1" dirty="0"/>
              <a:t>“First Reading” </a:t>
            </a:r>
            <a:r>
              <a:rPr lang="en-US" altLang="en-US" sz="3200" dirty="0"/>
              <a:t>– </a:t>
            </a:r>
            <a:r>
              <a:rPr lang="en-US" altLang="en-US" sz="3200" b="1" dirty="0"/>
              <a:t>Read &amp; Notice:</a:t>
            </a:r>
          </a:p>
          <a:p>
            <a:pPr lvl="1">
              <a:lnSpc>
                <a:spcPct val="100000"/>
              </a:lnSpc>
              <a:spcBef>
                <a:spcPts val="600"/>
              </a:spcBef>
            </a:pPr>
            <a:r>
              <a:rPr lang="en-US" altLang="en-US" sz="3200" dirty="0"/>
              <a:t>WHEN?</a:t>
            </a:r>
          </a:p>
          <a:p>
            <a:pPr lvl="1">
              <a:lnSpc>
                <a:spcPct val="100000"/>
              </a:lnSpc>
              <a:spcBef>
                <a:spcPts val="600"/>
              </a:spcBef>
            </a:pPr>
            <a:r>
              <a:rPr lang="en-US" altLang="en-US" sz="3200" dirty="0"/>
              <a:t>WHO?</a:t>
            </a:r>
          </a:p>
          <a:p>
            <a:pPr lvl="1">
              <a:lnSpc>
                <a:spcPct val="100000"/>
              </a:lnSpc>
              <a:spcBef>
                <a:spcPts val="600"/>
              </a:spcBef>
            </a:pPr>
            <a:r>
              <a:rPr lang="en-US" altLang="en-US" sz="3200" dirty="0"/>
              <a:t>WHERE?</a:t>
            </a:r>
          </a:p>
          <a:p>
            <a:pPr lvl="1">
              <a:lnSpc>
                <a:spcPct val="100000"/>
              </a:lnSpc>
              <a:spcBef>
                <a:spcPts val="600"/>
              </a:spcBef>
            </a:pPr>
            <a:r>
              <a:rPr lang="en-US" altLang="en-US" sz="3200" dirty="0"/>
              <a:t>WHAT?</a:t>
            </a:r>
          </a:p>
          <a:p>
            <a:pPr lvl="1">
              <a:lnSpc>
                <a:spcPct val="100000"/>
              </a:lnSpc>
              <a:spcBef>
                <a:spcPts val="600"/>
              </a:spcBef>
            </a:pPr>
            <a:r>
              <a:rPr lang="en-US" altLang="en-US" sz="3200" dirty="0"/>
              <a:t>ROLE  of SCRIPTURES?</a:t>
            </a:r>
          </a:p>
          <a:p>
            <a:pPr lvl="1">
              <a:lnSpc>
                <a:spcPct val="100000"/>
              </a:lnSpc>
              <a:spcBef>
                <a:spcPts val="600"/>
              </a:spcBef>
            </a:pPr>
            <a:r>
              <a:rPr lang="en-US" altLang="en-US" sz="3200" dirty="0"/>
              <a:t>ROLE  of SACRAMENT?</a:t>
            </a:r>
          </a:p>
          <a:p>
            <a:pPr>
              <a:lnSpc>
                <a:spcPct val="100000"/>
              </a:lnSpc>
              <a:spcBef>
                <a:spcPts val="2400"/>
              </a:spcBef>
            </a:pPr>
            <a:r>
              <a:rPr lang="en-US" altLang="en-US" sz="3200" b="1" dirty="0"/>
              <a:t>“Second Reading” </a:t>
            </a:r>
            <a:r>
              <a:rPr lang="en-US" altLang="en-US" sz="3200" dirty="0"/>
              <a:t>– </a:t>
            </a:r>
            <a:r>
              <a:rPr lang="en-US" altLang="en-US" sz="3200" b="1" i="1" dirty="0"/>
              <a:t>Closer Analysis</a:t>
            </a:r>
          </a:p>
        </p:txBody>
      </p:sp>
      <p:pic>
        <p:nvPicPr>
          <p:cNvPr id="4" name="Picture 2">
            <a:extLst>
              <a:ext uri="{FF2B5EF4-FFF2-40B4-BE49-F238E27FC236}">
                <a16:creationId xmlns:a16="http://schemas.microsoft.com/office/drawing/2014/main" id="{8A6EA696-0196-4058-BBE3-E0207720FEC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688" t="9615" r="4101" b="5466"/>
          <a:stretch/>
        </p:blipFill>
        <p:spPr bwMode="auto">
          <a:xfrm>
            <a:off x="7882343" y="1055692"/>
            <a:ext cx="4098171" cy="503206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01D2B-FFA6-4A19-B0DC-B3E47CE258B5}"/>
              </a:ext>
            </a:extLst>
          </p:cNvPr>
          <p:cNvSpPr>
            <a:spLocks noGrp="1"/>
          </p:cNvSpPr>
          <p:nvPr>
            <p:ph type="title"/>
          </p:nvPr>
        </p:nvSpPr>
        <p:spPr/>
        <p:txBody>
          <a:bodyPr/>
          <a:lstStyle/>
          <a:p>
            <a:r>
              <a:rPr lang="en-US" altLang="en-US" dirty="0"/>
              <a:t>The Emmaus Narrative</a:t>
            </a:r>
            <a:r>
              <a:rPr lang="en-US" altLang="en-US" sz="3600" b="0" dirty="0"/>
              <a:t>  (Luke 24:13-35)</a:t>
            </a:r>
            <a:endParaRPr lang="en-US" dirty="0"/>
          </a:p>
        </p:txBody>
      </p:sp>
      <p:sp>
        <p:nvSpPr>
          <p:cNvPr id="3" name="Content Placeholder 2">
            <a:extLst>
              <a:ext uri="{FF2B5EF4-FFF2-40B4-BE49-F238E27FC236}">
                <a16:creationId xmlns:a16="http://schemas.microsoft.com/office/drawing/2014/main" id="{25CC5F04-DCA2-478A-B746-EEAA52C381D2}"/>
              </a:ext>
            </a:extLst>
          </p:cNvPr>
          <p:cNvSpPr>
            <a:spLocks noGrp="1"/>
          </p:cNvSpPr>
          <p:nvPr>
            <p:ph idx="1"/>
          </p:nvPr>
        </p:nvSpPr>
        <p:spPr/>
        <p:txBody>
          <a:bodyPr>
            <a:normAutofit/>
          </a:bodyPr>
          <a:lstStyle/>
          <a:p>
            <a:pPr marL="288925" marR="0" indent="-288925">
              <a:lnSpc>
                <a:spcPct val="107000"/>
              </a:lnSpc>
              <a:spcBef>
                <a:spcPts val="0"/>
              </a:spcBef>
              <a:spcAft>
                <a:spcPts val="400"/>
              </a:spcAft>
              <a:buNone/>
            </a:pPr>
            <a:r>
              <a:rPr lang="en-US" sz="2400" baseline="30000" dirty="0">
                <a:solidFill>
                  <a:srgbClr val="FF0000"/>
                </a:solidFill>
                <a:effectLst/>
                <a:latin typeface="Times New Roman" panose="02020603050405020304" pitchFamily="18" charset="0"/>
                <a:ea typeface="Calibri" panose="020F0502020204030204" pitchFamily="34" charset="0"/>
                <a:cs typeface="Arial" panose="020B0604020202020204" pitchFamily="34" charset="0"/>
              </a:rPr>
              <a:t>13</a:t>
            </a:r>
            <a:r>
              <a:rPr lang="en-US" sz="2400" baseline="300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a:effectLst/>
                <a:latin typeface="Times New Roman" panose="02020603050405020304" pitchFamily="18" charset="0"/>
                <a:ea typeface="Calibri" panose="020F0502020204030204" pitchFamily="34" charset="0"/>
                <a:cs typeface="Arial" panose="020B0604020202020204" pitchFamily="34" charset="0"/>
              </a:rPr>
              <a:t>That very day</a:t>
            </a:r>
            <a:r>
              <a:rPr lang="en-US" sz="2000" dirty="0">
                <a:effectLst/>
                <a:latin typeface="Times New Roman" panose="02020603050405020304" pitchFamily="18" charset="0"/>
                <a:ea typeface="Calibri" panose="020F0502020204030204" pitchFamily="34" charset="0"/>
                <a:cs typeface="Arial" panose="020B0604020202020204" pitchFamily="34" charset="0"/>
              </a:rPr>
              <a:t> [, the first day of the week]</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a:effectLst/>
                <a:highlight>
                  <a:srgbClr val="C0C0C0"/>
                </a:highlight>
                <a:latin typeface="Times New Roman" panose="02020603050405020304" pitchFamily="18" charset="0"/>
                <a:ea typeface="Calibri" panose="020F0502020204030204" pitchFamily="34" charset="0"/>
                <a:cs typeface="Arial" panose="020B0604020202020204" pitchFamily="34" charset="0"/>
              </a:rPr>
              <a:t>two of them</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a:effectLst/>
                <a:latin typeface="Times New Roman" panose="02020603050405020304" pitchFamily="18" charset="0"/>
                <a:ea typeface="Calibri" panose="020F0502020204030204" pitchFamily="34" charset="0"/>
                <a:cs typeface="Arial" panose="020B0604020202020204" pitchFamily="34" charset="0"/>
              </a:rPr>
              <a:t> [two of Jesus’ disciples] </a:t>
            </a:r>
            <a:br>
              <a:rPr lang="en-US" sz="2400" dirty="0">
                <a:effectLst/>
                <a:latin typeface="Times New Roman" panose="02020603050405020304" pitchFamily="18" charset="0"/>
                <a:ea typeface="Calibri" panose="020F0502020204030204" pitchFamily="34" charset="0"/>
                <a:cs typeface="Arial" panose="020B0604020202020204" pitchFamily="34" charset="0"/>
              </a:rPr>
            </a:br>
            <a:r>
              <a:rPr lang="en-US" sz="2400" u="sng" dirty="0">
                <a:effectLst/>
                <a:latin typeface="Times New Roman" panose="02020603050405020304" pitchFamily="18" charset="0"/>
                <a:ea typeface="Calibri" panose="020F0502020204030204" pitchFamily="34" charset="0"/>
                <a:cs typeface="Arial" panose="020B0604020202020204" pitchFamily="34" charset="0"/>
              </a:rPr>
              <a:t>were going</a:t>
            </a:r>
            <a:r>
              <a:rPr lang="en-US" sz="2400" dirty="0">
                <a:effectLst/>
                <a:latin typeface="Times New Roman" panose="02020603050405020304" pitchFamily="18" charset="0"/>
                <a:ea typeface="Calibri" panose="020F0502020204030204" pitchFamily="34" charset="0"/>
                <a:cs typeface="Arial" panose="020B0604020202020204" pitchFamily="34" charset="0"/>
              </a:rPr>
              <a:t> to a village seven miles from Jerusalem called Emmaus,</a:t>
            </a:r>
          </a:p>
          <a:p>
            <a:pPr marL="288925" marR="0" indent="-288925">
              <a:lnSpc>
                <a:spcPct val="107000"/>
              </a:lnSpc>
              <a:spcBef>
                <a:spcPts val="0"/>
              </a:spcBef>
              <a:spcAft>
                <a:spcPts val="400"/>
              </a:spcAft>
              <a:buNone/>
            </a:pPr>
            <a:r>
              <a:rPr lang="en-US" sz="2400" baseline="30000" dirty="0">
                <a:solidFill>
                  <a:srgbClr val="FF0000"/>
                </a:solidFill>
                <a:effectLst/>
                <a:latin typeface="Times New Roman" panose="02020603050405020304" pitchFamily="18" charset="0"/>
                <a:ea typeface="Calibri" panose="020F0502020204030204" pitchFamily="34" charset="0"/>
                <a:cs typeface="Arial" panose="020B0604020202020204" pitchFamily="34" charset="0"/>
              </a:rPr>
              <a:t>14</a:t>
            </a:r>
            <a:r>
              <a:rPr lang="en-US" sz="2400" dirty="0">
                <a:effectLst/>
                <a:latin typeface="Times New Roman" panose="02020603050405020304" pitchFamily="18" charset="0"/>
                <a:ea typeface="Calibri" panose="020F0502020204030204" pitchFamily="34" charset="0"/>
                <a:cs typeface="Arial" panose="020B0604020202020204" pitchFamily="34" charset="0"/>
              </a:rPr>
              <a:t> and they were </a:t>
            </a:r>
            <a:r>
              <a:rPr lang="en-US" sz="2400" b="1" i="1" dirty="0">
                <a:effectLst/>
                <a:latin typeface="Times New Roman" panose="02020603050405020304" pitchFamily="18" charset="0"/>
                <a:ea typeface="Calibri" panose="020F0502020204030204" pitchFamily="34" charset="0"/>
                <a:cs typeface="Arial" panose="020B0604020202020204" pitchFamily="34" charset="0"/>
              </a:rPr>
              <a:t>conversing</a:t>
            </a:r>
            <a:r>
              <a:rPr lang="en-US" sz="2400" dirty="0">
                <a:effectLst/>
                <a:latin typeface="Times New Roman" panose="02020603050405020304" pitchFamily="18" charset="0"/>
                <a:ea typeface="Calibri" panose="020F0502020204030204" pitchFamily="34" charset="0"/>
                <a:cs typeface="Arial" panose="020B0604020202020204" pitchFamily="34" charset="0"/>
              </a:rPr>
              <a:t> about </a:t>
            </a:r>
            <a:r>
              <a:rPr lang="en-US" sz="2400" b="1" dirty="0">
                <a:effectLst/>
                <a:latin typeface="Times New Roman" panose="02020603050405020304" pitchFamily="18" charset="0"/>
                <a:ea typeface="Calibri" panose="020F0502020204030204" pitchFamily="34" charset="0"/>
                <a:cs typeface="Arial" panose="020B0604020202020204" pitchFamily="34" charset="0"/>
              </a:rPr>
              <a:t>all the things that had occurred</a:t>
            </a:r>
            <a:r>
              <a:rPr lang="en-US" sz="2400" dirty="0">
                <a:effectLst/>
                <a:latin typeface="Times New Roman" panose="02020603050405020304" pitchFamily="18" charset="0"/>
                <a:ea typeface="Calibri" panose="020F0502020204030204" pitchFamily="34" charset="0"/>
                <a:cs typeface="Arial" panose="020B0604020202020204" pitchFamily="34" charset="0"/>
              </a:rPr>
              <a:t>.</a:t>
            </a:r>
          </a:p>
          <a:p>
            <a:pPr marL="288925" marR="0" indent="-288925">
              <a:lnSpc>
                <a:spcPct val="107000"/>
              </a:lnSpc>
              <a:spcBef>
                <a:spcPts val="0"/>
              </a:spcBef>
              <a:spcAft>
                <a:spcPts val="400"/>
              </a:spcAft>
              <a:buNone/>
            </a:pPr>
            <a:r>
              <a:rPr lang="en-US" sz="2400" baseline="30000" dirty="0">
                <a:solidFill>
                  <a:srgbClr val="FF0000"/>
                </a:solidFill>
                <a:latin typeface="Times New Roman" panose="02020603050405020304" pitchFamily="18" charset="0"/>
                <a:cs typeface="Arial" panose="020B0604020202020204" pitchFamily="34" charset="0"/>
              </a:rPr>
              <a:t>15</a:t>
            </a:r>
            <a:r>
              <a:rPr lang="en-US" sz="2400" dirty="0">
                <a:effectLst/>
                <a:latin typeface="Times New Roman" panose="02020603050405020304" pitchFamily="18" charset="0"/>
                <a:ea typeface="Calibri" panose="020F0502020204030204" pitchFamily="34" charset="0"/>
                <a:cs typeface="Arial" panose="020B0604020202020204" pitchFamily="34" charset="0"/>
              </a:rPr>
              <a:t> And it happened that while they were </a:t>
            </a:r>
            <a:r>
              <a:rPr lang="en-US" sz="2400" b="1" i="1" dirty="0">
                <a:effectLst/>
                <a:latin typeface="Times New Roman" panose="02020603050405020304" pitchFamily="18" charset="0"/>
                <a:ea typeface="Calibri" panose="020F0502020204030204" pitchFamily="34" charset="0"/>
                <a:cs typeface="Arial" panose="020B0604020202020204" pitchFamily="34" charset="0"/>
              </a:rPr>
              <a:t>conversing</a:t>
            </a:r>
            <a:r>
              <a:rPr lang="en-US" sz="2400" dirty="0">
                <a:effectLst/>
                <a:latin typeface="Times New Roman" panose="02020603050405020304" pitchFamily="18" charset="0"/>
                <a:ea typeface="Calibri" panose="020F0502020204030204" pitchFamily="34" charset="0"/>
                <a:cs typeface="Arial" panose="020B0604020202020204" pitchFamily="34" charset="0"/>
              </a:rPr>
              <a:t> and </a:t>
            </a:r>
            <a:r>
              <a:rPr lang="en-US" sz="2400" b="1" i="1" dirty="0">
                <a:effectLst/>
                <a:latin typeface="Times New Roman" panose="02020603050405020304" pitchFamily="18" charset="0"/>
                <a:ea typeface="Calibri" panose="020F0502020204030204" pitchFamily="34" charset="0"/>
                <a:cs typeface="Arial" panose="020B0604020202020204" pitchFamily="34" charset="0"/>
              </a:rPr>
              <a:t>debating</a:t>
            </a:r>
            <a:r>
              <a:rPr lang="en-US" sz="2400" dirty="0">
                <a:effectLst/>
                <a:latin typeface="Times New Roman" panose="02020603050405020304" pitchFamily="18" charset="0"/>
                <a:ea typeface="Calibri" panose="020F0502020204030204" pitchFamily="34" charset="0"/>
                <a:cs typeface="Arial" panose="020B0604020202020204" pitchFamily="34" charset="0"/>
              </a:rPr>
              <a:t>,</a:t>
            </a:r>
          </a:p>
          <a:p>
            <a:pPr marL="288925" marR="0" indent="-288925">
              <a:lnSpc>
                <a:spcPct val="107000"/>
              </a:lnSpc>
              <a:spcBef>
                <a:spcPts val="0"/>
              </a:spcBef>
              <a:spcAft>
                <a:spcPts val="400"/>
              </a:spcAft>
              <a:buNone/>
            </a:pP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b="1" dirty="0">
                <a:effectLst/>
                <a:latin typeface="Times New Roman" panose="02020603050405020304" pitchFamily="18" charset="0"/>
                <a:ea typeface="Calibri" panose="020F0502020204030204" pitchFamily="34" charset="0"/>
                <a:cs typeface="Arial" panose="020B0604020202020204" pitchFamily="34" charset="0"/>
              </a:rPr>
              <a:t>Jesus</a:t>
            </a:r>
            <a:r>
              <a:rPr lang="en-US" sz="2400" dirty="0">
                <a:effectLst/>
                <a:latin typeface="Times New Roman" panose="02020603050405020304" pitchFamily="18" charset="0"/>
                <a:ea typeface="Calibri" panose="020F0502020204030204" pitchFamily="34" charset="0"/>
                <a:cs typeface="Arial" panose="020B0604020202020204" pitchFamily="34" charset="0"/>
              </a:rPr>
              <a:t> himself drew near and </a:t>
            </a:r>
            <a:r>
              <a:rPr lang="en-US" sz="2400" u="sng" dirty="0">
                <a:effectLst/>
                <a:latin typeface="Times New Roman" panose="02020603050405020304" pitchFamily="18" charset="0"/>
                <a:ea typeface="Calibri" panose="020F0502020204030204" pitchFamily="34" charset="0"/>
                <a:cs typeface="Arial" panose="020B0604020202020204" pitchFamily="34" charset="0"/>
              </a:rPr>
              <a:t>walked with</a:t>
            </a:r>
            <a:r>
              <a:rPr lang="en-US" sz="2400" dirty="0">
                <a:effectLst/>
                <a:latin typeface="Times New Roman" panose="02020603050405020304" pitchFamily="18" charset="0"/>
                <a:ea typeface="Calibri" panose="020F0502020204030204" pitchFamily="34" charset="0"/>
                <a:cs typeface="Arial" panose="020B0604020202020204" pitchFamily="34" charset="0"/>
              </a:rPr>
              <a:t> them,</a:t>
            </a:r>
          </a:p>
          <a:p>
            <a:pPr marL="288925" marR="0" indent="-288925">
              <a:lnSpc>
                <a:spcPct val="107000"/>
              </a:lnSpc>
              <a:spcBef>
                <a:spcPts val="0"/>
              </a:spcBef>
              <a:spcAft>
                <a:spcPts val="400"/>
              </a:spcAft>
              <a:buNone/>
            </a:pPr>
            <a:r>
              <a:rPr lang="en-US" sz="2400" baseline="30000" dirty="0">
                <a:solidFill>
                  <a:srgbClr val="FF0000"/>
                </a:solidFill>
                <a:latin typeface="Times New Roman" panose="02020603050405020304" pitchFamily="18" charset="0"/>
                <a:cs typeface="Arial" panose="020B0604020202020204" pitchFamily="34" charset="0"/>
              </a:rPr>
              <a:t>16</a:t>
            </a:r>
            <a:r>
              <a:rPr lang="en-US" sz="2400" dirty="0">
                <a:effectLst/>
                <a:latin typeface="Times New Roman" panose="02020603050405020304" pitchFamily="18" charset="0"/>
                <a:ea typeface="Calibri" panose="020F0502020204030204" pitchFamily="34" charset="0"/>
                <a:cs typeface="Arial" panose="020B0604020202020204" pitchFamily="34" charset="0"/>
              </a:rPr>
              <a:t> but their eyes were prevented from recognizing him.</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288925" marR="0" indent="-288925">
              <a:lnSpc>
                <a:spcPct val="107000"/>
              </a:lnSpc>
              <a:spcBef>
                <a:spcPts val="0"/>
              </a:spcBef>
              <a:spcAft>
                <a:spcPts val="400"/>
              </a:spcAft>
              <a:buNone/>
            </a:pPr>
            <a:r>
              <a:rPr lang="en-US" sz="2400" baseline="30000" dirty="0">
                <a:solidFill>
                  <a:srgbClr val="FF0000"/>
                </a:solidFill>
                <a:latin typeface="Times New Roman" panose="02020603050405020304" pitchFamily="18" charset="0"/>
                <a:cs typeface="Arial" panose="020B0604020202020204" pitchFamily="34" charset="0"/>
              </a:rPr>
              <a:t>17</a:t>
            </a:r>
            <a:r>
              <a:rPr lang="en-US" sz="2400" dirty="0">
                <a:effectLst/>
                <a:latin typeface="Times New Roman" panose="02020603050405020304" pitchFamily="18" charset="0"/>
                <a:ea typeface="Calibri" panose="020F0502020204030204" pitchFamily="34" charset="0"/>
                <a:cs typeface="Arial" panose="020B0604020202020204" pitchFamily="34" charset="0"/>
              </a:rPr>
              <a:t> He asked them, "What are you </a:t>
            </a:r>
            <a:r>
              <a:rPr lang="en-US" sz="2400" b="1" i="1" dirty="0">
                <a:effectLst/>
                <a:latin typeface="Times New Roman" panose="02020603050405020304" pitchFamily="18" charset="0"/>
                <a:ea typeface="Calibri" panose="020F0502020204030204" pitchFamily="34" charset="0"/>
                <a:cs typeface="Arial" panose="020B0604020202020204" pitchFamily="34" charset="0"/>
              </a:rPr>
              <a:t>discussing</a:t>
            </a:r>
            <a:r>
              <a:rPr lang="en-US" sz="2400" i="1"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a:effectLst/>
                <a:latin typeface="Times New Roman" panose="02020603050405020304" pitchFamily="18" charset="0"/>
                <a:ea typeface="Calibri" panose="020F0502020204030204" pitchFamily="34" charset="0"/>
                <a:cs typeface="Arial" panose="020B0604020202020204" pitchFamily="34" charset="0"/>
              </a:rPr>
              <a:t>as you </a:t>
            </a:r>
            <a:r>
              <a:rPr lang="en-US" sz="2400" u="sng" dirty="0">
                <a:effectLst/>
                <a:latin typeface="Times New Roman" panose="02020603050405020304" pitchFamily="18" charset="0"/>
                <a:ea typeface="Calibri" panose="020F0502020204030204" pitchFamily="34" charset="0"/>
                <a:cs typeface="Arial" panose="020B0604020202020204" pitchFamily="34" charset="0"/>
              </a:rPr>
              <a:t>walk along</a:t>
            </a:r>
            <a:r>
              <a:rPr lang="en-US" sz="2400" dirty="0">
                <a:effectLst/>
                <a:latin typeface="Times New Roman" panose="02020603050405020304" pitchFamily="18" charset="0"/>
                <a:ea typeface="Calibri" panose="020F0502020204030204" pitchFamily="34" charset="0"/>
                <a:cs typeface="Arial" panose="020B0604020202020204" pitchFamily="34" charset="0"/>
              </a:rPr>
              <a:t>?”</a:t>
            </a:r>
            <a:br>
              <a:rPr lang="en-US" sz="2400" dirty="0">
                <a:effectLst/>
                <a:latin typeface="Times New Roman" panose="02020603050405020304" pitchFamily="18" charset="0"/>
                <a:ea typeface="Calibri" panose="020F0502020204030204" pitchFamily="34" charset="0"/>
                <a:cs typeface="Arial" panose="020B0604020202020204" pitchFamily="34" charset="0"/>
              </a:rPr>
            </a:br>
            <a:r>
              <a:rPr lang="en-US" sz="2400" dirty="0">
                <a:effectLst/>
                <a:latin typeface="Times New Roman" panose="02020603050405020304" pitchFamily="18" charset="0"/>
                <a:ea typeface="Calibri" panose="020F0502020204030204" pitchFamily="34" charset="0"/>
                <a:cs typeface="Arial" panose="020B0604020202020204" pitchFamily="34" charset="0"/>
              </a:rPr>
              <a:t>They stopped, looking </a:t>
            </a:r>
            <a:r>
              <a:rPr lang="en-US" sz="2400" i="1" dirty="0">
                <a:effectLst/>
                <a:latin typeface="Times New Roman" panose="02020603050405020304" pitchFamily="18" charset="0"/>
                <a:ea typeface="Calibri" panose="020F0502020204030204" pitchFamily="34" charset="0"/>
                <a:cs typeface="Arial" panose="020B0604020202020204" pitchFamily="34" charset="0"/>
              </a:rPr>
              <a:t>downcast</a:t>
            </a:r>
            <a:r>
              <a:rPr lang="en-US" sz="2400" dirty="0">
                <a:effectLst/>
                <a:latin typeface="Times New Roman" panose="02020603050405020304" pitchFamily="18" charset="0"/>
                <a:ea typeface="Calibri" panose="020F0502020204030204" pitchFamily="34" charset="0"/>
                <a:cs typeface="Arial" panose="020B0604020202020204" pitchFamily="34" charset="0"/>
              </a:rPr>
              <a:t>.</a:t>
            </a:r>
          </a:p>
          <a:p>
            <a:pPr marL="288925" marR="0" indent="-288925">
              <a:lnSpc>
                <a:spcPct val="107000"/>
              </a:lnSpc>
              <a:spcBef>
                <a:spcPts val="0"/>
              </a:spcBef>
              <a:spcAft>
                <a:spcPts val="400"/>
              </a:spcAft>
              <a:buNone/>
            </a:pPr>
            <a:r>
              <a:rPr lang="en-US" sz="2400" baseline="30000" dirty="0">
                <a:solidFill>
                  <a:srgbClr val="FF0000"/>
                </a:solidFill>
                <a:latin typeface="Times New Roman" panose="02020603050405020304" pitchFamily="18" charset="0"/>
                <a:cs typeface="Arial" panose="020B0604020202020204" pitchFamily="34" charset="0"/>
              </a:rPr>
              <a:t>18</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a:effectLst/>
                <a:highlight>
                  <a:srgbClr val="C0C0C0"/>
                </a:highlight>
                <a:latin typeface="Times New Roman" panose="02020603050405020304" pitchFamily="18" charset="0"/>
                <a:ea typeface="Calibri" panose="020F0502020204030204" pitchFamily="34" charset="0"/>
                <a:cs typeface="Arial" panose="020B0604020202020204" pitchFamily="34" charset="0"/>
              </a:rPr>
              <a:t>One of them</a:t>
            </a:r>
            <a:r>
              <a:rPr lang="en-US" sz="2400" dirty="0">
                <a:effectLst/>
                <a:latin typeface="Times New Roman" panose="02020603050405020304" pitchFamily="18" charset="0"/>
                <a:ea typeface="Calibri" panose="020F0502020204030204" pitchFamily="34" charset="0"/>
                <a:cs typeface="Arial" panose="020B0604020202020204" pitchFamily="34" charset="0"/>
              </a:rPr>
              <a:t>, named </a:t>
            </a:r>
            <a:r>
              <a:rPr lang="en-US" sz="2400" b="1" dirty="0">
                <a:effectLst/>
                <a:highlight>
                  <a:srgbClr val="C0C0C0"/>
                </a:highlight>
                <a:latin typeface="Times New Roman" panose="02020603050405020304" pitchFamily="18" charset="0"/>
                <a:ea typeface="Calibri" panose="020F0502020204030204" pitchFamily="34" charset="0"/>
                <a:cs typeface="Arial" panose="020B0604020202020204" pitchFamily="34" charset="0"/>
              </a:rPr>
              <a:t>Cleopas</a:t>
            </a:r>
            <a:r>
              <a:rPr lang="en-US" sz="2400" dirty="0">
                <a:effectLst/>
                <a:latin typeface="Times New Roman" panose="02020603050405020304" pitchFamily="18" charset="0"/>
                <a:ea typeface="Calibri" panose="020F0502020204030204" pitchFamily="34" charset="0"/>
                <a:cs typeface="Arial" panose="020B0604020202020204" pitchFamily="34" charset="0"/>
              </a:rPr>
              <a:t>, said to him in reply,</a:t>
            </a:r>
            <a:br>
              <a:rPr lang="en-US" sz="2400" dirty="0">
                <a:effectLst/>
                <a:latin typeface="Times New Roman" panose="02020603050405020304" pitchFamily="18" charset="0"/>
                <a:ea typeface="Calibri" panose="020F0502020204030204" pitchFamily="34" charset="0"/>
                <a:cs typeface="Arial" panose="020B0604020202020204" pitchFamily="34" charset="0"/>
              </a:rPr>
            </a:br>
            <a:r>
              <a:rPr lang="en-US" sz="2400" dirty="0">
                <a:effectLst/>
                <a:latin typeface="Times New Roman" panose="02020603050405020304" pitchFamily="18" charset="0"/>
                <a:ea typeface="Calibri" panose="020F0502020204030204" pitchFamily="34" charset="0"/>
                <a:cs typeface="Arial" panose="020B0604020202020204" pitchFamily="34" charset="0"/>
              </a:rPr>
              <a:t>"Are you the only visitor to Jerusalem who does not know </a:t>
            </a:r>
            <a:br>
              <a:rPr lang="en-US" sz="2400" dirty="0">
                <a:effectLst/>
                <a:latin typeface="Times New Roman" panose="02020603050405020304" pitchFamily="18" charset="0"/>
                <a:ea typeface="Calibri" panose="020F0502020204030204" pitchFamily="34" charset="0"/>
                <a:cs typeface="Arial" panose="020B0604020202020204" pitchFamily="34" charset="0"/>
              </a:rPr>
            </a:br>
            <a:r>
              <a:rPr lang="en-US" sz="2400" dirty="0">
                <a:effectLst/>
                <a:latin typeface="Times New Roman" panose="02020603050405020304" pitchFamily="18" charset="0"/>
                <a:ea typeface="Calibri" panose="020F0502020204030204" pitchFamily="34" charset="0"/>
                <a:cs typeface="Arial" panose="020B0604020202020204" pitchFamily="34" charset="0"/>
              </a:rPr>
              <a:t>of </a:t>
            </a:r>
            <a:r>
              <a:rPr lang="en-US" sz="2400" b="1" dirty="0">
                <a:effectLst/>
                <a:latin typeface="Times New Roman" panose="02020603050405020304" pitchFamily="18" charset="0"/>
                <a:ea typeface="Calibri" panose="020F0502020204030204" pitchFamily="34" charset="0"/>
                <a:cs typeface="Arial" panose="020B0604020202020204" pitchFamily="34" charset="0"/>
              </a:rPr>
              <a:t>the things that have taken place</a:t>
            </a:r>
            <a:r>
              <a:rPr lang="en-US" sz="2400" dirty="0">
                <a:effectLst/>
                <a:latin typeface="Times New Roman" panose="02020603050405020304" pitchFamily="18" charset="0"/>
                <a:ea typeface="Calibri" panose="020F0502020204030204" pitchFamily="34" charset="0"/>
                <a:cs typeface="Arial" panose="020B0604020202020204" pitchFamily="34" charset="0"/>
              </a:rPr>
              <a:t> there in these days?"</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15051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01D2B-FFA6-4A19-B0DC-B3E47CE258B5}"/>
              </a:ext>
            </a:extLst>
          </p:cNvPr>
          <p:cNvSpPr>
            <a:spLocks noGrp="1"/>
          </p:cNvSpPr>
          <p:nvPr>
            <p:ph type="title"/>
          </p:nvPr>
        </p:nvSpPr>
        <p:spPr/>
        <p:txBody>
          <a:bodyPr/>
          <a:lstStyle/>
          <a:p>
            <a:r>
              <a:rPr lang="en-US" dirty="0"/>
              <a:t>Luke 24:13-35</a:t>
            </a:r>
            <a:r>
              <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panose="020B0502020104020203"/>
                <a:ea typeface="+mj-ea"/>
                <a:cs typeface="+mj-cs"/>
              </a:rPr>
              <a:t>  (cont.)</a:t>
            </a:r>
            <a:endParaRPr lang="en-US" dirty="0"/>
          </a:p>
        </p:txBody>
      </p:sp>
      <p:sp>
        <p:nvSpPr>
          <p:cNvPr id="3" name="Content Placeholder 2">
            <a:extLst>
              <a:ext uri="{FF2B5EF4-FFF2-40B4-BE49-F238E27FC236}">
                <a16:creationId xmlns:a16="http://schemas.microsoft.com/office/drawing/2014/main" id="{25CC5F04-DCA2-478A-B746-EEAA52C381D2}"/>
              </a:ext>
            </a:extLst>
          </p:cNvPr>
          <p:cNvSpPr>
            <a:spLocks noGrp="1"/>
          </p:cNvSpPr>
          <p:nvPr>
            <p:ph idx="1"/>
          </p:nvPr>
        </p:nvSpPr>
        <p:spPr>
          <a:xfrm>
            <a:off x="701040" y="1055692"/>
            <a:ext cx="10789920" cy="5099302"/>
          </a:xfrm>
        </p:spPr>
        <p:txBody>
          <a:bodyPr>
            <a:normAutofit lnSpcReduction="10000"/>
          </a:bodyPr>
          <a:lstStyle/>
          <a:p>
            <a:pPr marL="0" marR="0" indent="0">
              <a:lnSpc>
                <a:spcPct val="110000"/>
              </a:lnSpc>
              <a:spcBef>
                <a:spcPts val="0"/>
              </a:spcBef>
              <a:spcAft>
                <a:spcPts val="400"/>
              </a:spcAft>
              <a:buNone/>
            </a:pPr>
            <a:r>
              <a:rPr lang="en-US" sz="2400" baseline="30000" dirty="0">
                <a:solidFill>
                  <a:srgbClr val="FF0000"/>
                </a:solidFill>
                <a:latin typeface="Times New Roman" panose="02020603050405020304" pitchFamily="18" charset="0"/>
                <a:cs typeface="Arial" panose="020B0604020202020204" pitchFamily="34" charset="0"/>
              </a:rPr>
              <a:t>19</a:t>
            </a:r>
            <a:r>
              <a:rPr lang="en-US" sz="2400" dirty="0">
                <a:effectLst/>
                <a:latin typeface="Times New Roman" panose="02020603050405020304" pitchFamily="18" charset="0"/>
                <a:ea typeface="Calibri" panose="020F0502020204030204" pitchFamily="34" charset="0"/>
                <a:cs typeface="Arial" panose="020B0604020202020204" pitchFamily="34" charset="0"/>
              </a:rPr>
              <a:t> And he replied to them, "What sort of things?"</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10000"/>
              </a:lnSpc>
              <a:spcBef>
                <a:spcPts val="0"/>
              </a:spcBef>
              <a:spcAft>
                <a:spcPts val="400"/>
              </a:spcAft>
              <a:buNone/>
            </a:pPr>
            <a:r>
              <a:rPr lang="en-US" sz="2400" dirty="0">
                <a:effectLst/>
                <a:latin typeface="Times New Roman" panose="02020603050405020304" pitchFamily="18" charset="0"/>
                <a:ea typeface="Calibri" panose="020F0502020204030204" pitchFamily="34" charset="0"/>
                <a:cs typeface="Arial" panose="020B0604020202020204" pitchFamily="34" charset="0"/>
              </a:rPr>
              <a:t>    They said to him, "</a:t>
            </a:r>
            <a:r>
              <a:rPr lang="en-US" sz="2400" b="1" dirty="0">
                <a:effectLst/>
                <a:latin typeface="Times New Roman" panose="02020603050405020304" pitchFamily="18" charset="0"/>
                <a:ea typeface="Calibri" panose="020F0502020204030204" pitchFamily="34" charset="0"/>
                <a:cs typeface="Arial" panose="020B0604020202020204" pitchFamily="34" charset="0"/>
              </a:rPr>
              <a:t>The things that happened to Jesus the Nazarene</a:t>
            </a:r>
            <a:r>
              <a:rPr lang="en-US" sz="2400" dirty="0">
                <a:effectLst/>
                <a:latin typeface="Times New Roman" panose="02020603050405020304" pitchFamily="18" charset="0"/>
                <a:ea typeface="Calibri" panose="020F0502020204030204" pitchFamily="34" charset="0"/>
                <a:cs typeface="Arial" panose="020B0604020202020204" pitchFamily="34" charset="0"/>
              </a:rPr>
              <a:t>,</a:t>
            </a:r>
            <a:br>
              <a:rPr lang="en-US" sz="2400" dirty="0">
                <a:effectLst/>
                <a:latin typeface="Times New Roman" panose="02020603050405020304" pitchFamily="18" charset="0"/>
                <a:ea typeface="Calibri" panose="020F0502020204030204" pitchFamily="34" charset="0"/>
                <a:cs typeface="Arial" panose="020B0604020202020204" pitchFamily="34" charset="0"/>
              </a:rPr>
            </a:br>
            <a:r>
              <a:rPr lang="en-US" sz="2400" dirty="0">
                <a:effectLst/>
                <a:latin typeface="Times New Roman" panose="02020603050405020304" pitchFamily="18" charset="0"/>
                <a:ea typeface="Calibri" panose="020F0502020204030204" pitchFamily="34" charset="0"/>
                <a:cs typeface="Arial" panose="020B0604020202020204" pitchFamily="34" charset="0"/>
              </a:rPr>
              <a:t>    who was </a:t>
            </a:r>
            <a:r>
              <a:rPr lang="en-US" sz="2400" b="1" i="1" dirty="0">
                <a:effectLst/>
                <a:latin typeface="Times New Roman" panose="02020603050405020304" pitchFamily="18" charset="0"/>
                <a:ea typeface="Calibri" panose="020F0502020204030204" pitchFamily="34" charset="0"/>
                <a:cs typeface="Arial" panose="020B0604020202020204" pitchFamily="34" charset="0"/>
              </a:rPr>
              <a:t>a prophet mighty in deed and word before God and all the people</a:t>
            </a:r>
            <a:r>
              <a:rPr lang="en-US" sz="2400" dirty="0">
                <a:effectLst/>
                <a:latin typeface="Times New Roman" panose="02020603050405020304" pitchFamily="18" charset="0"/>
                <a:ea typeface="Calibri" panose="020F0502020204030204" pitchFamily="34" charset="0"/>
                <a:cs typeface="Arial" panose="020B0604020202020204" pitchFamily="34" charset="0"/>
              </a:rPr>
              <a:t>,</a:t>
            </a:r>
            <a:br>
              <a:rPr lang="en-US" sz="2400" dirty="0">
                <a:effectLst/>
                <a:latin typeface="Times New Roman" panose="02020603050405020304" pitchFamily="18" charset="0"/>
                <a:ea typeface="Calibri" panose="020F0502020204030204" pitchFamily="34" charset="0"/>
                <a:cs typeface="Arial" panose="020B0604020202020204" pitchFamily="34" charset="0"/>
              </a:rPr>
            </a:br>
            <a:r>
              <a:rPr lang="en-US" sz="2400" baseline="30000" dirty="0">
                <a:solidFill>
                  <a:srgbClr val="FF0000"/>
                </a:solidFill>
                <a:latin typeface="Times New Roman" panose="02020603050405020304" pitchFamily="18" charset="0"/>
                <a:cs typeface="Arial" panose="020B0604020202020204" pitchFamily="34" charset="0"/>
              </a:rPr>
              <a:t>20</a:t>
            </a:r>
            <a:r>
              <a:rPr lang="en-US" sz="2400" dirty="0">
                <a:effectLst/>
                <a:latin typeface="Times New Roman" panose="02020603050405020304" pitchFamily="18" charset="0"/>
                <a:ea typeface="Calibri" panose="020F0502020204030204" pitchFamily="34" charset="0"/>
                <a:cs typeface="Arial" panose="020B0604020202020204" pitchFamily="34" charset="0"/>
              </a:rPr>
              <a:t> how our chief priests and rulers both handed him over to a sentence of death </a:t>
            </a:r>
            <a:br>
              <a:rPr lang="en-US" sz="2400" dirty="0">
                <a:effectLst/>
                <a:latin typeface="Times New Roman" panose="02020603050405020304" pitchFamily="18" charset="0"/>
                <a:ea typeface="Calibri" panose="020F0502020204030204" pitchFamily="34" charset="0"/>
                <a:cs typeface="Arial" panose="020B0604020202020204" pitchFamily="34" charset="0"/>
              </a:rPr>
            </a:br>
            <a:r>
              <a:rPr lang="en-US" sz="2400" dirty="0">
                <a:effectLst/>
                <a:latin typeface="Times New Roman" panose="02020603050405020304" pitchFamily="18" charset="0"/>
                <a:ea typeface="Calibri" panose="020F0502020204030204" pitchFamily="34" charset="0"/>
                <a:cs typeface="Arial" panose="020B0604020202020204" pitchFamily="34" charset="0"/>
              </a:rPr>
              <a:t>    and crucified him.</a:t>
            </a:r>
            <a:br>
              <a:rPr lang="en-US" sz="2400" dirty="0">
                <a:effectLst/>
                <a:latin typeface="Times New Roman" panose="02020603050405020304" pitchFamily="18" charset="0"/>
                <a:ea typeface="Calibri" panose="020F0502020204030204" pitchFamily="34" charset="0"/>
                <a:cs typeface="Arial" panose="020B0604020202020204" pitchFamily="34" charset="0"/>
              </a:rPr>
            </a:br>
            <a:r>
              <a:rPr lang="en-US" sz="2400" baseline="30000" dirty="0">
                <a:solidFill>
                  <a:srgbClr val="FF0000"/>
                </a:solidFill>
                <a:latin typeface="Times New Roman" panose="02020603050405020304" pitchFamily="18" charset="0"/>
                <a:cs typeface="Arial" panose="020B0604020202020204" pitchFamily="34" charset="0"/>
              </a:rPr>
              <a:t>21</a:t>
            </a:r>
            <a:r>
              <a:rPr lang="en-US" sz="2400" dirty="0">
                <a:effectLst/>
                <a:latin typeface="Times New Roman" panose="02020603050405020304" pitchFamily="18" charset="0"/>
                <a:ea typeface="Calibri" panose="020F0502020204030204" pitchFamily="34" charset="0"/>
                <a:cs typeface="Arial" panose="020B0604020202020204" pitchFamily="34" charset="0"/>
              </a:rPr>
              <a:t> But </a:t>
            </a:r>
            <a:r>
              <a:rPr lang="en-US" sz="2400" b="1" i="1" dirty="0">
                <a:effectLst/>
                <a:latin typeface="Times New Roman" panose="02020603050405020304" pitchFamily="18" charset="0"/>
                <a:ea typeface="Calibri" panose="020F0502020204030204" pitchFamily="34" charset="0"/>
                <a:cs typeface="Arial" panose="020B0604020202020204" pitchFamily="34" charset="0"/>
              </a:rPr>
              <a:t>we were hoping</a:t>
            </a:r>
            <a:r>
              <a:rPr lang="en-US" sz="2400" dirty="0">
                <a:effectLst/>
                <a:latin typeface="Times New Roman" panose="02020603050405020304" pitchFamily="18" charset="0"/>
                <a:ea typeface="Calibri" panose="020F0502020204030204" pitchFamily="34" charset="0"/>
                <a:cs typeface="Arial" panose="020B0604020202020204" pitchFamily="34" charset="0"/>
              </a:rPr>
              <a:t> that he would be the one to redeem Israel;</a:t>
            </a:r>
            <a:br>
              <a:rPr lang="en-US" sz="2400" dirty="0">
                <a:effectLst/>
                <a:latin typeface="Times New Roman" panose="02020603050405020304" pitchFamily="18" charset="0"/>
                <a:ea typeface="Calibri" panose="020F0502020204030204" pitchFamily="34" charset="0"/>
                <a:cs typeface="Arial" panose="020B0604020202020204" pitchFamily="34" charset="0"/>
              </a:rPr>
            </a:br>
            <a:r>
              <a:rPr lang="en-US" sz="2400" dirty="0">
                <a:effectLst/>
                <a:latin typeface="Times New Roman" panose="02020603050405020304" pitchFamily="18" charset="0"/>
                <a:ea typeface="Calibri" panose="020F0502020204030204" pitchFamily="34" charset="0"/>
                <a:cs typeface="Arial" panose="020B0604020202020204" pitchFamily="34" charset="0"/>
              </a:rPr>
              <a:t>    and besides all this, it is </a:t>
            </a:r>
            <a:r>
              <a:rPr lang="en-US" sz="2400" i="1" dirty="0">
                <a:effectLst/>
                <a:latin typeface="Times New Roman" panose="02020603050405020304" pitchFamily="18" charset="0"/>
                <a:ea typeface="Calibri" panose="020F0502020204030204" pitchFamily="34" charset="0"/>
                <a:cs typeface="Arial" panose="020B0604020202020204" pitchFamily="34" charset="0"/>
              </a:rPr>
              <a:t>now the third day </a:t>
            </a:r>
            <a:r>
              <a:rPr lang="en-US" sz="2400" dirty="0">
                <a:effectLst/>
                <a:latin typeface="Times New Roman" panose="02020603050405020304" pitchFamily="18" charset="0"/>
                <a:ea typeface="Calibri" panose="020F0502020204030204" pitchFamily="34" charset="0"/>
                <a:cs typeface="Arial" panose="020B0604020202020204" pitchFamily="34" charset="0"/>
              </a:rPr>
              <a:t>since this took place.</a:t>
            </a:r>
            <a:br>
              <a:rPr lang="en-US" sz="2400" dirty="0">
                <a:effectLst/>
                <a:latin typeface="Times New Roman" panose="02020603050405020304" pitchFamily="18" charset="0"/>
                <a:ea typeface="Calibri" panose="020F0502020204030204" pitchFamily="34" charset="0"/>
                <a:cs typeface="Arial" panose="020B0604020202020204" pitchFamily="34" charset="0"/>
              </a:rPr>
            </a:br>
            <a:r>
              <a:rPr lang="en-US" sz="2400" baseline="30000" dirty="0">
                <a:solidFill>
                  <a:srgbClr val="FF0000"/>
                </a:solidFill>
                <a:latin typeface="Times New Roman" panose="02020603050405020304" pitchFamily="18" charset="0"/>
                <a:cs typeface="Arial" panose="020B0604020202020204" pitchFamily="34" charset="0"/>
              </a:rPr>
              <a:t>22</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a:effectLst/>
                <a:highlight>
                  <a:srgbClr val="C0C0C0"/>
                </a:highlight>
                <a:latin typeface="Times New Roman" panose="02020603050405020304" pitchFamily="18" charset="0"/>
                <a:ea typeface="Calibri" panose="020F0502020204030204" pitchFamily="34" charset="0"/>
                <a:cs typeface="Arial" panose="020B0604020202020204" pitchFamily="34" charset="0"/>
              </a:rPr>
              <a:t>Some women from our group</a:t>
            </a:r>
            <a:r>
              <a:rPr lang="en-US" sz="2400" dirty="0">
                <a:effectLst/>
                <a:latin typeface="Times New Roman" panose="02020603050405020304" pitchFamily="18" charset="0"/>
                <a:ea typeface="Calibri" panose="020F0502020204030204" pitchFamily="34" charset="0"/>
                <a:cs typeface="Arial" panose="020B0604020202020204" pitchFamily="34" charset="0"/>
              </a:rPr>
              <a:t>, however, have astounded us:</a:t>
            </a:r>
            <a:br>
              <a:rPr lang="en-US" sz="2400" dirty="0">
                <a:effectLst/>
                <a:latin typeface="Times New Roman" panose="02020603050405020304" pitchFamily="18" charset="0"/>
                <a:ea typeface="Calibri" panose="020F0502020204030204" pitchFamily="34" charset="0"/>
                <a:cs typeface="Arial" panose="020B0604020202020204" pitchFamily="34" charset="0"/>
              </a:rPr>
            </a:br>
            <a:r>
              <a:rPr lang="en-US" sz="2400" dirty="0">
                <a:effectLst/>
                <a:latin typeface="Times New Roman" panose="02020603050405020304" pitchFamily="18" charset="0"/>
                <a:ea typeface="Calibri" panose="020F0502020204030204" pitchFamily="34" charset="0"/>
                <a:cs typeface="Arial" panose="020B0604020202020204" pitchFamily="34" charset="0"/>
              </a:rPr>
              <a:t>    they were at the tomb early in the morning </a:t>
            </a:r>
            <a:r>
              <a:rPr lang="en-US" sz="2400" baseline="30000" dirty="0">
                <a:solidFill>
                  <a:srgbClr val="FF0000"/>
                </a:solidFill>
                <a:latin typeface="Times New Roman" panose="02020603050405020304" pitchFamily="18" charset="0"/>
                <a:cs typeface="Arial" panose="020B0604020202020204" pitchFamily="34" charset="0"/>
              </a:rPr>
              <a:t>23</a:t>
            </a:r>
            <a:r>
              <a:rPr lang="en-US" sz="2400" dirty="0">
                <a:effectLst/>
                <a:latin typeface="Times New Roman" panose="02020603050405020304" pitchFamily="18" charset="0"/>
                <a:ea typeface="Calibri" panose="020F0502020204030204" pitchFamily="34" charset="0"/>
                <a:cs typeface="Arial" panose="020B0604020202020204" pitchFamily="34" charset="0"/>
              </a:rPr>
              <a:t> and did not find his Body;</a:t>
            </a:r>
            <a:br>
              <a:rPr lang="en-US" sz="2400" dirty="0">
                <a:effectLst/>
                <a:latin typeface="Times New Roman" panose="02020603050405020304" pitchFamily="18" charset="0"/>
                <a:ea typeface="Calibri" panose="020F0502020204030204" pitchFamily="34" charset="0"/>
                <a:cs typeface="Arial" panose="020B0604020202020204" pitchFamily="34" charset="0"/>
              </a:rPr>
            </a:br>
            <a:r>
              <a:rPr lang="en-US" sz="2400" dirty="0">
                <a:effectLst/>
                <a:latin typeface="Times New Roman" panose="02020603050405020304" pitchFamily="18" charset="0"/>
                <a:ea typeface="Calibri" panose="020F0502020204030204" pitchFamily="34" charset="0"/>
                <a:cs typeface="Arial" panose="020B0604020202020204" pitchFamily="34" charset="0"/>
              </a:rPr>
              <a:t>    they came back and reported that they had indeed seen a vision of angels</a:t>
            </a:r>
            <a:br>
              <a:rPr lang="en-US" sz="2400" dirty="0">
                <a:effectLst/>
                <a:latin typeface="Times New Roman" panose="02020603050405020304" pitchFamily="18" charset="0"/>
                <a:ea typeface="Calibri" panose="020F0502020204030204" pitchFamily="34" charset="0"/>
                <a:cs typeface="Arial" panose="020B0604020202020204" pitchFamily="34" charset="0"/>
              </a:rPr>
            </a:br>
            <a:r>
              <a:rPr lang="en-US" sz="2400" dirty="0">
                <a:effectLst/>
                <a:latin typeface="Times New Roman" panose="02020603050405020304" pitchFamily="18" charset="0"/>
                <a:ea typeface="Calibri" panose="020F0502020204030204" pitchFamily="34" charset="0"/>
                <a:cs typeface="Arial" panose="020B0604020202020204" pitchFamily="34" charset="0"/>
              </a:rPr>
              <a:t>    who announced that he was alive.</a:t>
            </a:r>
            <a:br>
              <a:rPr lang="en-US" sz="2400" dirty="0">
                <a:effectLst/>
                <a:latin typeface="Times New Roman" panose="02020603050405020304" pitchFamily="18" charset="0"/>
                <a:ea typeface="Calibri" panose="020F0502020204030204" pitchFamily="34" charset="0"/>
                <a:cs typeface="Arial" panose="020B0604020202020204" pitchFamily="34" charset="0"/>
              </a:rPr>
            </a:br>
            <a:r>
              <a:rPr lang="en-US" sz="2400" baseline="30000" dirty="0">
                <a:solidFill>
                  <a:srgbClr val="FF0000"/>
                </a:solidFill>
                <a:latin typeface="Times New Roman" panose="02020603050405020304" pitchFamily="18" charset="0"/>
                <a:cs typeface="Arial" panose="020B0604020202020204" pitchFamily="34" charset="0"/>
              </a:rPr>
              <a:t>24</a:t>
            </a:r>
            <a:r>
              <a:rPr lang="en-US" sz="2400" dirty="0">
                <a:effectLst/>
                <a:latin typeface="Times New Roman" panose="02020603050405020304" pitchFamily="18" charset="0"/>
                <a:ea typeface="Calibri" panose="020F0502020204030204" pitchFamily="34" charset="0"/>
                <a:cs typeface="Arial" panose="020B0604020202020204" pitchFamily="34" charset="0"/>
              </a:rPr>
              <a:t> Then </a:t>
            </a:r>
            <a:r>
              <a:rPr lang="en-US" sz="2400" dirty="0">
                <a:effectLst/>
                <a:highlight>
                  <a:srgbClr val="C0C0C0"/>
                </a:highlight>
                <a:latin typeface="Times New Roman" panose="02020603050405020304" pitchFamily="18" charset="0"/>
                <a:ea typeface="Calibri" panose="020F0502020204030204" pitchFamily="34" charset="0"/>
                <a:cs typeface="Arial" panose="020B0604020202020204" pitchFamily="34" charset="0"/>
              </a:rPr>
              <a:t>some of those with us</a:t>
            </a:r>
            <a:r>
              <a:rPr lang="en-US" sz="2400" dirty="0">
                <a:effectLst/>
                <a:latin typeface="Times New Roman" panose="02020603050405020304" pitchFamily="18" charset="0"/>
                <a:ea typeface="Calibri" panose="020F0502020204030204" pitchFamily="34" charset="0"/>
                <a:cs typeface="Arial" panose="020B0604020202020204" pitchFamily="34" charset="0"/>
              </a:rPr>
              <a:t> went to the tomb</a:t>
            </a:r>
            <a:br>
              <a:rPr lang="en-US" sz="2400" dirty="0">
                <a:effectLst/>
                <a:latin typeface="Times New Roman" panose="02020603050405020304" pitchFamily="18" charset="0"/>
                <a:ea typeface="Calibri" panose="020F0502020204030204" pitchFamily="34" charset="0"/>
                <a:cs typeface="Arial" panose="020B0604020202020204" pitchFamily="34" charset="0"/>
              </a:rPr>
            </a:br>
            <a:r>
              <a:rPr lang="en-US" sz="2400" dirty="0">
                <a:effectLst/>
                <a:latin typeface="Times New Roman" panose="02020603050405020304" pitchFamily="18" charset="0"/>
                <a:ea typeface="Calibri" panose="020F0502020204030204" pitchFamily="34" charset="0"/>
                <a:cs typeface="Arial" panose="020B0604020202020204" pitchFamily="34" charset="0"/>
              </a:rPr>
              <a:t>    and found things just as </a:t>
            </a:r>
            <a:r>
              <a:rPr lang="en-US" sz="2400" dirty="0">
                <a:effectLst/>
                <a:highlight>
                  <a:srgbClr val="C0C0C0"/>
                </a:highlight>
                <a:latin typeface="Times New Roman" panose="02020603050405020304" pitchFamily="18" charset="0"/>
                <a:ea typeface="Calibri" panose="020F0502020204030204" pitchFamily="34" charset="0"/>
                <a:cs typeface="Arial" panose="020B0604020202020204" pitchFamily="34" charset="0"/>
              </a:rPr>
              <a:t>the women</a:t>
            </a:r>
            <a:r>
              <a:rPr lang="en-US" sz="2400" dirty="0">
                <a:effectLst/>
                <a:latin typeface="Times New Roman" panose="02020603050405020304" pitchFamily="18" charset="0"/>
                <a:ea typeface="Calibri" panose="020F0502020204030204" pitchFamily="34" charset="0"/>
                <a:cs typeface="Arial" panose="020B0604020202020204" pitchFamily="34" charset="0"/>
              </a:rPr>
              <a:t> had described, but him they did not see."</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55304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01D2B-FFA6-4A19-B0DC-B3E47CE258B5}"/>
              </a:ext>
            </a:extLst>
          </p:cNvPr>
          <p:cNvSpPr>
            <a:spLocks noGrp="1"/>
          </p:cNvSpPr>
          <p:nvPr>
            <p:ph type="title"/>
          </p:nvPr>
        </p:nvSpPr>
        <p:spPr/>
        <p:txBody>
          <a:bodyPr/>
          <a:lstStyle/>
          <a:p>
            <a:r>
              <a:rPr lang="en-US" dirty="0"/>
              <a:t>Luke 24:13-35</a:t>
            </a:r>
            <a:r>
              <a:rPr lang="en-US" sz="2400" dirty="0"/>
              <a:t> (cont.)</a:t>
            </a:r>
            <a:endParaRPr lang="en-US" dirty="0"/>
          </a:p>
        </p:txBody>
      </p:sp>
      <p:sp>
        <p:nvSpPr>
          <p:cNvPr id="3" name="Content Placeholder 2">
            <a:extLst>
              <a:ext uri="{FF2B5EF4-FFF2-40B4-BE49-F238E27FC236}">
                <a16:creationId xmlns:a16="http://schemas.microsoft.com/office/drawing/2014/main" id="{25CC5F04-DCA2-478A-B746-EEAA52C381D2}"/>
              </a:ext>
            </a:extLst>
          </p:cNvPr>
          <p:cNvSpPr>
            <a:spLocks noGrp="1"/>
          </p:cNvSpPr>
          <p:nvPr>
            <p:ph idx="1"/>
          </p:nvPr>
        </p:nvSpPr>
        <p:spPr>
          <a:xfrm>
            <a:off x="701039" y="1055692"/>
            <a:ext cx="11167499" cy="5032069"/>
          </a:xfrm>
        </p:spPr>
        <p:txBody>
          <a:bodyPr>
            <a:normAutofit/>
          </a:bodyPr>
          <a:lstStyle/>
          <a:p>
            <a:pPr marL="0" marR="0" indent="0">
              <a:lnSpc>
                <a:spcPct val="110000"/>
              </a:lnSpc>
              <a:spcBef>
                <a:spcPts val="0"/>
              </a:spcBef>
              <a:spcAft>
                <a:spcPts val="1200"/>
              </a:spcAft>
              <a:buNone/>
            </a:pPr>
            <a:r>
              <a:rPr lang="en-US" sz="2400" baseline="30000" dirty="0">
                <a:solidFill>
                  <a:srgbClr val="FF0000"/>
                </a:solidFill>
                <a:latin typeface="Times New Roman" panose="02020603050405020304" pitchFamily="18" charset="0"/>
                <a:cs typeface="Arial" panose="020B0604020202020204" pitchFamily="34" charset="0"/>
              </a:rPr>
              <a:t>25</a:t>
            </a:r>
            <a:r>
              <a:rPr lang="en-US" sz="2400" dirty="0">
                <a:effectLst/>
                <a:latin typeface="Times New Roman" panose="02020603050405020304" pitchFamily="18" charset="0"/>
                <a:ea typeface="Calibri" panose="020F0502020204030204" pitchFamily="34" charset="0"/>
                <a:cs typeface="Arial" panose="020B0604020202020204" pitchFamily="34" charset="0"/>
              </a:rPr>
              <a:t> And he said to them, "</a:t>
            </a:r>
            <a:r>
              <a:rPr lang="en-US" sz="2400" i="1" dirty="0">
                <a:effectLst/>
                <a:latin typeface="Times New Roman" panose="02020603050405020304" pitchFamily="18" charset="0"/>
                <a:ea typeface="Calibri" panose="020F0502020204030204" pitchFamily="34" charset="0"/>
                <a:cs typeface="Arial" panose="020B0604020202020204" pitchFamily="34" charset="0"/>
              </a:rPr>
              <a:t>Oh, how foolish you are!</a:t>
            </a:r>
            <a:br>
              <a:rPr lang="en-US" sz="2400" dirty="0">
                <a:effectLst/>
                <a:latin typeface="Times New Roman" panose="02020603050405020304" pitchFamily="18" charset="0"/>
                <a:ea typeface="Calibri" panose="020F0502020204030204" pitchFamily="34" charset="0"/>
                <a:cs typeface="Arial" panose="020B0604020202020204" pitchFamily="34" charset="0"/>
              </a:rPr>
            </a:b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i="1" dirty="0">
                <a:effectLst/>
                <a:latin typeface="Times New Roman" panose="02020603050405020304" pitchFamily="18" charset="0"/>
                <a:ea typeface="Calibri" panose="020F0502020204030204" pitchFamily="34" charset="0"/>
                <a:cs typeface="Arial" panose="020B0604020202020204" pitchFamily="34" charset="0"/>
              </a:rPr>
              <a:t>How slow of heart to believe all that the </a:t>
            </a:r>
            <a:r>
              <a:rPr lang="en-US" sz="2400" b="1" i="1" dirty="0">
                <a:effectLst/>
                <a:latin typeface="Times New Roman" panose="02020603050405020304" pitchFamily="18" charset="0"/>
                <a:ea typeface="Calibri" panose="020F0502020204030204" pitchFamily="34" charset="0"/>
                <a:cs typeface="Arial" panose="020B0604020202020204" pitchFamily="34" charset="0"/>
              </a:rPr>
              <a:t>prophets</a:t>
            </a:r>
            <a:r>
              <a:rPr lang="en-US" sz="2400" i="1" dirty="0">
                <a:effectLst/>
                <a:latin typeface="Times New Roman" panose="02020603050405020304" pitchFamily="18" charset="0"/>
                <a:ea typeface="Calibri" panose="020F0502020204030204" pitchFamily="34" charset="0"/>
                <a:cs typeface="Arial" panose="020B0604020202020204" pitchFamily="34" charset="0"/>
              </a:rPr>
              <a:t> spoke!</a:t>
            </a:r>
            <a:br>
              <a:rPr lang="en-US" sz="2400" i="1" dirty="0">
                <a:effectLst/>
                <a:latin typeface="Times New Roman" panose="02020603050405020304" pitchFamily="18" charset="0"/>
                <a:ea typeface="Calibri" panose="020F0502020204030204" pitchFamily="34" charset="0"/>
                <a:cs typeface="Arial" panose="020B0604020202020204" pitchFamily="34" charset="0"/>
              </a:rPr>
            </a:br>
            <a:r>
              <a:rPr lang="en-US" sz="2400" baseline="30000" dirty="0">
                <a:solidFill>
                  <a:srgbClr val="FF0000"/>
                </a:solidFill>
                <a:latin typeface="Times New Roman" panose="02020603050405020304" pitchFamily="18" charset="0"/>
                <a:cs typeface="Arial" panose="020B0604020202020204" pitchFamily="34" charset="0"/>
              </a:rPr>
              <a:t>26</a:t>
            </a:r>
            <a:r>
              <a:rPr lang="en-US" sz="2400" i="1" dirty="0">
                <a:effectLst/>
                <a:latin typeface="Times New Roman" panose="02020603050405020304" pitchFamily="18" charset="0"/>
                <a:ea typeface="Calibri" panose="020F0502020204030204" pitchFamily="34" charset="0"/>
                <a:cs typeface="Arial" panose="020B0604020202020204" pitchFamily="34" charset="0"/>
              </a:rPr>
              <a:t> </a:t>
            </a:r>
            <a:r>
              <a:rPr lang="en-US" sz="2400" b="1" i="1" dirty="0">
                <a:effectLst/>
                <a:latin typeface="Times New Roman" panose="02020603050405020304" pitchFamily="18" charset="0"/>
                <a:ea typeface="Calibri" panose="020F0502020204030204" pitchFamily="34" charset="0"/>
                <a:cs typeface="Arial" panose="020B0604020202020204" pitchFamily="34" charset="0"/>
              </a:rPr>
              <a:t>Was it not necessary that the Christ should suffer these things </a:t>
            </a:r>
            <a:br>
              <a:rPr lang="en-US" sz="2400" b="1" i="1" dirty="0">
                <a:effectLst/>
                <a:latin typeface="Times New Roman" panose="02020603050405020304" pitchFamily="18" charset="0"/>
                <a:ea typeface="Calibri" panose="020F0502020204030204" pitchFamily="34" charset="0"/>
                <a:cs typeface="Arial" panose="020B0604020202020204" pitchFamily="34" charset="0"/>
              </a:rPr>
            </a:br>
            <a:r>
              <a:rPr lang="en-US" sz="2400" b="1" i="1" dirty="0">
                <a:effectLst/>
                <a:latin typeface="Times New Roman" panose="02020603050405020304" pitchFamily="18" charset="0"/>
                <a:ea typeface="Calibri" panose="020F0502020204030204" pitchFamily="34" charset="0"/>
                <a:cs typeface="Arial" panose="020B0604020202020204" pitchFamily="34" charset="0"/>
              </a:rPr>
              <a:t>    and enter into his glory?</a:t>
            </a:r>
            <a:r>
              <a:rPr lang="en-US" sz="2400" dirty="0">
                <a:effectLst/>
                <a:latin typeface="Times New Roman" panose="02020603050405020304" pitchFamily="18" charset="0"/>
                <a:ea typeface="Calibri" panose="020F0502020204030204" pitchFamily="34" charset="0"/>
                <a:cs typeface="Arial" panose="020B0604020202020204" pitchFamily="34" charset="0"/>
              </a:rPr>
              <a:t>"</a:t>
            </a:r>
          </a:p>
          <a:p>
            <a:pPr marL="0" marR="0" indent="0">
              <a:lnSpc>
                <a:spcPct val="110000"/>
              </a:lnSpc>
              <a:spcBef>
                <a:spcPts val="0"/>
              </a:spcBef>
              <a:spcAft>
                <a:spcPts val="1200"/>
              </a:spcAft>
              <a:buNone/>
            </a:pPr>
            <a:r>
              <a:rPr lang="en-US" sz="2400" baseline="30000" dirty="0">
                <a:solidFill>
                  <a:srgbClr val="FF0000"/>
                </a:solidFill>
                <a:latin typeface="Times New Roman" panose="02020603050405020304" pitchFamily="18" charset="0"/>
                <a:cs typeface="Arial" panose="020B0604020202020204" pitchFamily="34" charset="0"/>
              </a:rPr>
              <a:t>27</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b="1" dirty="0">
                <a:effectLst/>
                <a:latin typeface="Times New Roman" panose="02020603050405020304" pitchFamily="18" charset="0"/>
                <a:ea typeface="Calibri" panose="020F0502020204030204" pitchFamily="34" charset="0"/>
                <a:cs typeface="Arial" panose="020B0604020202020204" pitchFamily="34" charset="0"/>
              </a:rPr>
              <a:t>Then beginning with Moses and all the prophets,</a:t>
            </a:r>
            <a:br>
              <a:rPr lang="en-US" sz="2400" b="1" dirty="0">
                <a:effectLst/>
                <a:latin typeface="Times New Roman" panose="02020603050405020304" pitchFamily="18" charset="0"/>
                <a:ea typeface="Calibri" panose="020F0502020204030204" pitchFamily="34" charset="0"/>
                <a:cs typeface="Arial" panose="020B0604020202020204" pitchFamily="34" charset="0"/>
              </a:rPr>
            </a:br>
            <a:r>
              <a:rPr lang="en-US" sz="2400" b="1" dirty="0">
                <a:effectLst/>
                <a:latin typeface="Times New Roman" panose="02020603050405020304" pitchFamily="18" charset="0"/>
                <a:ea typeface="Calibri" panose="020F0502020204030204" pitchFamily="34" charset="0"/>
                <a:cs typeface="Arial" panose="020B0604020202020204" pitchFamily="34" charset="0"/>
              </a:rPr>
              <a:t>    he interpreted to them what referred to him in all the Scriptures</a:t>
            </a:r>
            <a:r>
              <a:rPr lang="en-US" sz="2400" dirty="0">
                <a:effectLst/>
                <a:latin typeface="Times New Roman" panose="02020603050405020304" pitchFamily="18" charset="0"/>
                <a:ea typeface="Calibri" panose="020F0502020204030204" pitchFamily="34" charset="0"/>
                <a:cs typeface="Arial" panose="020B060402020202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10000"/>
              </a:lnSpc>
              <a:spcBef>
                <a:spcPts val="0"/>
              </a:spcBef>
              <a:spcAft>
                <a:spcPts val="600"/>
              </a:spcAft>
              <a:buNone/>
            </a:pPr>
            <a:r>
              <a:rPr lang="en-US" sz="2400" baseline="30000" dirty="0">
                <a:solidFill>
                  <a:srgbClr val="FF0000"/>
                </a:solidFill>
                <a:latin typeface="Times New Roman" panose="02020603050405020304" pitchFamily="18" charset="0"/>
                <a:cs typeface="Arial" panose="020B0604020202020204" pitchFamily="34" charset="0"/>
              </a:rPr>
              <a:t>28</a:t>
            </a:r>
            <a:r>
              <a:rPr lang="en-US" sz="2400" dirty="0">
                <a:effectLst/>
                <a:latin typeface="Times New Roman" panose="02020603050405020304" pitchFamily="18" charset="0"/>
                <a:ea typeface="Calibri" panose="020F0502020204030204" pitchFamily="34" charset="0"/>
                <a:cs typeface="Arial" panose="020B0604020202020204" pitchFamily="34" charset="0"/>
              </a:rPr>
              <a:t> As they approached the village to which they were </a:t>
            </a:r>
            <a:r>
              <a:rPr lang="en-US" sz="2400" b="1" i="1" dirty="0">
                <a:effectLst/>
                <a:latin typeface="Times New Roman" panose="02020603050405020304" pitchFamily="18" charset="0"/>
                <a:ea typeface="Calibri" panose="020F0502020204030204" pitchFamily="34" charset="0"/>
                <a:cs typeface="Arial" panose="020B0604020202020204" pitchFamily="34" charset="0"/>
              </a:rPr>
              <a:t>going</a:t>
            </a:r>
            <a:r>
              <a:rPr lang="en-US" sz="2400" dirty="0">
                <a:effectLst/>
                <a:latin typeface="Times New Roman" panose="02020603050405020304" pitchFamily="18" charset="0"/>
                <a:ea typeface="Calibri" panose="020F0502020204030204" pitchFamily="34" charset="0"/>
                <a:cs typeface="Arial" panose="020B0604020202020204" pitchFamily="34" charset="0"/>
              </a:rPr>
              <a:t>,</a:t>
            </a:r>
            <a:br>
              <a:rPr lang="en-US" sz="2400" dirty="0">
                <a:effectLst/>
                <a:latin typeface="Times New Roman" panose="02020603050405020304" pitchFamily="18" charset="0"/>
                <a:ea typeface="Calibri" panose="020F0502020204030204" pitchFamily="34" charset="0"/>
                <a:cs typeface="Arial" panose="020B0604020202020204" pitchFamily="34" charset="0"/>
              </a:rPr>
            </a:br>
            <a:r>
              <a:rPr lang="en-US" sz="2400" dirty="0">
                <a:effectLst/>
                <a:latin typeface="Times New Roman" panose="02020603050405020304" pitchFamily="18" charset="0"/>
                <a:ea typeface="Calibri" panose="020F0502020204030204" pitchFamily="34" charset="0"/>
                <a:cs typeface="Arial" panose="020B0604020202020204" pitchFamily="34" charset="0"/>
              </a:rPr>
              <a:t>    he gave the impression that he was </a:t>
            </a:r>
            <a:r>
              <a:rPr lang="en-US" sz="2400" b="1" i="1" dirty="0">
                <a:effectLst/>
                <a:latin typeface="Times New Roman" panose="02020603050405020304" pitchFamily="18" charset="0"/>
                <a:ea typeface="Calibri" panose="020F0502020204030204" pitchFamily="34" charset="0"/>
                <a:cs typeface="Arial" panose="020B0604020202020204" pitchFamily="34" charset="0"/>
              </a:rPr>
              <a:t>going on</a:t>
            </a:r>
            <a:r>
              <a:rPr lang="en-US" sz="2400" dirty="0">
                <a:effectLst/>
                <a:latin typeface="Times New Roman" panose="02020603050405020304" pitchFamily="18" charset="0"/>
                <a:ea typeface="Calibri" panose="020F0502020204030204" pitchFamily="34" charset="0"/>
                <a:cs typeface="Arial" panose="020B0604020202020204" pitchFamily="34" charset="0"/>
              </a:rPr>
              <a:t> farther.</a:t>
            </a:r>
            <a:br>
              <a:rPr lang="en-US" sz="2400" dirty="0">
                <a:effectLst/>
                <a:latin typeface="Times New Roman" panose="02020603050405020304" pitchFamily="18" charset="0"/>
                <a:ea typeface="Calibri" panose="020F0502020204030204" pitchFamily="34" charset="0"/>
                <a:cs typeface="Arial" panose="020B0604020202020204" pitchFamily="34" charset="0"/>
              </a:rPr>
            </a:br>
            <a:r>
              <a:rPr lang="en-US" sz="2400" baseline="30000" dirty="0">
                <a:solidFill>
                  <a:srgbClr val="FF0000"/>
                </a:solidFill>
                <a:latin typeface="Times New Roman" panose="02020603050405020304" pitchFamily="18" charset="0"/>
                <a:cs typeface="Arial" panose="020B0604020202020204" pitchFamily="34" charset="0"/>
              </a:rPr>
              <a:t>29</a:t>
            </a:r>
            <a:r>
              <a:rPr lang="en-US" sz="2400" dirty="0">
                <a:effectLst/>
                <a:latin typeface="Times New Roman" panose="02020603050405020304" pitchFamily="18" charset="0"/>
                <a:ea typeface="Calibri" panose="020F0502020204030204" pitchFamily="34" charset="0"/>
                <a:cs typeface="Arial" panose="020B0604020202020204" pitchFamily="34" charset="0"/>
              </a:rPr>
              <a:t> But they urged him, "</a:t>
            </a:r>
            <a:r>
              <a:rPr lang="en-US" sz="2400" b="1" i="1" dirty="0">
                <a:effectLst/>
                <a:latin typeface="Times New Roman" panose="02020603050405020304" pitchFamily="18" charset="0"/>
                <a:ea typeface="Calibri" panose="020F0502020204030204" pitchFamily="34" charset="0"/>
                <a:cs typeface="Arial" panose="020B0604020202020204" pitchFamily="34" charset="0"/>
              </a:rPr>
              <a:t>Stay</a:t>
            </a:r>
            <a:r>
              <a:rPr lang="en-US" sz="2400" i="1"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a:effectLst/>
                <a:latin typeface="Times New Roman" panose="02020603050405020304" pitchFamily="18" charset="0"/>
                <a:ea typeface="Calibri" panose="020F0502020204030204" pitchFamily="34" charset="0"/>
                <a:cs typeface="Arial" panose="020B0604020202020204" pitchFamily="34" charset="0"/>
              </a:rPr>
              <a:t>with us, for it is nearly evening and the day is almost over."</a:t>
            </a:r>
            <a:br>
              <a:rPr lang="en-US" sz="2400" dirty="0">
                <a:effectLst/>
                <a:latin typeface="Times New Roman" panose="02020603050405020304" pitchFamily="18" charset="0"/>
                <a:ea typeface="Calibri" panose="020F0502020204030204" pitchFamily="34" charset="0"/>
                <a:cs typeface="Arial" panose="020B0604020202020204" pitchFamily="34" charset="0"/>
              </a:rPr>
            </a:br>
            <a:r>
              <a:rPr lang="en-US" sz="2400" dirty="0">
                <a:effectLst/>
                <a:latin typeface="Times New Roman" panose="02020603050405020304" pitchFamily="18" charset="0"/>
                <a:ea typeface="Calibri" panose="020F0502020204030204" pitchFamily="34" charset="0"/>
                <a:cs typeface="Arial" panose="020B0604020202020204" pitchFamily="34" charset="0"/>
              </a:rPr>
              <a:t>    So he went in to </a:t>
            </a:r>
            <a:r>
              <a:rPr lang="en-US" sz="2400" b="1" i="1" dirty="0">
                <a:effectLst/>
                <a:latin typeface="Times New Roman" panose="02020603050405020304" pitchFamily="18" charset="0"/>
                <a:ea typeface="Calibri" panose="020F0502020204030204" pitchFamily="34" charset="0"/>
                <a:cs typeface="Arial" panose="020B0604020202020204" pitchFamily="34" charset="0"/>
              </a:rPr>
              <a:t>stay</a:t>
            </a:r>
            <a:r>
              <a:rPr lang="en-US" sz="2400" i="1"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a:effectLst/>
                <a:latin typeface="Times New Roman" panose="02020603050405020304" pitchFamily="18" charset="0"/>
                <a:ea typeface="Calibri" panose="020F0502020204030204" pitchFamily="34" charset="0"/>
                <a:cs typeface="Arial" panose="020B0604020202020204" pitchFamily="34" charset="0"/>
              </a:rPr>
              <a:t>with them.</a:t>
            </a:r>
          </a:p>
        </p:txBody>
      </p:sp>
    </p:spTree>
    <p:extLst>
      <p:ext uri="{BB962C8B-B14F-4D97-AF65-F5344CB8AC3E}">
        <p14:creationId xmlns:p14="http://schemas.microsoft.com/office/powerpoint/2010/main" val="1913198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01D2B-FFA6-4A19-B0DC-B3E47CE258B5}"/>
              </a:ext>
            </a:extLst>
          </p:cNvPr>
          <p:cNvSpPr>
            <a:spLocks noGrp="1"/>
          </p:cNvSpPr>
          <p:nvPr>
            <p:ph type="title"/>
          </p:nvPr>
        </p:nvSpPr>
        <p:spPr/>
        <p:txBody>
          <a:bodyPr/>
          <a:lstStyle/>
          <a:p>
            <a:r>
              <a:rPr lang="en-US" dirty="0"/>
              <a:t>Luke 24:13-35</a:t>
            </a:r>
            <a:r>
              <a:rPr lang="en-US" sz="2400" dirty="0"/>
              <a:t> (cont.)</a:t>
            </a:r>
            <a:endParaRPr lang="en-US" dirty="0"/>
          </a:p>
        </p:txBody>
      </p:sp>
      <p:sp>
        <p:nvSpPr>
          <p:cNvPr id="3" name="Content Placeholder 2">
            <a:extLst>
              <a:ext uri="{FF2B5EF4-FFF2-40B4-BE49-F238E27FC236}">
                <a16:creationId xmlns:a16="http://schemas.microsoft.com/office/drawing/2014/main" id="{25CC5F04-DCA2-478A-B746-EEAA52C381D2}"/>
              </a:ext>
            </a:extLst>
          </p:cNvPr>
          <p:cNvSpPr>
            <a:spLocks noGrp="1"/>
          </p:cNvSpPr>
          <p:nvPr>
            <p:ph idx="1"/>
          </p:nvPr>
        </p:nvSpPr>
        <p:spPr>
          <a:xfrm>
            <a:off x="701040" y="1055692"/>
            <a:ext cx="10383727" cy="5032069"/>
          </a:xfrm>
        </p:spPr>
        <p:txBody>
          <a:bodyPr>
            <a:normAutofit/>
          </a:bodyPr>
          <a:lstStyle/>
          <a:p>
            <a:pPr marL="0" marR="0" indent="0">
              <a:lnSpc>
                <a:spcPct val="107000"/>
              </a:lnSpc>
              <a:spcBef>
                <a:spcPts val="0"/>
              </a:spcBef>
              <a:spcAft>
                <a:spcPts val="400"/>
              </a:spcAft>
              <a:buNone/>
            </a:pPr>
            <a:r>
              <a:rPr lang="en-US" sz="2400" baseline="30000" dirty="0">
                <a:solidFill>
                  <a:srgbClr val="FF0000"/>
                </a:solidFill>
                <a:latin typeface="Times New Roman" panose="02020603050405020304" pitchFamily="18" charset="0"/>
                <a:cs typeface="Arial" panose="020B0604020202020204" pitchFamily="34" charset="0"/>
              </a:rPr>
              <a:t>30</a:t>
            </a:r>
            <a:r>
              <a:rPr lang="en-US" sz="2400" dirty="0">
                <a:effectLst/>
                <a:latin typeface="Times New Roman" panose="02020603050405020304" pitchFamily="18" charset="0"/>
                <a:ea typeface="Calibri" panose="020F0502020204030204" pitchFamily="34" charset="0"/>
                <a:cs typeface="Arial" panose="020B0604020202020204" pitchFamily="34" charset="0"/>
              </a:rPr>
              <a:t> And it happened that, </a:t>
            </a:r>
            <a:r>
              <a:rPr lang="en-US" sz="2400" b="1" dirty="0">
                <a:effectLst/>
                <a:latin typeface="Times New Roman" panose="02020603050405020304" pitchFamily="18" charset="0"/>
                <a:ea typeface="Calibri" panose="020F0502020204030204" pitchFamily="34" charset="0"/>
                <a:cs typeface="Arial" panose="020B0604020202020204" pitchFamily="34" charset="0"/>
              </a:rPr>
              <a:t>while he was with them at table,</a:t>
            </a:r>
            <a:br>
              <a:rPr lang="en-US" sz="2400" b="1" dirty="0">
                <a:effectLst/>
                <a:latin typeface="Times New Roman" panose="02020603050405020304" pitchFamily="18" charset="0"/>
                <a:ea typeface="Calibri" panose="020F0502020204030204" pitchFamily="34" charset="0"/>
                <a:cs typeface="Arial" panose="020B0604020202020204" pitchFamily="34" charset="0"/>
              </a:rPr>
            </a:br>
            <a:r>
              <a:rPr lang="en-US" sz="2400" b="1" dirty="0">
                <a:effectLst/>
                <a:latin typeface="Times New Roman" panose="02020603050405020304" pitchFamily="18" charset="0"/>
                <a:ea typeface="Calibri" panose="020F0502020204030204" pitchFamily="34" charset="0"/>
                <a:cs typeface="Arial" panose="020B0604020202020204" pitchFamily="34" charset="0"/>
              </a:rPr>
              <a:t>    he </a:t>
            </a:r>
            <a:r>
              <a:rPr lang="en-US" sz="2400" b="1" i="1" dirty="0">
                <a:effectLst/>
                <a:latin typeface="Times New Roman" panose="02020603050405020304" pitchFamily="18" charset="0"/>
                <a:ea typeface="Calibri" panose="020F0502020204030204" pitchFamily="34" charset="0"/>
                <a:cs typeface="Arial" panose="020B0604020202020204" pitchFamily="34" charset="0"/>
              </a:rPr>
              <a:t>took</a:t>
            </a:r>
            <a:r>
              <a:rPr lang="en-US" sz="2400" b="1" dirty="0">
                <a:effectLst/>
                <a:latin typeface="Times New Roman" panose="02020603050405020304" pitchFamily="18" charset="0"/>
                <a:ea typeface="Calibri" panose="020F0502020204030204" pitchFamily="34" charset="0"/>
                <a:cs typeface="Arial" panose="020B0604020202020204" pitchFamily="34" charset="0"/>
              </a:rPr>
              <a:t> bread, said the </a:t>
            </a:r>
            <a:r>
              <a:rPr lang="en-US" sz="2400" b="1" i="1" dirty="0">
                <a:effectLst/>
                <a:latin typeface="Times New Roman" panose="02020603050405020304" pitchFamily="18" charset="0"/>
                <a:ea typeface="Calibri" panose="020F0502020204030204" pitchFamily="34" charset="0"/>
                <a:cs typeface="Arial" panose="020B0604020202020204" pitchFamily="34" charset="0"/>
              </a:rPr>
              <a:t>blessing</a:t>
            </a:r>
            <a:r>
              <a:rPr lang="en-US" sz="2400" b="1" dirty="0">
                <a:effectLst/>
                <a:latin typeface="Times New Roman" panose="02020603050405020304" pitchFamily="18" charset="0"/>
                <a:ea typeface="Calibri" panose="020F0502020204030204" pitchFamily="34" charset="0"/>
                <a:cs typeface="Arial" panose="020B0604020202020204" pitchFamily="34" charset="0"/>
              </a:rPr>
              <a:t>, </a:t>
            </a:r>
            <a:r>
              <a:rPr lang="en-US" sz="2400" b="1" i="1" dirty="0">
                <a:effectLst/>
                <a:latin typeface="Times New Roman" panose="02020603050405020304" pitchFamily="18" charset="0"/>
                <a:ea typeface="Calibri" panose="020F0502020204030204" pitchFamily="34" charset="0"/>
                <a:cs typeface="Arial" panose="020B0604020202020204" pitchFamily="34" charset="0"/>
              </a:rPr>
              <a:t>broke</a:t>
            </a:r>
            <a:r>
              <a:rPr lang="en-US" sz="2400" b="1" dirty="0">
                <a:effectLst/>
                <a:latin typeface="Times New Roman" panose="02020603050405020304" pitchFamily="18" charset="0"/>
                <a:ea typeface="Calibri" panose="020F0502020204030204" pitchFamily="34" charset="0"/>
                <a:cs typeface="Arial" panose="020B0604020202020204" pitchFamily="34" charset="0"/>
              </a:rPr>
              <a:t> it, and </a:t>
            </a:r>
            <a:r>
              <a:rPr lang="en-US" sz="2400" b="1" i="1" dirty="0">
                <a:effectLst/>
                <a:latin typeface="Times New Roman" panose="02020603050405020304" pitchFamily="18" charset="0"/>
                <a:ea typeface="Calibri" panose="020F0502020204030204" pitchFamily="34" charset="0"/>
                <a:cs typeface="Arial" panose="020B0604020202020204" pitchFamily="34" charset="0"/>
              </a:rPr>
              <a:t>gave</a:t>
            </a:r>
            <a:r>
              <a:rPr lang="en-US" sz="2400" b="1" dirty="0">
                <a:effectLst/>
                <a:latin typeface="Times New Roman" panose="02020603050405020304" pitchFamily="18" charset="0"/>
                <a:ea typeface="Calibri" panose="020F0502020204030204" pitchFamily="34" charset="0"/>
                <a:cs typeface="Arial" panose="020B0604020202020204" pitchFamily="34" charset="0"/>
              </a:rPr>
              <a:t> it to them.</a:t>
            </a:r>
            <a:br>
              <a:rPr lang="en-US" sz="2400" b="1" dirty="0">
                <a:effectLst/>
                <a:latin typeface="Times New Roman" panose="02020603050405020304" pitchFamily="18" charset="0"/>
                <a:ea typeface="Calibri" panose="020F0502020204030204" pitchFamily="34" charset="0"/>
                <a:cs typeface="Arial" panose="020B0604020202020204" pitchFamily="34" charset="0"/>
              </a:rPr>
            </a:br>
            <a:r>
              <a:rPr lang="en-US" sz="2400" baseline="30000" dirty="0">
                <a:solidFill>
                  <a:srgbClr val="FF0000"/>
                </a:solidFill>
                <a:latin typeface="Times New Roman" panose="02020603050405020304" pitchFamily="18" charset="0"/>
                <a:cs typeface="Arial" panose="020B0604020202020204" pitchFamily="34" charset="0"/>
              </a:rPr>
              <a:t>31</a:t>
            </a:r>
            <a:r>
              <a:rPr lang="en-US" sz="2400" dirty="0">
                <a:effectLst/>
                <a:latin typeface="Times New Roman" panose="02020603050405020304" pitchFamily="18" charset="0"/>
                <a:ea typeface="Calibri" panose="020F0502020204030204" pitchFamily="34" charset="0"/>
                <a:cs typeface="Arial" panose="020B0604020202020204" pitchFamily="34" charset="0"/>
              </a:rPr>
              <a:t> With that </a:t>
            </a:r>
            <a:r>
              <a:rPr lang="en-US" sz="2400" i="1" dirty="0">
                <a:effectLst/>
                <a:latin typeface="Times New Roman" panose="02020603050405020304" pitchFamily="18" charset="0"/>
                <a:ea typeface="Calibri" panose="020F0502020204030204" pitchFamily="34" charset="0"/>
                <a:cs typeface="Arial" panose="020B0604020202020204" pitchFamily="34" charset="0"/>
              </a:rPr>
              <a:t>their eyes were opened</a:t>
            </a:r>
            <a:r>
              <a:rPr lang="en-US" sz="2400" dirty="0">
                <a:effectLst/>
                <a:latin typeface="Times New Roman" panose="02020603050405020304" pitchFamily="18" charset="0"/>
                <a:ea typeface="Calibri" panose="020F0502020204030204" pitchFamily="34" charset="0"/>
                <a:cs typeface="Arial" panose="020B0604020202020204" pitchFamily="34" charset="0"/>
              </a:rPr>
              <a:t> and </a:t>
            </a:r>
            <a:r>
              <a:rPr lang="en-US" sz="2400" i="1" dirty="0">
                <a:effectLst/>
                <a:latin typeface="Times New Roman" panose="02020603050405020304" pitchFamily="18" charset="0"/>
                <a:ea typeface="Calibri" panose="020F0502020204030204" pitchFamily="34" charset="0"/>
                <a:cs typeface="Arial" panose="020B0604020202020204" pitchFamily="34" charset="0"/>
              </a:rPr>
              <a:t>they recognized him</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br>
              <a:rPr lang="en-US" sz="2400" dirty="0">
                <a:effectLst/>
                <a:latin typeface="Times New Roman" panose="02020603050405020304" pitchFamily="18" charset="0"/>
                <a:ea typeface="Calibri" panose="020F0502020204030204" pitchFamily="34" charset="0"/>
                <a:cs typeface="Arial" panose="020B0604020202020204" pitchFamily="34" charset="0"/>
              </a:rPr>
            </a:br>
            <a:r>
              <a:rPr lang="en-US" sz="2400" dirty="0">
                <a:effectLst/>
                <a:latin typeface="Times New Roman" panose="02020603050405020304" pitchFamily="18" charset="0"/>
                <a:ea typeface="Calibri" panose="020F0502020204030204" pitchFamily="34" charset="0"/>
                <a:cs typeface="Arial" panose="020B0604020202020204" pitchFamily="34" charset="0"/>
              </a:rPr>
              <a:t>    but he vanished from their sight.</a:t>
            </a:r>
            <a:br>
              <a:rPr lang="en-US" sz="2400" dirty="0">
                <a:effectLst/>
                <a:latin typeface="Times New Roman" panose="02020603050405020304" pitchFamily="18" charset="0"/>
                <a:ea typeface="Calibri" panose="020F0502020204030204" pitchFamily="34" charset="0"/>
                <a:cs typeface="Arial" panose="020B0604020202020204" pitchFamily="34" charset="0"/>
              </a:rPr>
            </a:br>
            <a:r>
              <a:rPr lang="en-US" sz="2400" baseline="30000" dirty="0">
                <a:solidFill>
                  <a:srgbClr val="FF0000"/>
                </a:solidFill>
                <a:latin typeface="Times New Roman" panose="02020603050405020304" pitchFamily="18" charset="0"/>
                <a:cs typeface="Arial" panose="020B0604020202020204" pitchFamily="34" charset="0"/>
              </a:rPr>
              <a:t>32</a:t>
            </a:r>
            <a:r>
              <a:rPr lang="en-US" sz="2400" dirty="0">
                <a:effectLst/>
                <a:latin typeface="Times New Roman" panose="02020603050405020304" pitchFamily="18" charset="0"/>
                <a:ea typeface="Calibri" panose="020F0502020204030204" pitchFamily="34" charset="0"/>
                <a:cs typeface="Arial" panose="020B0604020202020204" pitchFamily="34" charset="0"/>
              </a:rPr>
              <a:t> Then they said to each other, "</a:t>
            </a:r>
            <a:r>
              <a:rPr lang="en-US" sz="2400" b="1" i="1" dirty="0">
                <a:effectLst/>
                <a:latin typeface="Times New Roman" panose="02020603050405020304" pitchFamily="18" charset="0"/>
                <a:ea typeface="Calibri" panose="020F0502020204030204" pitchFamily="34" charset="0"/>
                <a:cs typeface="Arial" panose="020B0604020202020204" pitchFamily="34" charset="0"/>
              </a:rPr>
              <a:t>Were not our hearts burning within us</a:t>
            </a:r>
            <a:br>
              <a:rPr lang="en-US" sz="2400" dirty="0">
                <a:effectLst/>
                <a:latin typeface="Times New Roman" panose="02020603050405020304" pitchFamily="18" charset="0"/>
                <a:ea typeface="Calibri" panose="020F0502020204030204" pitchFamily="34" charset="0"/>
                <a:cs typeface="Arial" panose="020B0604020202020204" pitchFamily="34" charset="0"/>
              </a:rPr>
            </a:b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b="1" dirty="0">
                <a:effectLst/>
                <a:latin typeface="Times New Roman" panose="02020603050405020304" pitchFamily="18" charset="0"/>
                <a:ea typeface="Calibri" panose="020F0502020204030204" pitchFamily="34" charset="0"/>
                <a:cs typeface="Arial" panose="020B0604020202020204" pitchFamily="34" charset="0"/>
              </a:rPr>
              <a:t>while he spoke to us</a:t>
            </a:r>
            <a:r>
              <a:rPr lang="en-US" sz="2400" dirty="0">
                <a:effectLst/>
                <a:latin typeface="Times New Roman" panose="02020603050405020304" pitchFamily="18" charset="0"/>
                <a:ea typeface="Calibri" panose="020F0502020204030204" pitchFamily="34" charset="0"/>
                <a:cs typeface="Arial" panose="020B0604020202020204" pitchFamily="34" charset="0"/>
              </a:rPr>
              <a:t> on the way and </a:t>
            </a:r>
            <a:r>
              <a:rPr lang="en-US" sz="2400" b="1" dirty="0">
                <a:effectLst/>
                <a:latin typeface="Times New Roman" panose="02020603050405020304" pitchFamily="18" charset="0"/>
                <a:ea typeface="Calibri" panose="020F0502020204030204" pitchFamily="34" charset="0"/>
                <a:cs typeface="Arial" panose="020B0604020202020204" pitchFamily="34" charset="0"/>
              </a:rPr>
              <a:t>opened the Scriptures</a:t>
            </a:r>
            <a:r>
              <a:rPr lang="en-US" sz="2400" dirty="0">
                <a:effectLst/>
                <a:latin typeface="Times New Roman" panose="02020603050405020304" pitchFamily="18" charset="0"/>
                <a:ea typeface="Calibri" panose="020F0502020204030204" pitchFamily="34" charset="0"/>
                <a:cs typeface="Arial" panose="020B0604020202020204" pitchFamily="34" charset="0"/>
              </a:rPr>
              <a:t> to us?"</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r>
              <a:rPr lang="en-US" sz="2400" baseline="30000" dirty="0">
                <a:solidFill>
                  <a:srgbClr val="FF0000"/>
                </a:solidFill>
                <a:latin typeface="Times New Roman" panose="02020603050405020304" pitchFamily="18" charset="0"/>
                <a:cs typeface="Arial" panose="020B0604020202020204" pitchFamily="34" charset="0"/>
              </a:rPr>
              <a:t>33</a:t>
            </a:r>
            <a:r>
              <a:rPr lang="en-US" sz="2400" dirty="0">
                <a:effectLst/>
                <a:latin typeface="Times New Roman" panose="02020603050405020304" pitchFamily="18" charset="0"/>
                <a:ea typeface="Calibri" panose="020F0502020204030204" pitchFamily="34" charset="0"/>
              </a:rPr>
              <a:t> So they set out at once and returned to Jerusalem </a:t>
            </a:r>
            <a:br>
              <a:rPr lang="en-US" sz="2400" dirty="0">
                <a:effectLst/>
                <a:latin typeface="Times New Roman" panose="02020603050405020304" pitchFamily="18" charset="0"/>
                <a:ea typeface="Calibri" panose="020F0502020204030204" pitchFamily="34" charset="0"/>
              </a:rPr>
            </a:br>
            <a:r>
              <a:rPr lang="en-US" sz="2400" dirty="0">
                <a:effectLst/>
                <a:latin typeface="Times New Roman" panose="02020603050405020304" pitchFamily="18" charset="0"/>
                <a:ea typeface="Calibri" panose="020F0502020204030204" pitchFamily="34" charset="0"/>
              </a:rPr>
              <a:t>    where they found gathered together </a:t>
            </a:r>
            <a:r>
              <a:rPr lang="en-US" sz="2400" dirty="0">
                <a:effectLst/>
                <a:highlight>
                  <a:srgbClr val="C0C0C0"/>
                </a:highlight>
                <a:latin typeface="Times New Roman" panose="02020603050405020304" pitchFamily="18" charset="0"/>
                <a:ea typeface="Calibri" panose="020F0502020204030204" pitchFamily="34" charset="0"/>
              </a:rPr>
              <a:t>the Eleven and those with them</a:t>
            </a:r>
            <a:r>
              <a:rPr lang="en-US" sz="2400" dirty="0">
                <a:effectLst/>
                <a:latin typeface="Times New Roman" panose="02020603050405020304" pitchFamily="18" charset="0"/>
                <a:ea typeface="Calibri" panose="020F0502020204030204" pitchFamily="34" charset="0"/>
              </a:rPr>
              <a:t> </a:t>
            </a:r>
            <a:br>
              <a:rPr lang="en-US" sz="2400" dirty="0">
                <a:effectLst/>
                <a:latin typeface="Times New Roman" panose="02020603050405020304" pitchFamily="18" charset="0"/>
                <a:ea typeface="Calibri" panose="020F0502020204030204" pitchFamily="34" charset="0"/>
              </a:rPr>
            </a:br>
            <a:r>
              <a:rPr lang="en-US" sz="2400" baseline="30000" dirty="0">
                <a:solidFill>
                  <a:srgbClr val="FF0000"/>
                </a:solidFill>
                <a:latin typeface="Times New Roman" panose="02020603050405020304" pitchFamily="18" charset="0"/>
                <a:cs typeface="Arial" panose="020B0604020202020204" pitchFamily="34" charset="0"/>
              </a:rPr>
              <a:t>34</a:t>
            </a:r>
            <a:r>
              <a:rPr lang="en-US" sz="2400" dirty="0">
                <a:effectLst/>
                <a:latin typeface="Times New Roman" panose="02020603050405020304" pitchFamily="18" charset="0"/>
                <a:ea typeface="Calibri" panose="020F0502020204030204" pitchFamily="34" charset="0"/>
              </a:rPr>
              <a:t> who were saying, "The Lord has truly been raised and has appeared to </a:t>
            </a:r>
            <a:r>
              <a:rPr lang="en-US" sz="2400" dirty="0">
                <a:effectLst/>
                <a:highlight>
                  <a:srgbClr val="C0C0C0"/>
                </a:highlight>
                <a:latin typeface="Times New Roman" panose="02020603050405020304" pitchFamily="18" charset="0"/>
                <a:ea typeface="Calibri" panose="020F0502020204030204" pitchFamily="34" charset="0"/>
              </a:rPr>
              <a:t>Simon</a:t>
            </a:r>
            <a:r>
              <a:rPr lang="en-US" sz="2400" dirty="0">
                <a:effectLst/>
                <a:latin typeface="Times New Roman" panose="02020603050405020304" pitchFamily="18" charset="0"/>
                <a:ea typeface="Calibri" panose="020F0502020204030204" pitchFamily="34" charset="0"/>
              </a:rPr>
              <a:t>!"</a:t>
            </a:r>
            <a:br>
              <a:rPr lang="en-US" sz="2400" dirty="0">
                <a:effectLst/>
                <a:latin typeface="Times New Roman" panose="02020603050405020304" pitchFamily="18" charset="0"/>
                <a:ea typeface="Calibri" panose="020F0502020204030204" pitchFamily="34" charset="0"/>
              </a:rPr>
            </a:br>
            <a:r>
              <a:rPr lang="en-US" sz="2400" baseline="30000" dirty="0">
                <a:solidFill>
                  <a:srgbClr val="FF0000"/>
                </a:solidFill>
                <a:latin typeface="Times New Roman" panose="02020603050405020304" pitchFamily="18" charset="0"/>
                <a:cs typeface="Arial" panose="020B0604020202020204" pitchFamily="34" charset="0"/>
              </a:rPr>
              <a:t>35</a:t>
            </a:r>
            <a:r>
              <a:rPr lang="en-US" sz="2400" dirty="0">
                <a:effectLst/>
                <a:latin typeface="Times New Roman" panose="02020603050405020304" pitchFamily="18" charset="0"/>
                <a:ea typeface="Calibri" panose="020F0502020204030204" pitchFamily="34" charset="0"/>
              </a:rPr>
              <a:t> Then </a:t>
            </a:r>
            <a:r>
              <a:rPr lang="en-US" sz="2400" dirty="0">
                <a:effectLst/>
                <a:highlight>
                  <a:srgbClr val="C0C0C0"/>
                </a:highlight>
                <a:latin typeface="Times New Roman" panose="02020603050405020304" pitchFamily="18" charset="0"/>
                <a:ea typeface="Calibri" panose="020F0502020204030204" pitchFamily="34" charset="0"/>
              </a:rPr>
              <a:t>the two</a:t>
            </a:r>
            <a:r>
              <a:rPr lang="en-US" sz="2400" dirty="0">
                <a:effectLst/>
                <a:latin typeface="Times New Roman" panose="02020603050405020304" pitchFamily="18" charset="0"/>
                <a:ea typeface="Calibri" panose="020F0502020204030204" pitchFamily="34" charset="0"/>
              </a:rPr>
              <a:t> </a:t>
            </a:r>
            <a:r>
              <a:rPr lang="en-US" sz="2400" i="1" dirty="0">
                <a:effectLst/>
                <a:latin typeface="Times New Roman" panose="02020603050405020304" pitchFamily="18" charset="0"/>
                <a:ea typeface="Calibri" panose="020F0502020204030204" pitchFamily="34" charset="0"/>
              </a:rPr>
              <a:t>recounted</a:t>
            </a:r>
            <a:r>
              <a:rPr lang="en-US" sz="2400" dirty="0">
                <a:effectLst/>
                <a:latin typeface="Times New Roman" panose="02020603050405020304" pitchFamily="18" charset="0"/>
                <a:ea typeface="Calibri" panose="020F0502020204030204" pitchFamily="34" charset="0"/>
              </a:rPr>
              <a:t> what had taken place on the way</a:t>
            </a:r>
            <a:br>
              <a:rPr lang="en-US" sz="2400" dirty="0">
                <a:effectLst/>
                <a:latin typeface="Times New Roman" panose="02020603050405020304" pitchFamily="18" charset="0"/>
                <a:ea typeface="Calibri" panose="020F0502020204030204" pitchFamily="34" charset="0"/>
              </a:rPr>
            </a:br>
            <a:r>
              <a:rPr lang="en-US" sz="2400" dirty="0">
                <a:effectLst/>
                <a:latin typeface="Times New Roman" panose="02020603050405020304" pitchFamily="18" charset="0"/>
                <a:ea typeface="Calibri" panose="020F0502020204030204" pitchFamily="34" charset="0"/>
              </a:rPr>
              <a:t>    and how he was </a:t>
            </a:r>
            <a:r>
              <a:rPr lang="en-US" sz="2400" b="1" dirty="0">
                <a:effectLst/>
                <a:latin typeface="Times New Roman" panose="02020603050405020304" pitchFamily="18" charset="0"/>
                <a:ea typeface="Calibri" panose="020F0502020204030204" pitchFamily="34" charset="0"/>
              </a:rPr>
              <a:t>made known to them</a:t>
            </a:r>
            <a:r>
              <a:rPr lang="en-US" sz="2400" dirty="0">
                <a:effectLst/>
                <a:latin typeface="Times New Roman" panose="02020603050405020304" pitchFamily="18" charset="0"/>
                <a:ea typeface="Calibri" panose="020F0502020204030204" pitchFamily="34" charset="0"/>
              </a:rPr>
              <a:t> in the </a:t>
            </a:r>
            <a:r>
              <a:rPr lang="en-US" sz="2400" b="1" dirty="0">
                <a:effectLst/>
                <a:latin typeface="Times New Roman" panose="02020603050405020304" pitchFamily="18" charset="0"/>
                <a:ea typeface="Calibri" panose="020F0502020204030204" pitchFamily="34" charset="0"/>
              </a:rPr>
              <a:t>breaking of the bread</a:t>
            </a:r>
            <a:r>
              <a:rPr lang="en-US" sz="2400" dirty="0">
                <a:effectLst/>
                <a:latin typeface="Times New Roman" panose="02020603050405020304" pitchFamily="18" charset="0"/>
                <a:ea typeface="Calibri" panose="020F0502020204030204" pitchFamily="34" charset="0"/>
              </a:rPr>
              <a:t>.</a:t>
            </a:r>
            <a:endParaRPr lang="en-US" sz="3600" dirty="0"/>
          </a:p>
        </p:txBody>
      </p:sp>
    </p:spTree>
    <p:extLst>
      <p:ext uri="{BB962C8B-B14F-4D97-AF65-F5344CB8AC3E}">
        <p14:creationId xmlns:p14="http://schemas.microsoft.com/office/powerpoint/2010/main" val="21758732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81C2D-D513-4802-862A-B58370A102E7}"/>
              </a:ext>
            </a:extLst>
          </p:cNvPr>
          <p:cNvSpPr>
            <a:spLocks noGrp="1"/>
          </p:cNvSpPr>
          <p:nvPr>
            <p:ph type="title"/>
          </p:nvPr>
        </p:nvSpPr>
        <p:spPr/>
        <p:txBody>
          <a:bodyPr/>
          <a:lstStyle/>
          <a:p>
            <a:r>
              <a:rPr lang="en-US" dirty="0"/>
              <a:t>Luke 24:36-43</a:t>
            </a:r>
          </a:p>
        </p:txBody>
      </p:sp>
      <p:sp>
        <p:nvSpPr>
          <p:cNvPr id="3" name="Content Placeholder 2">
            <a:extLst>
              <a:ext uri="{FF2B5EF4-FFF2-40B4-BE49-F238E27FC236}">
                <a16:creationId xmlns:a16="http://schemas.microsoft.com/office/drawing/2014/main" id="{671F559E-71FF-491F-A965-2E97DCD49B25}"/>
              </a:ext>
            </a:extLst>
          </p:cNvPr>
          <p:cNvSpPr>
            <a:spLocks noGrp="1"/>
          </p:cNvSpPr>
          <p:nvPr>
            <p:ph idx="1"/>
          </p:nvPr>
        </p:nvSpPr>
        <p:spPr/>
        <p:txBody>
          <a:bodyPr>
            <a:noAutofit/>
          </a:bodyPr>
          <a:lstStyle/>
          <a:p>
            <a:pPr marL="288925" indent="-288925">
              <a:lnSpc>
                <a:spcPct val="100000"/>
              </a:lnSpc>
              <a:spcBef>
                <a:spcPts val="0"/>
              </a:spcBef>
              <a:buNone/>
            </a:pPr>
            <a:r>
              <a:rPr lang="en-US" sz="2400" baseline="30000" dirty="0">
                <a:solidFill>
                  <a:srgbClr val="FF0000"/>
                </a:solidFill>
                <a:latin typeface="Times New Roman" panose="02020603050405020304" pitchFamily="18" charset="0"/>
                <a:cs typeface="Times New Roman" panose="02020603050405020304" pitchFamily="18" charset="0"/>
              </a:rPr>
              <a:t>36</a:t>
            </a:r>
            <a:r>
              <a:rPr lang="en-US" sz="2400" dirty="0">
                <a:latin typeface="Times New Roman" panose="02020603050405020304" pitchFamily="18" charset="0"/>
                <a:cs typeface="Times New Roman" panose="02020603050405020304" pitchFamily="18" charset="0"/>
              </a:rPr>
              <a:t> While they were still </a:t>
            </a:r>
            <a:r>
              <a:rPr lang="en-US" sz="2400" i="1" dirty="0">
                <a:latin typeface="Times New Roman" panose="02020603050405020304" pitchFamily="18" charset="0"/>
                <a:cs typeface="Times New Roman" panose="02020603050405020304" pitchFamily="18" charset="0"/>
              </a:rPr>
              <a:t>speaking</a:t>
            </a:r>
            <a:r>
              <a:rPr lang="en-US" sz="2400" dirty="0">
                <a:latin typeface="Times New Roman" panose="02020603050405020304" pitchFamily="18" charset="0"/>
                <a:cs typeface="Times New Roman" panose="02020603050405020304" pitchFamily="18" charset="0"/>
              </a:rPr>
              <a:t> about this,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he stood in their midst and said to them, "</a:t>
            </a:r>
            <a:r>
              <a:rPr lang="en-US" sz="2400" b="1" i="1" dirty="0">
                <a:latin typeface="Times New Roman" panose="02020603050405020304" pitchFamily="18" charset="0"/>
                <a:cs typeface="Times New Roman" panose="02020603050405020304" pitchFamily="18" charset="0"/>
              </a:rPr>
              <a:t>Peace be with you</a:t>
            </a:r>
            <a:r>
              <a:rPr lang="en-US" sz="2400" dirty="0">
                <a:latin typeface="Times New Roman" panose="02020603050405020304" pitchFamily="18" charset="0"/>
                <a:cs typeface="Times New Roman" panose="02020603050405020304" pitchFamily="18" charset="0"/>
              </a:rPr>
              <a:t>."</a:t>
            </a:r>
          </a:p>
          <a:p>
            <a:pPr marL="288925" indent="-288925">
              <a:lnSpc>
                <a:spcPct val="100000"/>
              </a:lnSpc>
              <a:spcBef>
                <a:spcPts val="0"/>
              </a:spcBef>
              <a:buNone/>
            </a:pPr>
            <a:r>
              <a:rPr lang="en-US" sz="2400" baseline="30000" dirty="0">
                <a:solidFill>
                  <a:srgbClr val="FF0000"/>
                </a:solidFill>
                <a:latin typeface="Times New Roman" panose="02020603050405020304" pitchFamily="18" charset="0"/>
                <a:cs typeface="Times New Roman" panose="02020603050405020304" pitchFamily="18" charset="0"/>
              </a:rPr>
              <a:t>37</a:t>
            </a:r>
            <a:r>
              <a:rPr lang="en-US" sz="2400" dirty="0">
                <a:latin typeface="Times New Roman" panose="02020603050405020304" pitchFamily="18" charset="0"/>
                <a:cs typeface="Times New Roman" panose="02020603050405020304" pitchFamily="18" charset="0"/>
              </a:rPr>
              <a:t> But they were </a:t>
            </a:r>
            <a:r>
              <a:rPr lang="en-US" sz="2400" i="1" dirty="0">
                <a:latin typeface="Times New Roman" panose="02020603050405020304" pitchFamily="18" charset="0"/>
                <a:cs typeface="Times New Roman" panose="02020603050405020304" pitchFamily="18" charset="0"/>
              </a:rPr>
              <a:t>startled</a:t>
            </a:r>
            <a:r>
              <a:rPr lang="en-US" sz="2400" dirty="0">
                <a:latin typeface="Times New Roman" panose="02020603050405020304" pitchFamily="18" charset="0"/>
                <a:cs typeface="Times New Roman" panose="02020603050405020304" pitchFamily="18" charset="0"/>
              </a:rPr>
              <a:t> and </a:t>
            </a:r>
            <a:r>
              <a:rPr lang="en-US" sz="2400" i="1" dirty="0">
                <a:latin typeface="Times New Roman" panose="02020603050405020304" pitchFamily="18" charset="0"/>
                <a:cs typeface="Times New Roman" panose="02020603050405020304" pitchFamily="18" charset="0"/>
              </a:rPr>
              <a:t>terrified</a:t>
            </a:r>
            <a:r>
              <a:rPr lang="en-US" sz="24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and thought that they were seeing a ghost.</a:t>
            </a:r>
          </a:p>
          <a:p>
            <a:pPr marL="288925" indent="-288925">
              <a:lnSpc>
                <a:spcPct val="100000"/>
              </a:lnSpc>
              <a:spcBef>
                <a:spcPts val="0"/>
              </a:spcBef>
              <a:buNone/>
            </a:pPr>
            <a:r>
              <a:rPr lang="en-US" sz="2400" baseline="30000" dirty="0">
                <a:solidFill>
                  <a:srgbClr val="FF0000"/>
                </a:solidFill>
                <a:latin typeface="Times New Roman" panose="02020603050405020304" pitchFamily="18" charset="0"/>
                <a:cs typeface="Times New Roman" panose="02020603050405020304" pitchFamily="18" charset="0"/>
              </a:rPr>
              <a:t>38</a:t>
            </a:r>
            <a:r>
              <a:rPr lang="en-US" sz="2400" dirty="0">
                <a:latin typeface="Times New Roman" panose="02020603050405020304" pitchFamily="18" charset="0"/>
                <a:cs typeface="Times New Roman" panose="02020603050405020304" pitchFamily="18" charset="0"/>
              </a:rPr>
              <a:t> Then he said to them, "</a:t>
            </a:r>
            <a:r>
              <a:rPr lang="en-US" sz="2400" b="1" i="1" dirty="0">
                <a:latin typeface="Times New Roman" panose="02020603050405020304" pitchFamily="18" charset="0"/>
                <a:cs typeface="Times New Roman" panose="02020603050405020304" pitchFamily="18" charset="0"/>
              </a:rPr>
              <a:t>Why are you troubled?  </a:t>
            </a:r>
            <a:br>
              <a:rPr lang="en-US" sz="2400" b="1" i="1" dirty="0">
                <a:latin typeface="Times New Roman" panose="02020603050405020304" pitchFamily="18" charset="0"/>
                <a:cs typeface="Times New Roman" panose="02020603050405020304" pitchFamily="18" charset="0"/>
              </a:rPr>
            </a:br>
            <a:r>
              <a:rPr lang="en-US" sz="2400" b="1" i="1" dirty="0">
                <a:latin typeface="Times New Roman" panose="02020603050405020304" pitchFamily="18" charset="0"/>
                <a:cs typeface="Times New Roman" panose="02020603050405020304" pitchFamily="18" charset="0"/>
              </a:rPr>
              <a:t>And why do questions arise in your hearts? </a:t>
            </a:r>
          </a:p>
          <a:p>
            <a:pPr marL="288925" indent="-288925">
              <a:lnSpc>
                <a:spcPct val="100000"/>
              </a:lnSpc>
              <a:spcBef>
                <a:spcPts val="0"/>
              </a:spcBef>
              <a:buNone/>
            </a:pPr>
            <a:r>
              <a:rPr lang="en-US" sz="2400" baseline="30000" dirty="0">
                <a:solidFill>
                  <a:srgbClr val="FF0000"/>
                </a:solidFill>
                <a:latin typeface="Times New Roman" panose="02020603050405020304" pitchFamily="18" charset="0"/>
                <a:cs typeface="Times New Roman" panose="02020603050405020304" pitchFamily="18" charset="0"/>
              </a:rPr>
              <a:t>39</a:t>
            </a:r>
            <a:r>
              <a:rPr lang="en-US" sz="2400" dirty="0">
                <a:latin typeface="Times New Roman" panose="02020603050405020304" pitchFamily="18" charset="0"/>
                <a:cs typeface="Times New Roman" panose="02020603050405020304" pitchFamily="18" charset="0"/>
              </a:rPr>
              <a:t> Look at my hands and my feet, that it is I myself.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Touch me and see, because a ghost does not have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flesh and bones as you can see I have." </a:t>
            </a:r>
          </a:p>
          <a:p>
            <a:pPr marL="288925" indent="-288925">
              <a:lnSpc>
                <a:spcPct val="100000"/>
              </a:lnSpc>
              <a:spcBef>
                <a:spcPts val="1200"/>
              </a:spcBef>
              <a:buNone/>
            </a:pPr>
            <a:r>
              <a:rPr lang="en-US" sz="2400" baseline="30000" dirty="0">
                <a:solidFill>
                  <a:srgbClr val="FF0000"/>
                </a:solidFill>
                <a:latin typeface="Times New Roman" panose="02020603050405020304" pitchFamily="18" charset="0"/>
                <a:cs typeface="Times New Roman" panose="02020603050405020304" pitchFamily="18" charset="0"/>
              </a:rPr>
              <a:t>40</a:t>
            </a:r>
            <a:r>
              <a:rPr lang="en-US" sz="2400" dirty="0">
                <a:latin typeface="Times New Roman" panose="02020603050405020304" pitchFamily="18" charset="0"/>
                <a:cs typeface="Times New Roman" panose="02020603050405020304" pitchFamily="18" charset="0"/>
              </a:rPr>
              <a:t> And as he said this, he showed them his hands and his feet. </a:t>
            </a:r>
          </a:p>
          <a:p>
            <a:pPr marL="288925" indent="-288925">
              <a:lnSpc>
                <a:spcPct val="100000"/>
              </a:lnSpc>
              <a:spcBef>
                <a:spcPts val="0"/>
              </a:spcBef>
              <a:buNone/>
            </a:pPr>
            <a:r>
              <a:rPr lang="en-US" sz="2400" baseline="30000" dirty="0">
                <a:solidFill>
                  <a:srgbClr val="FF0000"/>
                </a:solidFill>
                <a:latin typeface="Times New Roman" panose="02020603050405020304" pitchFamily="18" charset="0"/>
                <a:cs typeface="Times New Roman" panose="02020603050405020304" pitchFamily="18" charset="0"/>
              </a:rPr>
              <a:t>41</a:t>
            </a:r>
            <a:r>
              <a:rPr lang="en-US" sz="2400" dirty="0">
                <a:latin typeface="Times New Roman" panose="02020603050405020304" pitchFamily="18" charset="0"/>
                <a:cs typeface="Times New Roman" panose="02020603050405020304" pitchFamily="18" charset="0"/>
              </a:rPr>
              <a:t> While they were still </a:t>
            </a:r>
            <a:r>
              <a:rPr lang="en-US" sz="2400" i="1" dirty="0">
                <a:latin typeface="Times New Roman" panose="02020603050405020304" pitchFamily="18" charset="0"/>
                <a:cs typeface="Times New Roman" panose="02020603050405020304" pitchFamily="18" charset="0"/>
              </a:rPr>
              <a:t>incredulous for joy</a:t>
            </a:r>
            <a:r>
              <a:rPr lang="en-US" sz="2400" dirty="0">
                <a:latin typeface="Times New Roman" panose="02020603050405020304" pitchFamily="18" charset="0"/>
                <a:cs typeface="Times New Roman" panose="02020603050405020304" pitchFamily="18" charset="0"/>
              </a:rPr>
              <a:t> and were </a:t>
            </a:r>
            <a:r>
              <a:rPr lang="en-US" sz="2400" i="1" dirty="0">
                <a:latin typeface="Times New Roman" panose="02020603050405020304" pitchFamily="18" charset="0"/>
                <a:cs typeface="Times New Roman" panose="02020603050405020304" pitchFamily="18" charset="0"/>
              </a:rPr>
              <a:t>amazed</a:t>
            </a:r>
            <a:r>
              <a:rPr lang="en-US" sz="24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he asked them, "Have you anything here to eat?" </a:t>
            </a:r>
          </a:p>
          <a:p>
            <a:pPr marL="288925" indent="-288925">
              <a:lnSpc>
                <a:spcPct val="100000"/>
              </a:lnSpc>
              <a:spcBef>
                <a:spcPts val="0"/>
              </a:spcBef>
              <a:buNone/>
            </a:pPr>
            <a:r>
              <a:rPr lang="en-US" sz="2400" baseline="30000" dirty="0">
                <a:solidFill>
                  <a:srgbClr val="FF0000"/>
                </a:solidFill>
                <a:latin typeface="Times New Roman" panose="02020603050405020304" pitchFamily="18" charset="0"/>
                <a:cs typeface="Times New Roman" panose="02020603050405020304" pitchFamily="18" charset="0"/>
              </a:rPr>
              <a:t>42</a:t>
            </a:r>
            <a:r>
              <a:rPr lang="en-US" sz="2400" dirty="0">
                <a:latin typeface="Times New Roman" panose="02020603050405020304" pitchFamily="18" charset="0"/>
                <a:cs typeface="Times New Roman" panose="02020603050405020304" pitchFamily="18" charset="0"/>
              </a:rPr>
              <a:t> They gave him a piece of baked fish;  </a:t>
            </a:r>
            <a:r>
              <a:rPr lang="en-US" sz="2400" baseline="30000" dirty="0">
                <a:solidFill>
                  <a:srgbClr val="FF0000"/>
                </a:solidFill>
                <a:latin typeface="Times New Roman" panose="02020603050405020304" pitchFamily="18" charset="0"/>
                <a:cs typeface="Times New Roman" panose="02020603050405020304" pitchFamily="18" charset="0"/>
              </a:rPr>
              <a:t>43</a:t>
            </a:r>
            <a:r>
              <a:rPr lang="en-US" sz="2400" dirty="0">
                <a:latin typeface="Times New Roman" panose="02020603050405020304" pitchFamily="18" charset="0"/>
                <a:cs typeface="Times New Roman" panose="02020603050405020304" pitchFamily="18" charset="0"/>
              </a:rPr>
              <a:t> he took it and ate it in front of them.</a:t>
            </a:r>
          </a:p>
        </p:txBody>
      </p:sp>
      <p:pic>
        <p:nvPicPr>
          <p:cNvPr id="4" name="Picture 4">
            <a:extLst>
              <a:ext uri="{FF2B5EF4-FFF2-40B4-BE49-F238E27FC236}">
                <a16:creationId xmlns:a16="http://schemas.microsoft.com/office/drawing/2014/main" id="{4BE4ACC9-6E98-46F2-9EDB-CC246A7DD1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03360" y="1076961"/>
            <a:ext cx="3088640" cy="4258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a:extLst>
              <a:ext uri="{FF2B5EF4-FFF2-40B4-BE49-F238E27FC236}">
                <a16:creationId xmlns:a16="http://schemas.microsoft.com/office/drawing/2014/main" id="{A7665C55-7396-44CC-9146-4FECBC2F6992}"/>
              </a:ext>
            </a:extLst>
          </p:cNvPr>
          <p:cNvSpPr txBox="1"/>
          <p:nvPr/>
        </p:nvSpPr>
        <p:spPr>
          <a:xfrm>
            <a:off x="9865360" y="5300542"/>
            <a:ext cx="1625600" cy="307777"/>
          </a:xfrm>
          <a:prstGeom prst="rect">
            <a:avLst/>
          </a:prstGeom>
          <a:noFill/>
        </p:spPr>
        <p:txBody>
          <a:bodyPr wrap="square" rtlCol="0">
            <a:spAutoFit/>
          </a:bodyPr>
          <a:lstStyle/>
          <a:p>
            <a:r>
              <a:rPr lang="en-US" altLang="en-US" sz="1400" dirty="0"/>
              <a:t>Johann Weigel, 1695</a:t>
            </a:r>
            <a:endParaRPr lang="en-US" sz="1400" dirty="0"/>
          </a:p>
        </p:txBody>
      </p:sp>
    </p:spTree>
    <p:extLst>
      <p:ext uri="{BB962C8B-B14F-4D97-AF65-F5344CB8AC3E}">
        <p14:creationId xmlns:p14="http://schemas.microsoft.com/office/powerpoint/2010/main" val="35391197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11972-F0AA-464A-A559-D9E3D59642D9}"/>
              </a:ext>
            </a:extLst>
          </p:cNvPr>
          <p:cNvSpPr>
            <a:spLocks noGrp="1"/>
          </p:cNvSpPr>
          <p:nvPr>
            <p:ph type="title"/>
          </p:nvPr>
        </p:nvSpPr>
        <p:spPr/>
        <p:txBody>
          <a:bodyPr/>
          <a:lstStyle/>
          <a:p>
            <a:r>
              <a:rPr lang="en-US" dirty="0"/>
              <a:t>Luke 24:44-53</a:t>
            </a:r>
          </a:p>
        </p:txBody>
      </p:sp>
      <p:sp>
        <p:nvSpPr>
          <p:cNvPr id="3" name="Content Placeholder 2">
            <a:extLst>
              <a:ext uri="{FF2B5EF4-FFF2-40B4-BE49-F238E27FC236}">
                <a16:creationId xmlns:a16="http://schemas.microsoft.com/office/drawing/2014/main" id="{4880A8E4-2A8D-4423-8DDA-BA129A80414C}"/>
              </a:ext>
            </a:extLst>
          </p:cNvPr>
          <p:cNvSpPr>
            <a:spLocks noGrp="1"/>
          </p:cNvSpPr>
          <p:nvPr>
            <p:ph idx="1"/>
          </p:nvPr>
        </p:nvSpPr>
        <p:spPr>
          <a:xfrm>
            <a:off x="701040" y="1055692"/>
            <a:ext cx="11064862" cy="5032069"/>
          </a:xfrm>
        </p:spPr>
        <p:txBody>
          <a:bodyPr>
            <a:normAutofit/>
          </a:bodyPr>
          <a:lstStyle/>
          <a:p>
            <a:pPr marL="0" indent="0">
              <a:lnSpc>
                <a:spcPct val="100000"/>
              </a:lnSpc>
              <a:spcBef>
                <a:spcPts val="1800"/>
              </a:spcBef>
              <a:buNone/>
            </a:pPr>
            <a:r>
              <a:rPr lang="en-US" sz="2300" baseline="30000" dirty="0">
                <a:solidFill>
                  <a:srgbClr val="FF0000"/>
                </a:solidFill>
                <a:latin typeface="Times New Roman" panose="02020603050405020304" pitchFamily="18" charset="0"/>
                <a:cs typeface="Arial" panose="020B0604020202020204" pitchFamily="34" charset="0"/>
              </a:rPr>
              <a:t>44</a:t>
            </a:r>
            <a:r>
              <a:rPr lang="en-US" sz="2300" dirty="0">
                <a:effectLst/>
                <a:latin typeface="Times New Roman" panose="02020603050405020304" pitchFamily="18" charset="0"/>
                <a:ea typeface="Calibri" panose="020F0502020204030204" pitchFamily="34" charset="0"/>
                <a:cs typeface="Arial" panose="020B0604020202020204" pitchFamily="34" charset="0"/>
              </a:rPr>
              <a:t> He said to them, "These are </a:t>
            </a:r>
            <a:r>
              <a:rPr lang="en-US" sz="2300" b="1" dirty="0">
                <a:effectLst/>
                <a:latin typeface="Times New Roman" panose="02020603050405020304" pitchFamily="18" charset="0"/>
                <a:ea typeface="Calibri" panose="020F0502020204030204" pitchFamily="34" charset="0"/>
                <a:cs typeface="Arial" panose="020B0604020202020204" pitchFamily="34" charset="0"/>
              </a:rPr>
              <a:t>my words</a:t>
            </a:r>
            <a:r>
              <a:rPr lang="en-US" sz="2300" dirty="0">
                <a:effectLst/>
                <a:latin typeface="Times New Roman" panose="02020603050405020304" pitchFamily="18" charset="0"/>
                <a:ea typeface="Calibri" panose="020F0502020204030204" pitchFamily="34" charset="0"/>
                <a:cs typeface="Arial" panose="020B0604020202020204" pitchFamily="34" charset="0"/>
              </a:rPr>
              <a:t> that </a:t>
            </a:r>
            <a:r>
              <a:rPr lang="en-US" sz="2300" b="1" dirty="0">
                <a:effectLst/>
                <a:latin typeface="Times New Roman" panose="02020603050405020304" pitchFamily="18" charset="0"/>
                <a:ea typeface="Calibri" panose="020F0502020204030204" pitchFamily="34" charset="0"/>
                <a:cs typeface="Arial" panose="020B0604020202020204" pitchFamily="34" charset="0"/>
              </a:rPr>
              <a:t>I spoke to you while I was still with you</a:t>
            </a:r>
            <a:r>
              <a:rPr lang="en-US" sz="2300" dirty="0">
                <a:effectLst/>
                <a:latin typeface="Times New Roman" panose="02020603050405020304" pitchFamily="18" charset="0"/>
                <a:ea typeface="Calibri" panose="020F0502020204030204" pitchFamily="34" charset="0"/>
                <a:cs typeface="Arial" panose="020B0604020202020204" pitchFamily="34" charset="0"/>
              </a:rPr>
              <a:t>, </a:t>
            </a:r>
            <a:br>
              <a:rPr lang="en-US" sz="2300" dirty="0">
                <a:effectLst/>
                <a:latin typeface="Times New Roman" panose="02020603050405020304" pitchFamily="18" charset="0"/>
                <a:ea typeface="Calibri" panose="020F0502020204030204" pitchFamily="34" charset="0"/>
                <a:cs typeface="Arial" panose="020B0604020202020204" pitchFamily="34" charset="0"/>
              </a:rPr>
            </a:br>
            <a:r>
              <a:rPr lang="en-US" sz="2300" dirty="0">
                <a:effectLst/>
                <a:latin typeface="Times New Roman" panose="02020603050405020304" pitchFamily="18" charset="0"/>
                <a:ea typeface="Calibri" panose="020F0502020204030204" pitchFamily="34" charset="0"/>
                <a:cs typeface="Arial" panose="020B0604020202020204" pitchFamily="34" charset="0"/>
              </a:rPr>
              <a:t>    that </a:t>
            </a:r>
            <a:r>
              <a:rPr lang="en-US" sz="2300" b="1" i="1" dirty="0">
                <a:effectLst/>
                <a:latin typeface="Times New Roman" panose="02020603050405020304" pitchFamily="18" charset="0"/>
                <a:ea typeface="Calibri" panose="020F0502020204030204" pitchFamily="34" charset="0"/>
                <a:cs typeface="Arial" panose="020B0604020202020204" pitchFamily="34" charset="0"/>
              </a:rPr>
              <a:t>everything written about me in the law of </a:t>
            </a:r>
            <a:r>
              <a:rPr lang="en-US" sz="2300" b="1" i="1" u="sng" dirty="0">
                <a:effectLst/>
                <a:latin typeface="Times New Roman" panose="02020603050405020304" pitchFamily="18" charset="0"/>
                <a:ea typeface="Calibri" panose="020F0502020204030204" pitchFamily="34" charset="0"/>
                <a:cs typeface="Arial" panose="020B0604020202020204" pitchFamily="34" charset="0"/>
              </a:rPr>
              <a:t>Moses</a:t>
            </a:r>
            <a:r>
              <a:rPr lang="en-US" sz="2300" b="1" i="1" dirty="0">
                <a:effectLst/>
                <a:latin typeface="Times New Roman" panose="02020603050405020304" pitchFamily="18" charset="0"/>
                <a:ea typeface="Calibri" panose="020F0502020204030204" pitchFamily="34" charset="0"/>
                <a:cs typeface="Arial" panose="020B0604020202020204" pitchFamily="34" charset="0"/>
              </a:rPr>
              <a:t> and in the </a:t>
            </a:r>
            <a:r>
              <a:rPr lang="en-US" sz="2300" b="1" i="1" u="sng" dirty="0">
                <a:effectLst/>
                <a:latin typeface="Times New Roman" panose="02020603050405020304" pitchFamily="18" charset="0"/>
                <a:ea typeface="Calibri" panose="020F0502020204030204" pitchFamily="34" charset="0"/>
                <a:cs typeface="Arial" panose="020B0604020202020204" pitchFamily="34" charset="0"/>
              </a:rPr>
              <a:t>prophets</a:t>
            </a:r>
            <a:r>
              <a:rPr lang="en-US" sz="2300" b="1" i="1" dirty="0">
                <a:effectLst/>
                <a:latin typeface="Times New Roman" panose="02020603050405020304" pitchFamily="18" charset="0"/>
                <a:ea typeface="Calibri" panose="020F0502020204030204" pitchFamily="34" charset="0"/>
                <a:cs typeface="Arial" panose="020B0604020202020204" pitchFamily="34" charset="0"/>
              </a:rPr>
              <a:t> and </a:t>
            </a:r>
            <a:r>
              <a:rPr lang="en-US" sz="2300" b="1" i="1" u="sng" dirty="0">
                <a:effectLst/>
                <a:latin typeface="Times New Roman" panose="02020603050405020304" pitchFamily="18" charset="0"/>
                <a:ea typeface="Calibri" panose="020F0502020204030204" pitchFamily="34" charset="0"/>
                <a:cs typeface="Arial" panose="020B0604020202020204" pitchFamily="34" charset="0"/>
              </a:rPr>
              <a:t>psalms</a:t>
            </a:r>
            <a:r>
              <a:rPr lang="en-US" sz="2300" b="1" i="1" dirty="0">
                <a:effectLst/>
                <a:latin typeface="Times New Roman" panose="02020603050405020304" pitchFamily="18" charset="0"/>
                <a:ea typeface="Calibri" panose="020F0502020204030204" pitchFamily="34" charset="0"/>
                <a:cs typeface="Arial" panose="020B0604020202020204" pitchFamily="34" charset="0"/>
              </a:rPr>
              <a:t> </a:t>
            </a:r>
            <a:br>
              <a:rPr lang="en-US" sz="2300" b="1" i="1" dirty="0">
                <a:effectLst/>
                <a:latin typeface="Times New Roman" panose="02020603050405020304" pitchFamily="18" charset="0"/>
                <a:ea typeface="Calibri" panose="020F0502020204030204" pitchFamily="34" charset="0"/>
                <a:cs typeface="Arial" panose="020B0604020202020204" pitchFamily="34" charset="0"/>
              </a:rPr>
            </a:br>
            <a:r>
              <a:rPr lang="en-US" sz="2300" b="1" i="1" dirty="0">
                <a:effectLst/>
                <a:latin typeface="Times New Roman" panose="02020603050405020304" pitchFamily="18" charset="0"/>
                <a:ea typeface="Calibri" panose="020F0502020204030204" pitchFamily="34" charset="0"/>
                <a:cs typeface="Arial" panose="020B0604020202020204" pitchFamily="34" charset="0"/>
              </a:rPr>
              <a:t>    must be fulfilled</a:t>
            </a:r>
            <a:r>
              <a:rPr lang="en-US" sz="2300" dirty="0">
                <a:effectLst/>
                <a:latin typeface="Times New Roman" panose="02020603050405020304" pitchFamily="18" charset="0"/>
                <a:ea typeface="Calibri" panose="020F0502020204030204" pitchFamily="34" charset="0"/>
                <a:cs typeface="Arial" panose="020B0604020202020204" pitchFamily="34" charset="0"/>
              </a:rPr>
              <a:t>."</a:t>
            </a:r>
          </a:p>
          <a:p>
            <a:pPr marL="0" indent="0">
              <a:lnSpc>
                <a:spcPct val="100000"/>
              </a:lnSpc>
              <a:spcBef>
                <a:spcPts val="1200"/>
              </a:spcBef>
              <a:buNone/>
            </a:pPr>
            <a:r>
              <a:rPr lang="en-US" sz="2300" baseline="30000" dirty="0">
                <a:solidFill>
                  <a:srgbClr val="FF0000"/>
                </a:solidFill>
                <a:latin typeface="Times New Roman" panose="02020603050405020304" pitchFamily="18" charset="0"/>
                <a:cs typeface="Arial" panose="020B0604020202020204" pitchFamily="34" charset="0"/>
              </a:rPr>
              <a:t>45</a:t>
            </a:r>
            <a:r>
              <a:rPr lang="en-US" sz="2300" dirty="0">
                <a:effectLst/>
                <a:latin typeface="Times New Roman" panose="02020603050405020304" pitchFamily="18" charset="0"/>
                <a:ea typeface="Calibri" panose="020F0502020204030204" pitchFamily="34" charset="0"/>
                <a:cs typeface="Arial" panose="020B0604020202020204" pitchFamily="34" charset="0"/>
              </a:rPr>
              <a:t> Then he </a:t>
            </a:r>
            <a:r>
              <a:rPr lang="en-US" sz="2300" i="1" dirty="0">
                <a:effectLst/>
                <a:latin typeface="Times New Roman" panose="02020603050405020304" pitchFamily="18" charset="0"/>
                <a:ea typeface="Calibri" panose="020F0502020204030204" pitchFamily="34" charset="0"/>
                <a:cs typeface="Arial" panose="020B0604020202020204" pitchFamily="34" charset="0"/>
              </a:rPr>
              <a:t>opened their minds </a:t>
            </a:r>
            <a:r>
              <a:rPr lang="en-US" sz="2300" dirty="0">
                <a:effectLst/>
                <a:latin typeface="Times New Roman" panose="02020603050405020304" pitchFamily="18" charset="0"/>
                <a:ea typeface="Calibri" panose="020F0502020204030204" pitchFamily="34" charset="0"/>
                <a:cs typeface="Arial" panose="020B0604020202020204" pitchFamily="34" charset="0"/>
              </a:rPr>
              <a:t>to </a:t>
            </a:r>
            <a:r>
              <a:rPr lang="en-US" sz="2300" b="1" i="1" dirty="0">
                <a:effectLst/>
                <a:latin typeface="Times New Roman" panose="02020603050405020304" pitchFamily="18" charset="0"/>
                <a:ea typeface="Calibri" panose="020F0502020204030204" pitchFamily="34" charset="0"/>
                <a:cs typeface="Arial" panose="020B0604020202020204" pitchFamily="34" charset="0"/>
              </a:rPr>
              <a:t>understand the </a:t>
            </a:r>
            <a:r>
              <a:rPr lang="en-US" sz="2300" b="1" i="1" u="sng" dirty="0">
                <a:effectLst/>
                <a:latin typeface="Times New Roman" panose="02020603050405020304" pitchFamily="18" charset="0"/>
                <a:ea typeface="Calibri" panose="020F0502020204030204" pitchFamily="34" charset="0"/>
                <a:cs typeface="Arial" panose="020B0604020202020204" pitchFamily="34" charset="0"/>
              </a:rPr>
              <a:t>scriptures</a:t>
            </a:r>
            <a:r>
              <a:rPr lang="en-US" sz="2300" dirty="0">
                <a:effectLst/>
                <a:latin typeface="Times New Roman" panose="02020603050405020304" pitchFamily="18" charset="0"/>
                <a:ea typeface="Calibri" panose="020F0502020204030204" pitchFamily="34" charset="0"/>
                <a:cs typeface="Arial" panose="020B0604020202020204" pitchFamily="34" charset="0"/>
              </a:rPr>
              <a:t>. </a:t>
            </a:r>
            <a:r>
              <a:rPr lang="en-US" sz="2300" baseline="30000" dirty="0">
                <a:solidFill>
                  <a:srgbClr val="FF0000"/>
                </a:solidFill>
                <a:latin typeface="Times New Roman" panose="02020603050405020304" pitchFamily="18" charset="0"/>
                <a:cs typeface="Arial" panose="020B0604020202020204" pitchFamily="34" charset="0"/>
              </a:rPr>
              <a:t>46</a:t>
            </a:r>
            <a:r>
              <a:rPr lang="en-US" sz="2300" dirty="0">
                <a:effectLst/>
                <a:latin typeface="Times New Roman" panose="02020603050405020304" pitchFamily="18" charset="0"/>
                <a:ea typeface="Calibri" panose="020F0502020204030204" pitchFamily="34" charset="0"/>
                <a:cs typeface="Arial" panose="020B0604020202020204" pitchFamily="34" charset="0"/>
              </a:rPr>
              <a:t> And he said to them, </a:t>
            </a:r>
            <a:br>
              <a:rPr lang="en-US" sz="2300" dirty="0">
                <a:effectLst/>
                <a:latin typeface="Times New Roman" panose="02020603050405020304" pitchFamily="18" charset="0"/>
                <a:ea typeface="Calibri" panose="020F0502020204030204" pitchFamily="34" charset="0"/>
                <a:cs typeface="Arial" panose="020B0604020202020204" pitchFamily="34" charset="0"/>
              </a:rPr>
            </a:br>
            <a:r>
              <a:rPr lang="en-US" sz="2300" dirty="0">
                <a:effectLst/>
                <a:latin typeface="Times New Roman" panose="02020603050405020304" pitchFamily="18" charset="0"/>
                <a:ea typeface="Calibri" panose="020F0502020204030204" pitchFamily="34" charset="0"/>
                <a:cs typeface="Arial" panose="020B0604020202020204" pitchFamily="34" charset="0"/>
              </a:rPr>
              <a:t>    "Thus </a:t>
            </a:r>
            <a:r>
              <a:rPr lang="en-US" sz="2300" b="1" i="1" u="sng" dirty="0">
                <a:effectLst/>
                <a:latin typeface="Times New Roman" panose="02020603050405020304" pitchFamily="18" charset="0"/>
                <a:ea typeface="Calibri" panose="020F0502020204030204" pitchFamily="34" charset="0"/>
                <a:cs typeface="Arial" panose="020B0604020202020204" pitchFamily="34" charset="0"/>
              </a:rPr>
              <a:t>it is written</a:t>
            </a:r>
            <a:r>
              <a:rPr lang="en-US" sz="2300" b="1" i="1" dirty="0">
                <a:effectLst/>
                <a:latin typeface="Times New Roman" panose="02020603050405020304" pitchFamily="18" charset="0"/>
                <a:ea typeface="Calibri" panose="020F0502020204030204" pitchFamily="34" charset="0"/>
                <a:cs typeface="Arial" panose="020B0604020202020204" pitchFamily="34" charset="0"/>
              </a:rPr>
              <a:t> that the Messiah would suffer and rise from the dead on the third day</a:t>
            </a:r>
            <a:br>
              <a:rPr lang="en-US" sz="2300" b="1" i="1" dirty="0">
                <a:effectLst/>
                <a:latin typeface="Times New Roman" panose="02020603050405020304" pitchFamily="18" charset="0"/>
                <a:ea typeface="Calibri" panose="020F0502020204030204" pitchFamily="34" charset="0"/>
                <a:cs typeface="Arial" panose="020B0604020202020204" pitchFamily="34" charset="0"/>
              </a:rPr>
            </a:br>
            <a:r>
              <a:rPr lang="en-US" sz="2300" baseline="30000" dirty="0">
                <a:solidFill>
                  <a:srgbClr val="FF0000"/>
                </a:solidFill>
                <a:latin typeface="Times New Roman" panose="02020603050405020304" pitchFamily="18" charset="0"/>
                <a:cs typeface="Arial" panose="020B0604020202020204" pitchFamily="34" charset="0"/>
              </a:rPr>
              <a:t>47</a:t>
            </a:r>
            <a:r>
              <a:rPr lang="en-US" sz="2300" dirty="0">
                <a:effectLst/>
                <a:latin typeface="Times New Roman" panose="02020603050405020304" pitchFamily="18" charset="0"/>
                <a:ea typeface="Calibri" panose="020F0502020204030204" pitchFamily="34" charset="0"/>
                <a:cs typeface="Arial" panose="020B0604020202020204" pitchFamily="34" charset="0"/>
              </a:rPr>
              <a:t> and that repentance, for the forgiveness of sins, would be preached in his name </a:t>
            </a:r>
            <a:br>
              <a:rPr lang="en-US" sz="2300" dirty="0">
                <a:effectLst/>
                <a:latin typeface="Times New Roman" panose="02020603050405020304" pitchFamily="18" charset="0"/>
                <a:ea typeface="Calibri" panose="020F0502020204030204" pitchFamily="34" charset="0"/>
                <a:cs typeface="Arial" panose="020B0604020202020204" pitchFamily="34" charset="0"/>
              </a:rPr>
            </a:br>
            <a:r>
              <a:rPr lang="en-US" sz="2300" dirty="0">
                <a:effectLst/>
                <a:latin typeface="Times New Roman" panose="02020603050405020304" pitchFamily="18" charset="0"/>
                <a:ea typeface="Calibri" panose="020F0502020204030204" pitchFamily="34" charset="0"/>
                <a:cs typeface="Arial" panose="020B0604020202020204" pitchFamily="34" charset="0"/>
              </a:rPr>
              <a:t>    to all the nations, beginning from Jerusalem. </a:t>
            </a:r>
            <a:r>
              <a:rPr lang="en-US" sz="2300" baseline="30000" dirty="0">
                <a:solidFill>
                  <a:srgbClr val="FF0000"/>
                </a:solidFill>
                <a:latin typeface="Times New Roman" panose="02020603050405020304" pitchFamily="18" charset="0"/>
                <a:cs typeface="Arial" panose="020B0604020202020204" pitchFamily="34" charset="0"/>
              </a:rPr>
              <a:t>48</a:t>
            </a:r>
            <a:r>
              <a:rPr lang="en-US" sz="2300" dirty="0">
                <a:effectLst/>
                <a:latin typeface="Times New Roman" panose="02020603050405020304" pitchFamily="18" charset="0"/>
                <a:ea typeface="Calibri" panose="020F0502020204030204" pitchFamily="34" charset="0"/>
                <a:cs typeface="Arial" panose="020B0604020202020204" pitchFamily="34" charset="0"/>
              </a:rPr>
              <a:t> </a:t>
            </a:r>
            <a:r>
              <a:rPr lang="en-US" sz="2300" i="1" dirty="0">
                <a:effectLst/>
                <a:latin typeface="Times New Roman" panose="02020603050405020304" pitchFamily="18" charset="0"/>
                <a:ea typeface="Calibri" panose="020F0502020204030204" pitchFamily="34" charset="0"/>
                <a:cs typeface="Arial" panose="020B0604020202020204" pitchFamily="34" charset="0"/>
              </a:rPr>
              <a:t>You are </a:t>
            </a:r>
            <a:r>
              <a:rPr lang="en-US" sz="2300" b="1" i="1" dirty="0">
                <a:effectLst/>
                <a:latin typeface="Times New Roman" panose="02020603050405020304" pitchFamily="18" charset="0"/>
                <a:ea typeface="Calibri" panose="020F0502020204030204" pitchFamily="34" charset="0"/>
                <a:cs typeface="Arial" panose="020B0604020202020204" pitchFamily="34" charset="0"/>
              </a:rPr>
              <a:t>witnesses</a:t>
            </a:r>
            <a:r>
              <a:rPr lang="en-US" sz="2300" i="1" dirty="0">
                <a:effectLst/>
                <a:latin typeface="Times New Roman" panose="02020603050405020304" pitchFamily="18" charset="0"/>
                <a:ea typeface="Calibri" panose="020F0502020204030204" pitchFamily="34" charset="0"/>
                <a:cs typeface="Arial" panose="020B0604020202020204" pitchFamily="34" charset="0"/>
              </a:rPr>
              <a:t> of these things</a:t>
            </a:r>
            <a:r>
              <a:rPr lang="en-US" sz="2300" dirty="0">
                <a:effectLst/>
                <a:latin typeface="Times New Roman" panose="02020603050405020304" pitchFamily="18" charset="0"/>
                <a:ea typeface="Calibri" panose="020F0502020204030204" pitchFamily="34" charset="0"/>
                <a:cs typeface="Arial" panose="020B0604020202020204" pitchFamily="34" charset="0"/>
              </a:rPr>
              <a:t>. </a:t>
            </a:r>
            <a:br>
              <a:rPr lang="en-US" sz="2300" dirty="0">
                <a:effectLst/>
                <a:latin typeface="Times New Roman" panose="02020603050405020304" pitchFamily="18" charset="0"/>
                <a:ea typeface="Calibri" panose="020F0502020204030204" pitchFamily="34" charset="0"/>
                <a:cs typeface="Arial" panose="020B0604020202020204" pitchFamily="34" charset="0"/>
              </a:rPr>
            </a:br>
            <a:r>
              <a:rPr lang="en-US" sz="2200" baseline="30000" dirty="0">
                <a:solidFill>
                  <a:srgbClr val="FF0000"/>
                </a:solidFill>
                <a:latin typeface="Times New Roman" panose="02020603050405020304" pitchFamily="18" charset="0"/>
                <a:cs typeface="Arial" panose="020B0604020202020204" pitchFamily="34" charset="0"/>
              </a:rPr>
              <a:t>49</a:t>
            </a:r>
            <a:r>
              <a:rPr lang="en-US" sz="2200" dirty="0">
                <a:effectLst/>
                <a:latin typeface="Times New Roman" panose="02020603050405020304" pitchFamily="18" charset="0"/>
                <a:ea typeface="Calibri" panose="020F0502020204030204" pitchFamily="34" charset="0"/>
                <a:cs typeface="Arial" panose="020B0604020202020204" pitchFamily="34" charset="0"/>
              </a:rPr>
              <a:t> And behold I am sending the promise of my Father upon you; but stay in the city </a:t>
            </a:r>
            <a:br>
              <a:rPr lang="en-US" sz="2200" dirty="0">
                <a:effectLst/>
                <a:latin typeface="Times New Roman" panose="02020603050405020304" pitchFamily="18" charset="0"/>
                <a:ea typeface="Calibri" panose="020F0502020204030204" pitchFamily="34" charset="0"/>
                <a:cs typeface="Arial" panose="020B0604020202020204" pitchFamily="34" charset="0"/>
              </a:rPr>
            </a:br>
            <a:r>
              <a:rPr lang="en-US" sz="2200" dirty="0">
                <a:effectLst/>
                <a:latin typeface="Times New Roman" panose="02020603050405020304" pitchFamily="18" charset="0"/>
                <a:ea typeface="Calibri" panose="020F0502020204030204" pitchFamily="34" charset="0"/>
                <a:cs typeface="Arial" panose="020B0604020202020204" pitchFamily="34" charset="0"/>
              </a:rPr>
              <a:t>    until you are clothed with power from on high."</a:t>
            </a:r>
          </a:p>
          <a:p>
            <a:pPr marL="0" indent="0">
              <a:lnSpc>
                <a:spcPct val="100000"/>
              </a:lnSpc>
              <a:spcBef>
                <a:spcPts val="1800"/>
              </a:spcBef>
              <a:buNone/>
            </a:pPr>
            <a:r>
              <a:rPr lang="en-US" sz="2000" baseline="30000" dirty="0">
                <a:solidFill>
                  <a:srgbClr val="FF0000"/>
                </a:solidFill>
                <a:latin typeface="Times New Roman" panose="02020603050405020304" pitchFamily="18" charset="0"/>
                <a:cs typeface="Arial" panose="020B0604020202020204" pitchFamily="34" charset="0"/>
              </a:rPr>
              <a:t>50</a:t>
            </a:r>
            <a:r>
              <a:rPr lang="en-US" sz="2000" dirty="0">
                <a:effectLst/>
                <a:latin typeface="Times New Roman" panose="02020603050405020304" pitchFamily="18" charset="0"/>
                <a:ea typeface="Calibri" panose="020F0502020204030204" pitchFamily="34" charset="0"/>
                <a:cs typeface="Arial" panose="020B0604020202020204" pitchFamily="34" charset="0"/>
              </a:rPr>
              <a:t> Then he led them out as far as Bethany, raised his hands, and blessed them.</a:t>
            </a:r>
            <a:br>
              <a:rPr lang="en-US" sz="2000" dirty="0">
                <a:effectLst/>
                <a:latin typeface="Times New Roman" panose="02020603050405020304" pitchFamily="18" charset="0"/>
                <a:ea typeface="Calibri" panose="020F0502020204030204" pitchFamily="34" charset="0"/>
                <a:cs typeface="Arial" panose="020B0604020202020204" pitchFamily="34" charset="0"/>
              </a:rPr>
            </a:br>
            <a:r>
              <a:rPr lang="en-US" sz="2000" baseline="30000" dirty="0">
                <a:solidFill>
                  <a:srgbClr val="FF0000"/>
                </a:solidFill>
                <a:latin typeface="Times New Roman" panose="02020603050405020304" pitchFamily="18" charset="0"/>
                <a:cs typeface="Arial" panose="020B0604020202020204" pitchFamily="34" charset="0"/>
              </a:rPr>
              <a:t>51</a:t>
            </a:r>
            <a:r>
              <a:rPr lang="en-US" sz="2000" dirty="0">
                <a:effectLst/>
                <a:latin typeface="Times New Roman" panose="02020603050405020304" pitchFamily="18" charset="0"/>
                <a:ea typeface="Calibri" panose="020F0502020204030204" pitchFamily="34" charset="0"/>
                <a:cs typeface="Arial" panose="020B0604020202020204" pitchFamily="34" charset="0"/>
              </a:rPr>
              <a:t> As he blessed them he parted from them and was taken up to heaven.</a:t>
            </a:r>
            <a:br>
              <a:rPr lang="en-US" sz="2000" dirty="0">
                <a:effectLst/>
                <a:latin typeface="Times New Roman" panose="02020603050405020304" pitchFamily="18" charset="0"/>
                <a:ea typeface="Calibri" panose="020F0502020204030204" pitchFamily="34" charset="0"/>
                <a:cs typeface="Arial" panose="020B0604020202020204" pitchFamily="34" charset="0"/>
              </a:rPr>
            </a:br>
            <a:r>
              <a:rPr lang="en-US" sz="2000" baseline="30000" dirty="0">
                <a:solidFill>
                  <a:srgbClr val="FF0000"/>
                </a:solidFill>
                <a:latin typeface="Times New Roman" panose="02020603050405020304" pitchFamily="18" charset="0"/>
                <a:cs typeface="Arial" panose="020B0604020202020204" pitchFamily="34" charset="0"/>
              </a:rPr>
              <a:t>52</a:t>
            </a:r>
            <a:r>
              <a:rPr lang="en-US" sz="2000" dirty="0">
                <a:effectLst/>
                <a:latin typeface="Times New Roman" panose="02020603050405020304" pitchFamily="18" charset="0"/>
                <a:ea typeface="Calibri" panose="020F0502020204030204" pitchFamily="34" charset="0"/>
                <a:cs typeface="Arial" panose="020B0604020202020204" pitchFamily="34" charset="0"/>
              </a:rPr>
              <a:t> They did him homage and then returned to </a:t>
            </a:r>
            <a:r>
              <a:rPr lang="en-US" sz="2000" b="1" dirty="0">
                <a:effectLst/>
                <a:latin typeface="Times New Roman" panose="02020603050405020304" pitchFamily="18" charset="0"/>
                <a:ea typeface="Calibri" panose="020F0502020204030204" pitchFamily="34" charset="0"/>
                <a:cs typeface="Arial" panose="020B0604020202020204" pitchFamily="34" charset="0"/>
              </a:rPr>
              <a:t>Jerusalem</a:t>
            </a:r>
            <a:r>
              <a:rPr lang="en-US" sz="2000" dirty="0">
                <a:effectLst/>
                <a:latin typeface="Times New Roman" panose="02020603050405020304" pitchFamily="18" charset="0"/>
                <a:ea typeface="Calibri" panose="020F0502020204030204" pitchFamily="34" charset="0"/>
                <a:cs typeface="Arial" panose="020B0604020202020204" pitchFamily="34" charset="0"/>
              </a:rPr>
              <a:t> with great joy,</a:t>
            </a:r>
            <a:br>
              <a:rPr lang="en-US" sz="2000" dirty="0">
                <a:effectLst/>
                <a:latin typeface="Times New Roman" panose="02020603050405020304" pitchFamily="18" charset="0"/>
                <a:ea typeface="Calibri" panose="020F0502020204030204" pitchFamily="34" charset="0"/>
                <a:cs typeface="Arial" panose="020B0604020202020204" pitchFamily="34" charset="0"/>
              </a:rPr>
            </a:br>
            <a:r>
              <a:rPr lang="en-US" sz="2000" baseline="30000" dirty="0">
                <a:solidFill>
                  <a:srgbClr val="FF0000"/>
                </a:solidFill>
                <a:latin typeface="Times New Roman" panose="02020603050405020304" pitchFamily="18" charset="0"/>
                <a:cs typeface="Arial" panose="020B0604020202020204" pitchFamily="34" charset="0"/>
              </a:rPr>
              <a:t>53</a:t>
            </a:r>
            <a:r>
              <a:rPr lang="en-US" sz="2000" dirty="0">
                <a:effectLst/>
                <a:latin typeface="Times New Roman" panose="02020603050405020304" pitchFamily="18" charset="0"/>
                <a:ea typeface="Calibri" panose="020F0502020204030204" pitchFamily="34" charset="0"/>
                <a:cs typeface="Arial" panose="020B0604020202020204" pitchFamily="34" charset="0"/>
              </a:rPr>
              <a:t> and they were continually in the </a:t>
            </a:r>
            <a:r>
              <a:rPr lang="en-US" sz="2000" b="1" dirty="0">
                <a:effectLst/>
                <a:latin typeface="Times New Roman" panose="02020603050405020304" pitchFamily="18" charset="0"/>
                <a:ea typeface="Calibri" panose="020F0502020204030204" pitchFamily="34" charset="0"/>
                <a:cs typeface="Arial" panose="020B0604020202020204" pitchFamily="34" charset="0"/>
              </a:rPr>
              <a:t>temple</a:t>
            </a:r>
            <a:r>
              <a:rPr lang="en-US" sz="2000" dirty="0">
                <a:effectLst/>
                <a:latin typeface="Times New Roman" panose="02020603050405020304" pitchFamily="18" charset="0"/>
                <a:ea typeface="Calibri" panose="020F0502020204030204" pitchFamily="34" charset="0"/>
                <a:cs typeface="Arial" panose="020B0604020202020204" pitchFamily="34" charset="0"/>
              </a:rPr>
              <a:t> praising God.</a:t>
            </a:r>
          </a:p>
        </p:txBody>
      </p:sp>
    </p:spTree>
    <p:extLst>
      <p:ext uri="{BB962C8B-B14F-4D97-AF65-F5344CB8AC3E}">
        <p14:creationId xmlns:p14="http://schemas.microsoft.com/office/powerpoint/2010/main" val="38087302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8FD88CE5-F05E-4C92-8F93-DEE090179619}"/>
              </a:ext>
            </a:extLst>
          </p:cNvPr>
          <p:cNvPicPr>
            <a:picLocks noGrp="1" noChangeAspect="1" noChangeArrowheads="1"/>
          </p:cNvPicPr>
          <p:nvPr>
            <p:ph idx="4294967295"/>
          </p:nvPr>
        </p:nvPicPr>
        <p:blipFill rotWithShape="1">
          <a:blip r:embed="rId2">
            <a:extLst>
              <a:ext uri="{28A0092B-C50C-407E-A947-70E740481C1C}">
                <a14:useLocalDpi xmlns:a14="http://schemas.microsoft.com/office/drawing/2010/main" val="0"/>
              </a:ext>
            </a:extLst>
          </a:blip>
          <a:srcRect l="3688" t="9615" r="4101" b="5466"/>
          <a:stretch/>
        </p:blipFill>
        <p:spPr bwMode="auto">
          <a:xfrm>
            <a:off x="1828800" y="-2941003"/>
            <a:ext cx="8080375" cy="9920288"/>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E7F07FFE-79D3-4404-9873-11CD2C901D90}"/>
              </a:ext>
            </a:extLst>
          </p:cNvPr>
          <p:cNvSpPr>
            <a:spLocks noGrp="1"/>
          </p:cNvSpPr>
          <p:nvPr>
            <p:ph type="title"/>
          </p:nvPr>
        </p:nvSpPr>
        <p:spPr>
          <a:xfrm>
            <a:off x="1899920" y="6664960"/>
            <a:ext cx="7934960" cy="193040"/>
          </a:xfrm>
        </p:spPr>
        <p:txBody>
          <a:bodyPr>
            <a:noAutofit/>
          </a:bodyPr>
          <a:lstStyle/>
          <a:p>
            <a:pPr algn="ctr"/>
            <a:r>
              <a:rPr lang="en-US" sz="1600" dirty="0"/>
              <a:t>Icon from the Chapel at Emmaus-</a:t>
            </a:r>
            <a:r>
              <a:rPr lang="en-US" sz="1600" dirty="0" err="1"/>
              <a:t>Nicopolis</a:t>
            </a:r>
            <a:endParaRPr lang="en-US" sz="1600" dirty="0"/>
          </a:p>
        </p:txBody>
      </p:sp>
    </p:spTree>
    <p:extLst>
      <p:ext uri="{BB962C8B-B14F-4D97-AF65-F5344CB8AC3E}">
        <p14:creationId xmlns:p14="http://schemas.microsoft.com/office/powerpoint/2010/main" val="14800441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62" name="Rectangle 2">
            <a:extLst>
              <a:ext uri="{FF2B5EF4-FFF2-40B4-BE49-F238E27FC236}">
                <a16:creationId xmlns:a16="http://schemas.microsoft.com/office/drawing/2014/main" id="{1AFD5596-E60C-46A7-B84C-82CB1BEAD180}"/>
              </a:ext>
            </a:extLst>
          </p:cNvPr>
          <p:cNvSpPr>
            <a:spLocks noGrp="1" noChangeArrowheads="1"/>
          </p:cNvSpPr>
          <p:nvPr>
            <p:ph type="title"/>
          </p:nvPr>
        </p:nvSpPr>
        <p:spPr/>
        <p:txBody>
          <a:bodyPr>
            <a:normAutofit/>
          </a:bodyPr>
          <a:lstStyle/>
          <a:p>
            <a:r>
              <a:rPr lang="en-US" altLang="en-US" sz="3200" dirty="0"/>
              <a:t>On the  </a:t>
            </a:r>
            <a:r>
              <a:rPr lang="en-US" altLang="en-US" dirty="0"/>
              <a:t>Road</a:t>
            </a:r>
            <a:r>
              <a:rPr lang="en-US" altLang="en-US" sz="3200" dirty="0"/>
              <a:t> to </a:t>
            </a:r>
            <a:r>
              <a:rPr lang="en-US" altLang="en-US" dirty="0"/>
              <a:t>Emmaus</a:t>
            </a:r>
            <a:r>
              <a:rPr lang="en-US" altLang="en-US" b="0" dirty="0"/>
              <a:t>  (Luke 24:13-35)</a:t>
            </a:r>
          </a:p>
        </p:txBody>
      </p:sp>
      <p:sp>
        <p:nvSpPr>
          <p:cNvPr id="194563" name="Rectangle 3">
            <a:extLst>
              <a:ext uri="{FF2B5EF4-FFF2-40B4-BE49-F238E27FC236}">
                <a16:creationId xmlns:a16="http://schemas.microsoft.com/office/drawing/2014/main" id="{2E6CF910-FB65-4C5A-8573-681A7900958F}"/>
              </a:ext>
            </a:extLst>
          </p:cNvPr>
          <p:cNvSpPr>
            <a:spLocks noGrp="1" noChangeArrowheads="1"/>
          </p:cNvSpPr>
          <p:nvPr>
            <p:ph idx="1"/>
          </p:nvPr>
        </p:nvSpPr>
        <p:spPr/>
        <p:txBody>
          <a:bodyPr>
            <a:normAutofit/>
          </a:bodyPr>
          <a:lstStyle/>
          <a:p>
            <a:pPr>
              <a:lnSpc>
                <a:spcPct val="100000"/>
              </a:lnSpc>
              <a:spcBef>
                <a:spcPts val="1200"/>
              </a:spcBef>
            </a:pPr>
            <a:r>
              <a:rPr lang="en-US" altLang="en-US" sz="3600" b="1" dirty="0"/>
              <a:t>“Second Reading” – Closer Analysis</a:t>
            </a:r>
          </a:p>
          <a:p>
            <a:pPr lvl="1">
              <a:lnSpc>
                <a:spcPct val="100000"/>
              </a:lnSpc>
              <a:spcBef>
                <a:spcPts val="1200"/>
              </a:spcBef>
            </a:pPr>
            <a:r>
              <a:rPr lang="en-US" altLang="en-US" sz="3200" dirty="0"/>
              <a:t>WHEN?</a:t>
            </a:r>
          </a:p>
          <a:p>
            <a:pPr lvl="1">
              <a:lnSpc>
                <a:spcPct val="100000"/>
              </a:lnSpc>
              <a:spcBef>
                <a:spcPts val="1200"/>
              </a:spcBef>
            </a:pPr>
            <a:r>
              <a:rPr lang="en-US" altLang="en-US" sz="3200" dirty="0"/>
              <a:t>WHO?</a:t>
            </a:r>
          </a:p>
          <a:p>
            <a:pPr lvl="1">
              <a:lnSpc>
                <a:spcPct val="100000"/>
              </a:lnSpc>
              <a:spcBef>
                <a:spcPts val="1200"/>
              </a:spcBef>
            </a:pPr>
            <a:r>
              <a:rPr lang="en-US" altLang="en-US" sz="3200" dirty="0"/>
              <a:t>WHERE?</a:t>
            </a:r>
          </a:p>
          <a:p>
            <a:pPr lvl="1">
              <a:lnSpc>
                <a:spcPct val="100000"/>
              </a:lnSpc>
              <a:spcBef>
                <a:spcPts val="1200"/>
              </a:spcBef>
            </a:pPr>
            <a:r>
              <a:rPr lang="en-US" altLang="en-US" sz="3200" dirty="0"/>
              <a:t>WHAT?</a:t>
            </a:r>
          </a:p>
          <a:p>
            <a:pPr lvl="1">
              <a:lnSpc>
                <a:spcPct val="100000"/>
              </a:lnSpc>
              <a:spcBef>
                <a:spcPts val="1200"/>
              </a:spcBef>
            </a:pPr>
            <a:r>
              <a:rPr lang="en-US" altLang="en-US" sz="3200" dirty="0"/>
              <a:t>ROLE  of SCRIPTURES?</a:t>
            </a:r>
          </a:p>
          <a:p>
            <a:pPr lvl="1">
              <a:lnSpc>
                <a:spcPct val="100000"/>
              </a:lnSpc>
              <a:spcBef>
                <a:spcPts val="1200"/>
              </a:spcBef>
            </a:pPr>
            <a:r>
              <a:rPr lang="en-US" altLang="en-US" sz="3200" dirty="0"/>
              <a:t>ROLE  of SACRAMENT?</a:t>
            </a:r>
          </a:p>
        </p:txBody>
      </p:sp>
    </p:spTree>
    <p:extLst>
      <p:ext uri="{BB962C8B-B14F-4D97-AF65-F5344CB8AC3E}">
        <p14:creationId xmlns:p14="http://schemas.microsoft.com/office/powerpoint/2010/main" val="225021733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5DAF4-97E9-4DB0-B905-4077D8E1FD38}"/>
              </a:ext>
            </a:extLst>
          </p:cNvPr>
          <p:cNvSpPr>
            <a:spLocks noGrp="1"/>
          </p:cNvSpPr>
          <p:nvPr>
            <p:ph type="title"/>
          </p:nvPr>
        </p:nvSpPr>
        <p:spPr/>
        <p:txBody>
          <a:bodyPr/>
          <a:lstStyle/>
          <a:p>
            <a:r>
              <a:rPr lang="en-US" dirty="0"/>
              <a:t>WHEN?</a:t>
            </a:r>
          </a:p>
        </p:txBody>
      </p:sp>
      <p:sp>
        <p:nvSpPr>
          <p:cNvPr id="3" name="Content Placeholder 2">
            <a:extLst>
              <a:ext uri="{FF2B5EF4-FFF2-40B4-BE49-F238E27FC236}">
                <a16:creationId xmlns:a16="http://schemas.microsoft.com/office/drawing/2014/main" id="{08FEA598-D751-4BD5-9412-1D303080432E}"/>
              </a:ext>
            </a:extLst>
          </p:cNvPr>
          <p:cNvSpPr>
            <a:spLocks noGrp="1"/>
          </p:cNvSpPr>
          <p:nvPr>
            <p:ph idx="1"/>
          </p:nvPr>
        </p:nvSpPr>
        <p:spPr/>
        <p:txBody>
          <a:bodyPr>
            <a:normAutofit/>
          </a:bodyPr>
          <a:lstStyle/>
          <a:p>
            <a:pPr>
              <a:lnSpc>
                <a:spcPct val="100000"/>
              </a:lnSpc>
              <a:spcBef>
                <a:spcPts val="600"/>
              </a:spcBef>
            </a:pPr>
            <a:r>
              <a:rPr lang="en-US" sz="2600" b="1" dirty="0">
                <a:solidFill>
                  <a:srgbClr val="000000"/>
                </a:solidFill>
                <a:latin typeface="Times New Roman" panose="02020603050405020304" pitchFamily="18" charset="0"/>
              </a:rPr>
              <a:t>Easter Sunday:  </a:t>
            </a:r>
            <a:r>
              <a:rPr lang="en-US" sz="2400" b="0" i="0" u="none" strike="noStrike" baseline="0" dirty="0">
                <a:solidFill>
                  <a:srgbClr val="000000"/>
                </a:solidFill>
                <a:latin typeface="Times New Roman" panose="02020603050405020304" pitchFamily="18" charset="0"/>
              </a:rPr>
              <a:t>“</a:t>
            </a:r>
            <a:r>
              <a:rPr lang="en-US" sz="2400" b="1" i="0" u="none" strike="noStrike" baseline="0" dirty="0">
                <a:solidFill>
                  <a:srgbClr val="000000"/>
                </a:solidFill>
                <a:latin typeface="Times New Roman" panose="02020603050405020304" pitchFamily="18" charset="0"/>
              </a:rPr>
              <a:t>That very day, </a:t>
            </a:r>
            <a:r>
              <a:rPr lang="en-US" sz="2200" b="0" i="0" u="none" strike="noStrike" baseline="0" dirty="0">
                <a:solidFill>
                  <a:srgbClr val="000000"/>
                </a:solidFill>
                <a:latin typeface="Times New Roman" panose="02020603050405020304" pitchFamily="18" charset="0"/>
              </a:rPr>
              <a:t>[the first day of the week]</a:t>
            </a:r>
            <a:r>
              <a:rPr lang="en-US" sz="2400" b="0" i="0" u="none" strike="noStrike" baseline="0" dirty="0">
                <a:solidFill>
                  <a:srgbClr val="000000"/>
                </a:solidFill>
                <a:latin typeface="Times New Roman" panose="02020603050405020304" pitchFamily="18" charset="0"/>
              </a:rPr>
              <a:t>”  (24:13, cf. 24:1)</a:t>
            </a:r>
          </a:p>
          <a:p>
            <a:pPr lvl="1">
              <a:lnSpc>
                <a:spcPct val="100000"/>
              </a:lnSpc>
              <a:spcBef>
                <a:spcPts val="600"/>
              </a:spcBef>
            </a:pPr>
            <a:r>
              <a:rPr lang="en-US" sz="2000" b="0" i="0" u="none" strike="noStrike" baseline="0" dirty="0">
                <a:solidFill>
                  <a:srgbClr val="000000"/>
                </a:solidFill>
                <a:latin typeface="Times New Roman" panose="02020603050405020304" pitchFamily="18" charset="0"/>
              </a:rPr>
              <a:t>Disciples here: </a:t>
            </a:r>
            <a:r>
              <a:rPr lang="en-US" sz="2200" b="0" i="0" u="none" strike="noStrike" baseline="0" dirty="0">
                <a:solidFill>
                  <a:srgbClr val="000000"/>
                </a:solidFill>
                <a:latin typeface="Times New Roman" panose="02020603050405020304" pitchFamily="18" charset="0"/>
              </a:rPr>
              <a:t>“</a:t>
            </a:r>
            <a:r>
              <a:rPr lang="en-US" sz="2200" dirty="0">
                <a:effectLst/>
                <a:latin typeface="Times New Roman" panose="02020603050405020304" pitchFamily="18" charset="0"/>
                <a:ea typeface="Calibri" panose="020F0502020204030204" pitchFamily="34" charset="0"/>
                <a:cs typeface="Arial" panose="020B0604020202020204" pitchFamily="34" charset="0"/>
              </a:rPr>
              <a:t>it is </a:t>
            </a:r>
            <a:r>
              <a:rPr lang="en-US" sz="2200" b="1" i="1" dirty="0">
                <a:effectLst/>
                <a:latin typeface="Times New Roman" panose="02020603050405020304" pitchFamily="18" charset="0"/>
                <a:ea typeface="Calibri" panose="020F0502020204030204" pitchFamily="34" charset="0"/>
                <a:cs typeface="Arial" panose="020B0604020202020204" pitchFamily="34" charset="0"/>
              </a:rPr>
              <a:t>now the third day </a:t>
            </a:r>
            <a:r>
              <a:rPr lang="en-US" sz="2200" dirty="0">
                <a:effectLst/>
                <a:latin typeface="Times New Roman" panose="02020603050405020304" pitchFamily="18" charset="0"/>
                <a:ea typeface="Calibri" panose="020F0502020204030204" pitchFamily="34" charset="0"/>
                <a:cs typeface="Arial" panose="020B0604020202020204" pitchFamily="34" charset="0"/>
              </a:rPr>
              <a:t>since this</a:t>
            </a:r>
            <a:r>
              <a:rPr lang="en-US" sz="1600" dirty="0">
                <a:effectLst/>
                <a:latin typeface="Times New Roman" panose="02020603050405020304" pitchFamily="18" charset="0"/>
                <a:ea typeface="Calibri" panose="020F0502020204030204" pitchFamily="34" charset="0"/>
                <a:cs typeface="Arial" panose="020B0604020202020204" pitchFamily="34" charset="0"/>
              </a:rPr>
              <a:t> [crucifixion] </a:t>
            </a:r>
            <a:r>
              <a:rPr lang="en-US" sz="2200" dirty="0">
                <a:effectLst/>
                <a:latin typeface="Times New Roman" panose="02020603050405020304" pitchFamily="18" charset="0"/>
                <a:ea typeface="Calibri" panose="020F0502020204030204" pitchFamily="34" charset="0"/>
                <a:cs typeface="Arial" panose="020B0604020202020204" pitchFamily="34" charset="0"/>
              </a:rPr>
              <a:t>took place.</a:t>
            </a:r>
            <a:r>
              <a:rPr lang="en-US" sz="2200" b="0" i="0" u="none" strike="noStrike" baseline="0" dirty="0">
                <a:solidFill>
                  <a:srgbClr val="000000"/>
                </a:solidFill>
                <a:latin typeface="Times New Roman" panose="02020603050405020304" pitchFamily="18" charset="0"/>
              </a:rPr>
              <a:t>”  (24:21)</a:t>
            </a:r>
          </a:p>
          <a:p>
            <a:pPr lvl="1">
              <a:lnSpc>
                <a:spcPct val="100000"/>
              </a:lnSpc>
              <a:spcBef>
                <a:spcPts val="600"/>
              </a:spcBef>
            </a:pPr>
            <a:r>
              <a:rPr lang="en-US" sz="2000" dirty="0">
                <a:solidFill>
                  <a:srgbClr val="000000"/>
                </a:solidFill>
                <a:latin typeface="Times New Roman" panose="02020603050405020304" pitchFamily="18" charset="0"/>
              </a:rPr>
              <a:t>Jesus, earlier: </a:t>
            </a:r>
            <a:r>
              <a:rPr lang="en-US" sz="2200" dirty="0">
                <a:solidFill>
                  <a:srgbClr val="000000"/>
                </a:solidFill>
                <a:latin typeface="Times New Roman" panose="02020603050405020304" pitchFamily="18" charset="0"/>
              </a:rPr>
              <a:t>“…be killed, and </a:t>
            </a:r>
            <a:r>
              <a:rPr lang="en-US" sz="2200" b="1" i="1" dirty="0">
                <a:solidFill>
                  <a:srgbClr val="000000"/>
                </a:solidFill>
                <a:latin typeface="Times New Roman" panose="02020603050405020304" pitchFamily="18" charset="0"/>
              </a:rPr>
              <a:t>on the third day </a:t>
            </a:r>
            <a:r>
              <a:rPr lang="en-US" sz="2200" dirty="0">
                <a:solidFill>
                  <a:srgbClr val="000000"/>
                </a:solidFill>
                <a:latin typeface="Times New Roman" panose="02020603050405020304" pitchFamily="18" charset="0"/>
              </a:rPr>
              <a:t>be raised”  </a:t>
            </a:r>
            <a:r>
              <a:rPr lang="en-US" sz="2000" dirty="0">
                <a:solidFill>
                  <a:srgbClr val="000000"/>
                </a:solidFill>
                <a:latin typeface="Times New Roman" panose="02020603050405020304" pitchFamily="18" charset="0"/>
              </a:rPr>
              <a:t>(9:22</a:t>
            </a:r>
            <a:r>
              <a:rPr lang="en-US" sz="2000" b="0" i="0" u="none" strike="noStrike" baseline="0" dirty="0">
                <a:solidFill>
                  <a:srgbClr val="000000"/>
                </a:solidFill>
                <a:latin typeface="Times New Roman" panose="02020603050405020304" pitchFamily="18" charset="0"/>
              </a:rPr>
              <a:t>; cf. 18:33; 24:7)</a:t>
            </a:r>
          </a:p>
          <a:p>
            <a:pPr>
              <a:lnSpc>
                <a:spcPct val="100000"/>
              </a:lnSpc>
              <a:spcBef>
                <a:spcPts val="1200"/>
              </a:spcBef>
            </a:pPr>
            <a:r>
              <a:rPr lang="en-US" sz="2600" b="1" dirty="0">
                <a:solidFill>
                  <a:srgbClr val="000000"/>
                </a:solidFill>
                <a:latin typeface="Times New Roman" panose="02020603050405020304" pitchFamily="18" charset="0"/>
              </a:rPr>
              <a:t>Note:  </a:t>
            </a:r>
            <a:r>
              <a:rPr lang="en-US" sz="2400" b="1" dirty="0">
                <a:solidFill>
                  <a:srgbClr val="000000"/>
                </a:solidFill>
                <a:latin typeface="Times New Roman" panose="02020603050405020304" pitchFamily="18" charset="0"/>
              </a:rPr>
              <a:t>Luke 24 </a:t>
            </a:r>
            <a:r>
              <a:rPr lang="en-US" sz="2400" dirty="0">
                <a:solidFill>
                  <a:srgbClr val="000000"/>
                </a:solidFill>
                <a:latin typeface="Times New Roman" panose="02020603050405020304" pitchFamily="18" charset="0"/>
              </a:rPr>
              <a:t>is written as if it were </a:t>
            </a:r>
            <a:r>
              <a:rPr lang="en-US" sz="2400" b="1" dirty="0">
                <a:solidFill>
                  <a:srgbClr val="000000"/>
                </a:solidFill>
                <a:latin typeface="Times New Roman" panose="02020603050405020304" pitchFamily="18" charset="0"/>
              </a:rPr>
              <a:t>all in one day</a:t>
            </a:r>
            <a:r>
              <a:rPr lang="en-US" sz="2400" dirty="0">
                <a:solidFill>
                  <a:srgbClr val="000000"/>
                </a:solidFill>
                <a:latin typeface="Times New Roman" panose="02020603050405020304" pitchFamily="18" charset="0"/>
              </a:rPr>
              <a:t>:</a:t>
            </a:r>
            <a:endParaRPr lang="en-US" sz="2600" dirty="0">
              <a:solidFill>
                <a:srgbClr val="000000"/>
              </a:solidFill>
              <a:latin typeface="Times New Roman" panose="02020603050405020304" pitchFamily="18" charset="0"/>
            </a:endParaRPr>
          </a:p>
          <a:p>
            <a:pPr lvl="1">
              <a:lnSpc>
                <a:spcPct val="100000"/>
              </a:lnSpc>
              <a:spcBef>
                <a:spcPts val="300"/>
              </a:spcBef>
            </a:pPr>
            <a:r>
              <a:rPr lang="en-US" sz="2000" b="1" i="1" dirty="0">
                <a:solidFill>
                  <a:srgbClr val="000000"/>
                </a:solidFill>
                <a:latin typeface="Times New Roman" panose="02020603050405020304" pitchFamily="18" charset="0"/>
              </a:rPr>
              <a:t>“At Daybreak”</a:t>
            </a:r>
            <a:r>
              <a:rPr lang="en-US" sz="2000" dirty="0">
                <a:solidFill>
                  <a:srgbClr val="000000"/>
                </a:solidFill>
                <a:latin typeface="Times New Roman" panose="02020603050405020304" pitchFamily="18" charset="0"/>
              </a:rPr>
              <a:t>:  Women find the tomb empty;  Peter runs to the tomb</a:t>
            </a:r>
          </a:p>
          <a:p>
            <a:pPr lvl="1">
              <a:lnSpc>
                <a:spcPct val="100000"/>
              </a:lnSpc>
              <a:spcBef>
                <a:spcPts val="300"/>
              </a:spcBef>
            </a:pPr>
            <a:r>
              <a:rPr lang="en-US" sz="2000" b="1" i="1" dirty="0">
                <a:solidFill>
                  <a:srgbClr val="000000"/>
                </a:solidFill>
                <a:latin typeface="Times New Roman" panose="02020603050405020304" pitchFamily="18" charset="0"/>
              </a:rPr>
              <a:t>“That same day” (afternoon?)</a:t>
            </a:r>
            <a:r>
              <a:rPr lang="en-US" sz="2000" dirty="0">
                <a:solidFill>
                  <a:srgbClr val="000000"/>
                </a:solidFill>
                <a:latin typeface="Times New Roman" panose="02020603050405020304" pitchFamily="18" charset="0"/>
              </a:rPr>
              <a:t>:  Jesus appears on the Road to Emmaus</a:t>
            </a:r>
          </a:p>
          <a:p>
            <a:pPr lvl="1">
              <a:lnSpc>
                <a:spcPct val="100000"/>
              </a:lnSpc>
              <a:spcBef>
                <a:spcPts val="300"/>
              </a:spcBef>
            </a:pPr>
            <a:r>
              <a:rPr lang="en-US" sz="2000" b="1" i="1" dirty="0">
                <a:solidFill>
                  <a:srgbClr val="000000"/>
                </a:solidFill>
                <a:latin typeface="Times New Roman" panose="02020603050405020304" pitchFamily="18" charset="0"/>
              </a:rPr>
              <a:t>“Towards evening”</a:t>
            </a:r>
            <a:r>
              <a:rPr lang="en-US" sz="2000" dirty="0">
                <a:solidFill>
                  <a:srgbClr val="000000"/>
                </a:solidFill>
                <a:latin typeface="Times New Roman" panose="02020603050405020304" pitchFamily="18" charset="0"/>
              </a:rPr>
              <a:t>:  Jesus and the two disciples dine at Emmaus</a:t>
            </a:r>
          </a:p>
          <a:p>
            <a:pPr lvl="1">
              <a:lnSpc>
                <a:spcPct val="100000"/>
              </a:lnSpc>
              <a:spcBef>
                <a:spcPts val="300"/>
              </a:spcBef>
            </a:pPr>
            <a:r>
              <a:rPr lang="en-US" sz="2000" b="1" i="1" dirty="0">
                <a:solidFill>
                  <a:srgbClr val="000000"/>
                </a:solidFill>
                <a:latin typeface="Times New Roman" panose="02020603050405020304" pitchFamily="18" charset="0"/>
              </a:rPr>
              <a:t>“That very hour”</a:t>
            </a:r>
            <a:r>
              <a:rPr lang="en-US" sz="2000" dirty="0">
                <a:solidFill>
                  <a:srgbClr val="000000"/>
                </a:solidFill>
                <a:latin typeface="Times New Roman" panose="02020603050405020304" pitchFamily="18" charset="0"/>
              </a:rPr>
              <a:t>:  The two disciples return to Jerusalem</a:t>
            </a:r>
          </a:p>
          <a:p>
            <a:pPr lvl="1">
              <a:lnSpc>
                <a:spcPct val="100000"/>
              </a:lnSpc>
              <a:spcBef>
                <a:spcPts val="300"/>
              </a:spcBef>
            </a:pPr>
            <a:r>
              <a:rPr lang="en-US" sz="2000" b="1" i="1" dirty="0">
                <a:solidFill>
                  <a:srgbClr val="000000"/>
                </a:solidFill>
                <a:latin typeface="Times New Roman" panose="02020603050405020304" pitchFamily="18" charset="0"/>
              </a:rPr>
              <a:t>“As they were speaking”</a:t>
            </a:r>
            <a:r>
              <a:rPr lang="en-US" sz="2000" dirty="0">
                <a:solidFill>
                  <a:srgbClr val="000000"/>
                </a:solidFill>
                <a:latin typeface="Times New Roman" panose="02020603050405020304" pitchFamily="18" charset="0"/>
              </a:rPr>
              <a:t>:  Jesus appears to the disciples gathered in Jerusalem</a:t>
            </a:r>
          </a:p>
          <a:p>
            <a:pPr lvl="1">
              <a:lnSpc>
                <a:spcPct val="100000"/>
              </a:lnSpc>
              <a:spcBef>
                <a:spcPts val="300"/>
              </a:spcBef>
            </a:pPr>
            <a:r>
              <a:rPr lang="en-US" sz="2000" b="1" i="1" dirty="0">
                <a:solidFill>
                  <a:srgbClr val="000000"/>
                </a:solidFill>
                <a:latin typeface="Times New Roman" panose="02020603050405020304" pitchFamily="18" charset="0"/>
              </a:rPr>
              <a:t>“Then”</a:t>
            </a:r>
            <a:r>
              <a:rPr lang="en-US" sz="2000" dirty="0">
                <a:solidFill>
                  <a:srgbClr val="000000"/>
                </a:solidFill>
                <a:latin typeface="Times New Roman" panose="02020603050405020304" pitchFamily="18" charset="0"/>
              </a:rPr>
              <a:t>:  Jesus leads the disciples to Bethany, and he ascends to heaven</a:t>
            </a:r>
          </a:p>
          <a:p>
            <a:pPr lvl="1">
              <a:lnSpc>
                <a:spcPct val="100000"/>
              </a:lnSpc>
              <a:spcBef>
                <a:spcPts val="300"/>
              </a:spcBef>
            </a:pPr>
            <a:r>
              <a:rPr lang="en-US" sz="2000" b="1" i="1" dirty="0">
                <a:solidFill>
                  <a:srgbClr val="000000"/>
                </a:solidFill>
                <a:latin typeface="Times New Roman" panose="02020603050405020304" pitchFamily="18" charset="0"/>
              </a:rPr>
              <a:t>“And”</a:t>
            </a:r>
            <a:r>
              <a:rPr lang="en-US" sz="2000" dirty="0">
                <a:solidFill>
                  <a:srgbClr val="000000"/>
                </a:solidFill>
                <a:latin typeface="Times New Roman" panose="02020603050405020304" pitchFamily="18" charset="0"/>
              </a:rPr>
              <a:t>:  The disciples return to the Jerusalem</a:t>
            </a:r>
          </a:p>
          <a:p>
            <a:pPr>
              <a:lnSpc>
                <a:spcPct val="100000"/>
              </a:lnSpc>
              <a:spcBef>
                <a:spcPts val="1800"/>
              </a:spcBef>
            </a:pPr>
            <a:r>
              <a:rPr lang="en-US" sz="2400" b="1" i="0" u="none" strike="noStrike" baseline="0" dirty="0">
                <a:solidFill>
                  <a:srgbClr val="000000"/>
                </a:solidFill>
                <a:latin typeface="Times New Roman" panose="02020603050405020304" pitchFamily="18" charset="0"/>
              </a:rPr>
              <a:t>Contrast:  ACTS 1  </a:t>
            </a:r>
            <a:r>
              <a:rPr lang="en-US" sz="2400" b="0" i="0" u="none" strike="noStrike" baseline="0" dirty="0">
                <a:solidFill>
                  <a:srgbClr val="000000"/>
                </a:solidFill>
                <a:latin typeface="Times New Roman" panose="02020603050405020304" pitchFamily="18" charset="0"/>
              </a:rPr>
              <a:t>says that Jesus appeared for  </a:t>
            </a:r>
            <a:r>
              <a:rPr lang="en-US" sz="2400" b="1" i="0" u="none" strike="noStrike" baseline="0" dirty="0">
                <a:solidFill>
                  <a:srgbClr val="000000"/>
                </a:solidFill>
                <a:latin typeface="Times New Roman" panose="02020603050405020304" pitchFamily="18" charset="0"/>
              </a:rPr>
              <a:t>40 days  </a:t>
            </a:r>
            <a:r>
              <a:rPr lang="en-US" sz="2400" dirty="0">
                <a:solidFill>
                  <a:srgbClr val="000000"/>
                </a:solidFill>
                <a:latin typeface="Times New Roman" panose="02020603050405020304" pitchFamily="18" charset="0"/>
              </a:rPr>
              <a:t>until his Ascension</a:t>
            </a:r>
            <a:endParaRPr lang="en-US" sz="2400" b="0" i="0" u="none" strike="noStrike" baseline="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0893326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5586" name="Rectangle 2">
            <a:extLst>
              <a:ext uri="{FF2B5EF4-FFF2-40B4-BE49-F238E27FC236}">
                <a16:creationId xmlns:a16="http://schemas.microsoft.com/office/drawing/2014/main" id="{BC4A2A41-560C-43D5-BF64-0155F3F70524}"/>
              </a:ext>
            </a:extLst>
          </p:cNvPr>
          <p:cNvSpPr>
            <a:spLocks noGrp="1" noChangeArrowheads="1"/>
          </p:cNvSpPr>
          <p:nvPr>
            <p:ph type="title"/>
          </p:nvPr>
        </p:nvSpPr>
        <p:spPr/>
        <p:txBody>
          <a:bodyPr/>
          <a:lstStyle/>
          <a:p>
            <a:r>
              <a:rPr lang="en-US" altLang="en-US" dirty="0"/>
              <a:t>WHO?</a:t>
            </a:r>
          </a:p>
        </p:txBody>
      </p:sp>
      <p:sp>
        <p:nvSpPr>
          <p:cNvPr id="195587" name="Rectangle 3">
            <a:extLst>
              <a:ext uri="{FF2B5EF4-FFF2-40B4-BE49-F238E27FC236}">
                <a16:creationId xmlns:a16="http://schemas.microsoft.com/office/drawing/2014/main" id="{73C8506C-ED74-4A54-AEC1-BAFB69A01B63}"/>
              </a:ext>
            </a:extLst>
          </p:cNvPr>
          <p:cNvSpPr>
            <a:spLocks noGrp="1" noChangeArrowheads="1"/>
          </p:cNvSpPr>
          <p:nvPr>
            <p:ph idx="1"/>
          </p:nvPr>
        </p:nvSpPr>
        <p:spPr/>
        <p:txBody>
          <a:bodyPr/>
          <a:lstStyle/>
          <a:p>
            <a:r>
              <a:rPr lang="en-US" altLang="en-US" b="1" dirty="0"/>
              <a:t>Cleopas</a:t>
            </a:r>
            <a:r>
              <a:rPr lang="en-US" altLang="en-US" dirty="0"/>
              <a:t> and…?  </a:t>
            </a:r>
            <a:r>
              <a:rPr lang="en-US" altLang="en-US" sz="2400" dirty="0"/>
              <a:t>(anonymous)</a:t>
            </a:r>
          </a:p>
          <a:p>
            <a:r>
              <a:rPr lang="en-US" altLang="en-US" b="1" dirty="0"/>
              <a:t>Two Men?</a:t>
            </a:r>
          </a:p>
          <a:p>
            <a:pPr lvl="1"/>
            <a:r>
              <a:rPr lang="en-US" altLang="en-US" dirty="0"/>
              <a:t>Assumption of Christian Tradition</a:t>
            </a:r>
          </a:p>
          <a:p>
            <a:pPr lvl="1"/>
            <a:r>
              <a:rPr lang="en-US" altLang="en-US" dirty="0"/>
              <a:t>Woodcut by Gustave </a:t>
            </a:r>
            <a:r>
              <a:rPr lang="en-US" altLang="en-US" dirty="0" err="1"/>
              <a:t>Doré</a:t>
            </a:r>
            <a:r>
              <a:rPr lang="en-US" altLang="en-US" dirty="0"/>
              <a:t> (1865)</a:t>
            </a:r>
          </a:p>
          <a:p>
            <a:pPr lvl="2"/>
            <a:endParaRPr lang="en-US" altLang="en-US" dirty="0"/>
          </a:p>
          <a:p>
            <a:r>
              <a:rPr lang="en-US" altLang="en-US" b="1" dirty="0"/>
              <a:t>Maybe  </a:t>
            </a:r>
            <a:r>
              <a:rPr lang="en-US" altLang="en-US" dirty="0"/>
              <a:t>a </a:t>
            </a:r>
            <a:r>
              <a:rPr lang="en-US" altLang="en-US" b="1" dirty="0"/>
              <a:t>Man  </a:t>
            </a:r>
            <a:r>
              <a:rPr lang="en-US" altLang="en-US" dirty="0"/>
              <a:t>and a </a:t>
            </a:r>
            <a:r>
              <a:rPr lang="en-US" altLang="en-US" b="1" dirty="0"/>
              <a:t>Woman</a:t>
            </a:r>
            <a:r>
              <a:rPr lang="en-US" altLang="en-US" dirty="0"/>
              <a:t>?</a:t>
            </a:r>
          </a:p>
          <a:p>
            <a:pPr lvl="1"/>
            <a:r>
              <a:rPr lang="en-US" altLang="en-US" dirty="0"/>
              <a:t>Cleopas &amp; his Sister?</a:t>
            </a:r>
          </a:p>
          <a:p>
            <a:pPr lvl="1"/>
            <a:r>
              <a:rPr lang="en-US" altLang="en-US" dirty="0"/>
              <a:t>Cleopas &amp; his Wife?</a:t>
            </a:r>
          </a:p>
        </p:txBody>
      </p:sp>
      <p:pic>
        <p:nvPicPr>
          <p:cNvPr id="118789" name="Picture 5" descr="Luke24b">
            <a:extLst>
              <a:ext uri="{FF2B5EF4-FFF2-40B4-BE49-F238E27FC236}">
                <a16:creationId xmlns:a16="http://schemas.microsoft.com/office/drawing/2014/main" id="{112AC3FF-BCE4-43DC-84AD-674E4EE8A9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1" y="0"/>
            <a:ext cx="5791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DDE5CDF-1512-4CDA-B956-23D223F8DE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a:extLst>
              <a:ext uri="{FF2B5EF4-FFF2-40B4-BE49-F238E27FC236}">
                <a16:creationId xmlns:a16="http://schemas.microsoft.com/office/drawing/2014/main" id="{B029D7D8-5A6B-4C76-94C8-15798C6C5A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4" name="Straight Connector 13">
            <a:extLst>
              <a:ext uri="{FF2B5EF4-FFF2-40B4-BE49-F238E27FC236}">
                <a16:creationId xmlns:a16="http://schemas.microsoft.com/office/drawing/2014/main" id="{A5C9319C-E20D-4884-952F-60B6A58C3E3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F1176DA6-4BBF-42A4-9C94-E6613CCD6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99AAB0AE-172B-4FB4-80C2-86CD6B824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22225">
            <a:solidFill>
              <a:srgbClr val="FA9F0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Diagram&#10;&#10;Description automatically generated">
            <a:extLst>
              <a:ext uri="{FF2B5EF4-FFF2-40B4-BE49-F238E27FC236}">
                <a16:creationId xmlns:a16="http://schemas.microsoft.com/office/drawing/2014/main" id="{56520C5A-9FDE-4500-9F67-4E0275F4E0A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076452" y="643467"/>
            <a:ext cx="6039095" cy="5571066"/>
          </a:xfrm>
          <a:prstGeom prst="rect">
            <a:avLst/>
          </a:prstGeom>
        </p:spPr>
      </p:pic>
    </p:spTree>
    <p:extLst>
      <p:ext uri="{BB962C8B-B14F-4D97-AF65-F5344CB8AC3E}">
        <p14:creationId xmlns:p14="http://schemas.microsoft.com/office/powerpoint/2010/main" val="1181056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6C79C-83E6-4DE9-A1A6-5F009048270C}"/>
              </a:ext>
            </a:extLst>
          </p:cNvPr>
          <p:cNvSpPr>
            <a:spLocks noGrp="1"/>
          </p:cNvSpPr>
          <p:nvPr>
            <p:ph type="title"/>
          </p:nvPr>
        </p:nvSpPr>
        <p:spPr/>
        <p:txBody>
          <a:bodyPr>
            <a:normAutofit/>
          </a:bodyPr>
          <a:lstStyle/>
          <a:p>
            <a:r>
              <a:rPr lang="en-US" dirty="0"/>
              <a:t>Official Logo</a:t>
            </a:r>
            <a:r>
              <a:rPr lang="en-US" sz="3200" b="0" dirty="0"/>
              <a:t> for the </a:t>
            </a:r>
            <a:r>
              <a:rPr lang="en-US" dirty="0"/>
              <a:t>“Sunday of the Word of God”</a:t>
            </a:r>
            <a:endParaRPr lang="en-US" b="1" dirty="0"/>
          </a:p>
        </p:txBody>
      </p:sp>
      <p:sp>
        <p:nvSpPr>
          <p:cNvPr id="3" name="Content Placeholder 2">
            <a:extLst>
              <a:ext uri="{FF2B5EF4-FFF2-40B4-BE49-F238E27FC236}">
                <a16:creationId xmlns:a16="http://schemas.microsoft.com/office/drawing/2014/main" id="{0D552E2C-A672-496B-B01F-028ECA0466B4}"/>
              </a:ext>
            </a:extLst>
          </p:cNvPr>
          <p:cNvSpPr>
            <a:spLocks noGrp="1"/>
          </p:cNvSpPr>
          <p:nvPr>
            <p:ph idx="1"/>
          </p:nvPr>
        </p:nvSpPr>
        <p:spPr/>
        <p:txBody>
          <a:bodyPr>
            <a:noAutofit/>
          </a:bodyPr>
          <a:lstStyle/>
          <a:p>
            <a:pPr>
              <a:lnSpc>
                <a:spcPct val="100000"/>
              </a:lnSpc>
              <a:spcBef>
                <a:spcPts val="600"/>
              </a:spcBef>
            </a:pPr>
            <a:r>
              <a:rPr lang="en-US" sz="1600" dirty="0"/>
              <a:t>Vatican City (CNS, 1/24/2020) — </a:t>
            </a:r>
            <a:r>
              <a:rPr lang="en-US" sz="2000" dirty="0"/>
              <a:t>An </a:t>
            </a:r>
            <a:r>
              <a:rPr lang="en-US" sz="2000" b="1" dirty="0"/>
              <a:t>icon of the encounter with Jesus on the road to Emmaus </a:t>
            </a:r>
            <a:r>
              <a:rPr lang="en-US" sz="2000" dirty="0"/>
              <a:t>was chosen as the </a:t>
            </a:r>
            <a:r>
              <a:rPr lang="en-US" sz="2000" b="1" dirty="0"/>
              <a:t>official logo </a:t>
            </a:r>
            <a:r>
              <a:rPr lang="en-US" sz="2000" dirty="0"/>
              <a:t>for the worldwide celebration of the </a:t>
            </a:r>
            <a:r>
              <a:rPr lang="en-US" sz="2000" b="1" dirty="0"/>
              <a:t>Sunday of the Word of God. </a:t>
            </a:r>
            <a:endParaRPr lang="en-US" sz="1800" b="1" dirty="0"/>
          </a:p>
          <a:p>
            <a:pPr>
              <a:lnSpc>
                <a:spcPct val="100000"/>
              </a:lnSpc>
              <a:spcBef>
                <a:spcPts val="600"/>
              </a:spcBef>
            </a:pPr>
            <a:r>
              <a:rPr lang="en-US" sz="1400" dirty="0"/>
              <a:t>The colorful logo is based on an icon written by the late-Benedictine Sister Marie-Paul </a:t>
            </a:r>
            <a:r>
              <a:rPr lang="en-US" sz="1400" dirty="0" err="1"/>
              <a:t>Farran</a:t>
            </a:r>
            <a:r>
              <a:rPr lang="en-US" sz="1400" dirty="0"/>
              <a:t>, a member of the Our Lady of Calvary Congregation, who lived and worked at its monastery on the Mount of Olives in Jerusalem. The logo was presented to the press at a </a:t>
            </a:r>
            <a:br>
              <a:rPr lang="en-US" sz="1400" dirty="0"/>
            </a:br>
            <a:r>
              <a:rPr lang="en-US" sz="1400" b="1" dirty="0"/>
              <a:t>Vatican news conference Jan. 17</a:t>
            </a:r>
            <a:r>
              <a:rPr lang="en-US" sz="1400" dirty="0"/>
              <a:t>, ahead of the newly established Sunday of the Word of God, which is being celebrated Jan. 26 this year.</a:t>
            </a:r>
          </a:p>
          <a:p>
            <a:pPr>
              <a:lnSpc>
                <a:spcPct val="100000"/>
              </a:lnSpc>
              <a:spcBef>
                <a:spcPts val="600"/>
              </a:spcBef>
            </a:pPr>
            <a:r>
              <a:rPr lang="en-US" sz="1600" b="1" dirty="0"/>
              <a:t>Pope Francis </a:t>
            </a:r>
            <a:r>
              <a:rPr lang="en-US" sz="1600" dirty="0"/>
              <a:t>has asked that the </a:t>
            </a:r>
            <a:r>
              <a:rPr lang="en-US" sz="1600" b="1" dirty="0"/>
              <a:t>Third Sunday in Ordinary Time each year </a:t>
            </a:r>
            <a:r>
              <a:rPr lang="en-US" sz="1600" dirty="0"/>
              <a:t>be observed as a special day devoted to the celebration, study and dissemination of the word of God.  The </a:t>
            </a:r>
            <a:r>
              <a:rPr lang="en-US" sz="1600" b="1" dirty="0"/>
              <a:t>logo</a:t>
            </a:r>
            <a:r>
              <a:rPr lang="en-US" sz="1600" dirty="0"/>
              <a:t> shows the </a:t>
            </a:r>
            <a:r>
              <a:rPr lang="en-US" sz="1600" b="1" i="1" dirty="0"/>
              <a:t>resurrected Christ holding in his left hand a scroll</a:t>
            </a:r>
            <a:r>
              <a:rPr lang="en-US" sz="1600" dirty="0"/>
              <a:t>, which is "the sacred Scripture that found its fulfillment in his person," </a:t>
            </a:r>
            <a:r>
              <a:rPr lang="en-US" sz="1400" u="sng" dirty="0"/>
              <a:t>Archbishop </a:t>
            </a:r>
            <a:r>
              <a:rPr lang="en-US" sz="1400" u="sng" dirty="0" err="1"/>
              <a:t>Rino</a:t>
            </a:r>
            <a:r>
              <a:rPr lang="en-US" sz="1400" u="sng" dirty="0"/>
              <a:t> </a:t>
            </a:r>
            <a:r>
              <a:rPr lang="en-US" sz="1400" u="sng" dirty="0" err="1"/>
              <a:t>Fisichella</a:t>
            </a:r>
            <a:r>
              <a:rPr lang="en-US" sz="1400" dirty="0"/>
              <a:t>, president of the Pontifical Council for Promoting New Evangelization, told reporters.</a:t>
            </a:r>
            <a:endParaRPr lang="en-US" sz="1600" dirty="0"/>
          </a:p>
          <a:p>
            <a:pPr>
              <a:lnSpc>
                <a:spcPct val="100000"/>
              </a:lnSpc>
              <a:spcBef>
                <a:spcPts val="600"/>
              </a:spcBef>
            </a:pPr>
            <a:r>
              <a:rPr lang="en-US" sz="1800" dirty="0"/>
              <a:t>By his side are </a:t>
            </a:r>
            <a:r>
              <a:rPr lang="en-US" sz="1800" b="1" dirty="0"/>
              <a:t>two disciples: </a:t>
            </a:r>
            <a:r>
              <a:rPr lang="en-US" sz="1800" b="1" dirty="0" err="1"/>
              <a:t>Clopas</a:t>
            </a:r>
            <a:r>
              <a:rPr lang="en-US" sz="1800" b="1" dirty="0"/>
              <a:t> and his wife, Mary</a:t>
            </a:r>
            <a:r>
              <a:rPr lang="en-US" sz="1800" dirty="0"/>
              <a:t>.  </a:t>
            </a:r>
            <a:r>
              <a:rPr lang="en-US" sz="1700" dirty="0"/>
              <a:t>They both fix their gaze on Christ while </a:t>
            </a:r>
            <a:r>
              <a:rPr lang="en-US" sz="1700" b="1" dirty="0" err="1"/>
              <a:t>Clopas</a:t>
            </a:r>
            <a:r>
              <a:rPr lang="en-US" sz="1700" dirty="0"/>
              <a:t> holds a stick to indicate "a pilgrimage," the archbishop said.  </a:t>
            </a:r>
            <a:r>
              <a:rPr lang="en-US" sz="1700" b="1" dirty="0"/>
              <a:t>Mary </a:t>
            </a:r>
            <a:r>
              <a:rPr lang="en-US" sz="1700" dirty="0"/>
              <a:t>is holding one hand upward and with her other hand seems to be touching the Lord, reaffirming that he has fulfilled the ancient promises and is the living Word that must be proclaimed to the world, he said.  Holding the stick in one hand, </a:t>
            </a:r>
            <a:r>
              <a:rPr lang="en-US" sz="1700" b="1" dirty="0" err="1"/>
              <a:t>Clopas</a:t>
            </a:r>
            <a:r>
              <a:rPr lang="en-US" sz="1700" b="1" dirty="0"/>
              <a:t>’ </a:t>
            </a:r>
            <a:r>
              <a:rPr lang="en-US" sz="1700" dirty="0"/>
              <a:t>free hand is pointing the road ahead, which all disciples are called to take in order to bring the Good News to everyone,  Archbishop </a:t>
            </a:r>
            <a:r>
              <a:rPr lang="en-US" sz="1700" dirty="0" err="1"/>
              <a:t>Fisichella</a:t>
            </a:r>
            <a:r>
              <a:rPr lang="en-US" sz="1700" dirty="0"/>
              <a:t> said. </a:t>
            </a:r>
          </a:p>
          <a:p>
            <a:pPr>
              <a:lnSpc>
                <a:spcPct val="100000"/>
              </a:lnSpc>
              <a:spcBef>
                <a:spcPts val="600"/>
              </a:spcBef>
            </a:pPr>
            <a:r>
              <a:rPr lang="en-US" sz="1400" dirty="0"/>
              <a:t>There is a </a:t>
            </a:r>
            <a:r>
              <a:rPr lang="en-US" sz="1400" b="1" dirty="0"/>
              <a:t>star</a:t>
            </a:r>
            <a:r>
              <a:rPr lang="en-US" sz="1400" dirty="0"/>
              <a:t> overhead symbolizing evangelization and the "permanent light" that guides their journey and shows them the way, he added.  It is also important, he said, to notice the </a:t>
            </a:r>
            <a:r>
              <a:rPr lang="en-US" sz="1400" b="1" dirty="0"/>
              <a:t>feet</a:t>
            </a:r>
            <a:r>
              <a:rPr lang="en-US" sz="1400" dirty="0"/>
              <a:t> of all three are depicted as being in motion, representing that the proclamation of the Risen Christ cannot be accomplished by "tired or lazy disciples" but only by those who are "dynamic" and ready to find new ways to speak so that sacred Scripture may become the living guide of the life of the church and its people.</a:t>
            </a:r>
          </a:p>
          <a:p>
            <a:pPr>
              <a:lnSpc>
                <a:spcPct val="100000"/>
              </a:lnSpc>
              <a:spcBef>
                <a:spcPts val="600"/>
              </a:spcBef>
            </a:pPr>
            <a:r>
              <a:rPr lang="en-US" sz="1600" dirty="0"/>
              <a:t>From </a:t>
            </a:r>
            <a:r>
              <a:rPr lang="en-US" sz="1600" dirty="0">
                <a:hlinkClick r:id="rId2"/>
              </a:rPr>
              <a:t>https://www.osvnews.com/amp/2020/01/24/official-logo-for-the-sunday-of-the-word-of-god-unveiled-at-vatican/</a:t>
            </a:r>
            <a:endParaRPr lang="en-US" sz="1600" dirty="0"/>
          </a:p>
        </p:txBody>
      </p:sp>
    </p:spTree>
    <p:extLst>
      <p:ext uri="{BB962C8B-B14F-4D97-AF65-F5344CB8AC3E}">
        <p14:creationId xmlns:p14="http://schemas.microsoft.com/office/powerpoint/2010/main" val="23117961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3FEE6-C2D8-4EBF-A27C-351B60E400F8}"/>
              </a:ext>
            </a:extLst>
          </p:cNvPr>
          <p:cNvSpPr>
            <a:spLocks noGrp="1"/>
          </p:cNvSpPr>
          <p:nvPr>
            <p:ph type="title"/>
          </p:nvPr>
        </p:nvSpPr>
        <p:spPr/>
        <p:txBody>
          <a:bodyPr>
            <a:normAutofit/>
          </a:bodyPr>
          <a:lstStyle/>
          <a:p>
            <a:r>
              <a:rPr lang="en-US" dirty="0"/>
              <a:t>CLEOPAS / CLOPAS   and   MARY ?</a:t>
            </a:r>
          </a:p>
        </p:txBody>
      </p:sp>
      <p:sp>
        <p:nvSpPr>
          <p:cNvPr id="3" name="Content Placeholder 2">
            <a:extLst>
              <a:ext uri="{FF2B5EF4-FFF2-40B4-BE49-F238E27FC236}">
                <a16:creationId xmlns:a16="http://schemas.microsoft.com/office/drawing/2014/main" id="{0E33318C-C4E3-4304-80D0-31E5A4B6AEEC}"/>
              </a:ext>
            </a:extLst>
          </p:cNvPr>
          <p:cNvSpPr>
            <a:spLocks noGrp="1"/>
          </p:cNvSpPr>
          <p:nvPr>
            <p:ph idx="1"/>
          </p:nvPr>
        </p:nvSpPr>
        <p:spPr>
          <a:xfrm>
            <a:off x="615820" y="948595"/>
            <a:ext cx="11383347" cy="5190947"/>
          </a:xfrm>
        </p:spPr>
        <p:txBody>
          <a:bodyPr>
            <a:noAutofit/>
          </a:bodyPr>
          <a:lstStyle/>
          <a:p>
            <a:pPr marL="0" indent="0">
              <a:lnSpc>
                <a:spcPct val="100000"/>
              </a:lnSpc>
              <a:spcBef>
                <a:spcPts val="0"/>
              </a:spcBef>
              <a:buNone/>
            </a:pPr>
            <a:r>
              <a:rPr lang="en-US" sz="2000" b="1" i="0" u="none" strike="noStrike" dirty="0">
                <a:latin typeface="Arial" panose="020B0604020202020204" pitchFamily="34" charset="0"/>
                <a:cs typeface="Arial" panose="020B0604020202020204" pitchFamily="34" charset="0"/>
              </a:rPr>
              <a:t>Cleopas</a:t>
            </a:r>
            <a:r>
              <a:rPr lang="en-US" sz="2000" b="1" i="0" u="none" strike="noStrike" dirty="0">
                <a:latin typeface="Arial Narrow" panose="020B0606020202030204" pitchFamily="34" charset="0"/>
              </a:rPr>
              <a:t>:  </a:t>
            </a:r>
            <a:r>
              <a:rPr lang="en-US" sz="2000" b="0" i="1" strike="noStrike" dirty="0">
                <a:latin typeface="Arial Narrow" panose="020B0606020202030204" pitchFamily="34" charset="0"/>
              </a:rPr>
              <a:t>only in</a:t>
            </a:r>
            <a:r>
              <a:rPr lang="en-US" sz="2000" b="0" i="0" u="none" strike="noStrike" dirty="0">
                <a:latin typeface="Arial Narrow" panose="020B0606020202030204" pitchFamily="34" charset="0"/>
              </a:rPr>
              <a:t> </a:t>
            </a:r>
            <a:r>
              <a:rPr lang="en-US" sz="2000" b="1" i="0" u="none" strike="noStrike" dirty="0">
                <a:latin typeface="Arial Narrow" panose="020B0606020202030204" pitchFamily="34" charset="0"/>
              </a:rPr>
              <a:t>Luke 24:18</a:t>
            </a:r>
          </a:p>
          <a:p>
            <a:pPr marL="344488" indent="-173038">
              <a:lnSpc>
                <a:spcPct val="100000"/>
              </a:lnSpc>
              <a:spcBef>
                <a:spcPts val="0"/>
              </a:spcBef>
            </a:pPr>
            <a:r>
              <a:rPr lang="en-US" sz="1800" b="0" i="0" u="none" strike="noStrike" baseline="0" dirty="0">
                <a:latin typeface="Arial Narrow" panose="020B0606020202030204" pitchFamily="34" charset="0"/>
              </a:rPr>
              <a:t>“One of them, named </a:t>
            </a:r>
            <a:r>
              <a:rPr lang="en-US" sz="1800" b="1" i="0" u="none" strike="noStrike" baseline="0" dirty="0">
                <a:latin typeface="Arial Narrow" panose="020B0606020202030204" pitchFamily="34" charset="0"/>
              </a:rPr>
              <a:t>Cleopas</a:t>
            </a:r>
            <a:r>
              <a:rPr lang="en-US" sz="1800" b="0" i="0" u="none" strike="noStrike" baseline="0" dirty="0">
                <a:latin typeface="Arial Narrow" panose="020B0606020202030204" pitchFamily="34" charset="0"/>
              </a:rPr>
              <a:t>, said to him in reply,”</a:t>
            </a:r>
            <a:endParaRPr lang="en-US" sz="1800" b="1" i="0" u="none" strike="noStrike" dirty="0">
              <a:latin typeface="Arial Narrow" panose="020B0606020202030204" pitchFamily="34" charset="0"/>
            </a:endParaRPr>
          </a:p>
          <a:p>
            <a:pPr marL="0" indent="0">
              <a:lnSpc>
                <a:spcPct val="100000"/>
              </a:lnSpc>
              <a:spcBef>
                <a:spcPts val="0"/>
              </a:spcBef>
              <a:buNone/>
            </a:pPr>
            <a:r>
              <a:rPr lang="en-US" sz="2000" b="1" i="0" u="none" strike="noStrike" dirty="0" err="1">
                <a:latin typeface="Arial" panose="020B0604020202020204" pitchFamily="34" charset="0"/>
                <a:cs typeface="Arial" panose="020B0604020202020204" pitchFamily="34" charset="0"/>
              </a:rPr>
              <a:t>Clopas</a:t>
            </a:r>
            <a:r>
              <a:rPr lang="en-US" sz="2000" b="1" i="0" u="none" strike="noStrike" dirty="0">
                <a:latin typeface="Arial Narrow" panose="020B0606020202030204" pitchFamily="34" charset="0"/>
              </a:rPr>
              <a:t>:  </a:t>
            </a:r>
            <a:r>
              <a:rPr lang="en-US" sz="2000" b="0" i="1" strike="noStrike" dirty="0">
                <a:latin typeface="Arial Narrow" panose="020B0606020202030204" pitchFamily="34" charset="0"/>
              </a:rPr>
              <a:t>only in</a:t>
            </a:r>
            <a:r>
              <a:rPr lang="en-US" sz="2000" b="0" i="0" u="none" strike="noStrike" dirty="0">
                <a:latin typeface="Arial Narrow" panose="020B0606020202030204" pitchFamily="34" charset="0"/>
              </a:rPr>
              <a:t> </a:t>
            </a:r>
            <a:r>
              <a:rPr lang="en-US" sz="2000" b="1" i="0" u="none" strike="noStrike" dirty="0">
                <a:latin typeface="Arial Narrow" panose="020B0606020202030204" pitchFamily="34" charset="0"/>
              </a:rPr>
              <a:t>John 19:25</a:t>
            </a:r>
          </a:p>
          <a:p>
            <a:pPr marL="344488" lvl="1" indent="-173038">
              <a:lnSpc>
                <a:spcPct val="100000"/>
              </a:lnSpc>
              <a:spcBef>
                <a:spcPts val="0"/>
              </a:spcBef>
            </a:pPr>
            <a:r>
              <a:rPr lang="en-US" sz="1800" b="0" i="0" u="none" strike="noStrike" baseline="0" dirty="0">
                <a:latin typeface="Arial Narrow" panose="020B0606020202030204" pitchFamily="34" charset="0"/>
              </a:rPr>
              <a:t>“Standing by the cross of Jesus were </a:t>
            </a:r>
            <a:r>
              <a:rPr lang="en-US" sz="1800" b="1" i="0" u="none" strike="noStrike" baseline="0" dirty="0">
                <a:latin typeface="Arial Narrow" panose="020B0606020202030204" pitchFamily="34" charset="0"/>
              </a:rPr>
              <a:t>his mother </a:t>
            </a:r>
            <a:r>
              <a:rPr lang="en-US" sz="1800" b="0" i="0" u="none" strike="noStrike" baseline="0" dirty="0">
                <a:latin typeface="Arial Narrow" panose="020B0606020202030204" pitchFamily="34" charset="0"/>
              </a:rPr>
              <a:t>and </a:t>
            </a:r>
            <a:r>
              <a:rPr lang="en-US" sz="1800" b="1" i="0" u="none" strike="noStrike" baseline="0" dirty="0">
                <a:latin typeface="Arial Narrow" panose="020B0606020202030204" pitchFamily="34" charset="0"/>
              </a:rPr>
              <a:t>his mother's sister</a:t>
            </a:r>
            <a:r>
              <a:rPr lang="en-US" sz="1800" b="0" i="0" u="none" strike="noStrike" baseline="0" dirty="0">
                <a:latin typeface="Arial Narrow" panose="020B0606020202030204" pitchFamily="34" charset="0"/>
              </a:rPr>
              <a:t>, </a:t>
            </a:r>
            <a:r>
              <a:rPr lang="en-US" sz="1800" b="1" i="0" u="none" strike="noStrike" baseline="0" dirty="0">
                <a:latin typeface="Arial Narrow" panose="020B0606020202030204" pitchFamily="34" charset="0"/>
              </a:rPr>
              <a:t>Mary [the wife] of </a:t>
            </a:r>
            <a:r>
              <a:rPr lang="en-US" sz="1800" b="1" i="0" u="none" strike="noStrike" baseline="0" dirty="0" err="1">
                <a:latin typeface="Arial Narrow" panose="020B0606020202030204" pitchFamily="34" charset="0"/>
              </a:rPr>
              <a:t>Clopas</a:t>
            </a:r>
            <a:r>
              <a:rPr lang="en-US" sz="1800" b="0" i="0" u="none" strike="noStrike" baseline="0" dirty="0">
                <a:latin typeface="Arial Narrow" panose="020B0606020202030204" pitchFamily="34" charset="0"/>
              </a:rPr>
              <a:t>, and </a:t>
            </a:r>
            <a:r>
              <a:rPr lang="en-US" sz="1800" b="1" i="0" u="none" strike="noStrike" baseline="0" dirty="0">
                <a:latin typeface="Arial Narrow" panose="020B0606020202030204" pitchFamily="34" charset="0"/>
              </a:rPr>
              <a:t>Mary Magdalene</a:t>
            </a:r>
            <a:r>
              <a:rPr lang="en-US" sz="1800" b="0" i="0" u="none" strike="noStrike" baseline="0" dirty="0">
                <a:latin typeface="Arial Narrow" panose="020B0606020202030204" pitchFamily="34" charset="0"/>
              </a:rPr>
              <a:t>.”</a:t>
            </a:r>
          </a:p>
          <a:p>
            <a:pPr marL="0" indent="0">
              <a:lnSpc>
                <a:spcPct val="100000"/>
              </a:lnSpc>
              <a:spcBef>
                <a:spcPts val="1200"/>
              </a:spcBef>
              <a:buNone/>
            </a:pPr>
            <a:r>
              <a:rPr lang="en-US" sz="1800" b="1" dirty="0">
                <a:latin typeface="Arial Narrow" panose="020B0606020202030204" pitchFamily="34" charset="0"/>
              </a:rPr>
              <a:t>Women at the Cross and the Tomb:</a:t>
            </a:r>
          </a:p>
          <a:p>
            <a:pPr marL="344488" lvl="1" indent="-173038">
              <a:lnSpc>
                <a:spcPct val="100000"/>
              </a:lnSpc>
              <a:spcBef>
                <a:spcPts val="0"/>
              </a:spcBef>
            </a:pPr>
            <a:r>
              <a:rPr lang="en-US" sz="1500" b="1" i="0" u="none" strike="noStrike" baseline="0" dirty="0">
                <a:solidFill>
                  <a:srgbClr val="C00000"/>
                </a:solidFill>
                <a:latin typeface="Arial Narrow" panose="020B0606020202030204" pitchFamily="34" charset="0"/>
              </a:rPr>
              <a:t>Mark 15:40-41</a:t>
            </a:r>
            <a:r>
              <a:rPr lang="en-US" sz="1500" b="0" i="0" u="none" strike="noStrike" baseline="0" dirty="0">
                <a:solidFill>
                  <a:srgbClr val="C00000"/>
                </a:solidFill>
                <a:latin typeface="Arial Narrow" panose="020B0606020202030204" pitchFamily="34" charset="0"/>
              </a:rPr>
              <a:t> </a:t>
            </a:r>
            <a:r>
              <a:rPr lang="en-US" sz="1500" b="0" i="0" u="none" strike="noStrike" baseline="0" dirty="0">
                <a:latin typeface="Arial Narrow" panose="020B0606020202030204" pitchFamily="34" charset="0"/>
              </a:rPr>
              <a:t>– “There were also </a:t>
            </a:r>
            <a:r>
              <a:rPr lang="en-US" sz="1500" b="1" i="0" u="none" strike="noStrike" baseline="0" dirty="0">
                <a:latin typeface="Arial Narrow" panose="020B0606020202030204" pitchFamily="34" charset="0"/>
              </a:rPr>
              <a:t>women</a:t>
            </a:r>
            <a:r>
              <a:rPr lang="en-US" sz="1500" b="0" i="0" u="none" strike="noStrike" baseline="0" dirty="0">
                <a:latin typeface="Arial Narrow" panose="020B0606020202030204" pitchFamily="34" charset="0"/>
              </a:rPr>
              <a:t> looking on from a distance. Among them were </a:t>
            </a:r>
            <a:r>
              <a:rPr lang="en-US" sz="1500" b="1" i="0" u="none" strike="noStrike" baseline="0" dirty="0">
                <a:latin typeface="Arial Narrow" panose="020B0606020202030204" pitchFamily="34" charset="0"/>
              </a:rPr>
              <a:t>Mary Magdalene</a:t>
            </a:r>
            <a:r>
              <a:rPr lang="en-US" sz="1500" b="0" i="0" u="none" strike="noStrike" baseline="0" dirty="0">
                <a:latin typeface="Arial Narrow" panose="020B0606020202030204" pitchFamily="34" charset="0"/>
              </a:rPr>
              <a:t>, </a:t>
            </a:r>
            <a:r>
              <a:rPr lang="en-US" sz="1500" b="1" i="0" u="none" strike="noStrike" baseline="0" dirty="0">
                <a:latin typeface="Arial Narrow" panose="020B0606020202030204" pitchFamily="34" charset="0"/>
              </a:rPr>
              <a:t>Mary the mother of the younger James and of </a:t>
            </a:r>
            <a:r>
              <a:rPr lang="en-US" sz="1500" b="1" i="0" u="none" strike="noStrike" baseline="0" dirty="0" err="1">
                <a:latin typeface="Arial Narrow" panose="020B0606020202030204" pitchFamily="34" charset="0"/>
              </a:rPr>
              <a:t>Joses</a:t>
            </a:r>
            <a:r>
              <a:rPr lang="en-US" sz="1500" b="0" i="0" u="none" strike="noStrike" baseline="0" dirty="0">
                <a:latin typeface="Arial Narrow" panose="020B0606020202030204" pitchFamily="34" charset="0"/>
              </a:rPr>
              <a:t>,  and </a:t>
            </a:r>
            <a:r>
              <a:rPr lang="en-US" sz="1500" b="1" i="0" u="none" strike="noStrike" baseline="0" dirty="0">
                <a:latin typeface="Arial Narrow" panose="020B0606020202030204" pitchFamily="34" charset="0"/>
              </a:rPr>
              <a:t>Salome</a:t>
            </a:r>
            <a:r>
              <a:rPr lang="en-US" sz="1500" b="0" i="0" u="none" strike="noStrike" baseline="0" dirty="0">
                <a:latin typeface="Arial Narrow" panose="020B0606020202030204" pitchFamily="34" charset="0"/>
              </a:rPr>
              <a:t>. / </a:t>
            </a:r>
            <a:r>
              <a:rPr lang="en-US" sz="1500" b="1" i="0" u="none" strike="noStrike" baseline="0" dirty="0">
                <a:latin typeface="Arial Narrow" panose="020B0606020202030204" pitchFamily="34" charset="0"/>
              </a:rPr>
              <a:t>These women</a:t>
            </a:r>
            <a:r>
              <a:rPr lang="en-US" sz="1500" b="0" i="0" u="none" strike="noStrike" baseline="0" dirty="0">
                <a:latin typeface="Arial Narrow" panose="020B0606020202030204" pitchFamily="34" charset="0"/>
              </a:rPr>
              <a:t> had followed him when he was in Galilee and ministered to him. There were </a:t>
            </a:r>
            <a:r>
              <a:rPr lang="en-US" sz="1500" b="1" i="0" u="none" strike="noStrike" baseline="0" dirty="0">
                <a:latin typeface="Arial Narrow" panose="020B0606020202030204" pitchFamily="34" charset="0"/>
              </a:rPr>
              <a:t>also many other women </a:t>
            </a:r>
            <a:r>
              <a:rPr lang="en-US" sz="1500" b="0" i="0" u="none" strike="noStrike" baseline="0" dirty="0">
                <a:latin typeface="Arial Narrow" panose="020B0606020202030204" pitchFamily="34" charset="0"/>
              </a:rPr>
              <a:t>who had come up with him to Jerusalem.”</a:t>
            </a:r>
          </a:p>
          <a:p>
            <a:pPr marL="344488" lvl="1" indent="-173038">
              <a:lnSpc>
                <a:spcPct val="100000"/>
              </a:lnSpc>
              <a:spcBef>
                <a:spcPts val="0"/>
              </a:spcBef>
            </a:pPr>
            <a:r>
              <a:rPr lang="en-US" sz="1500" b="1" i="0" u="none" strike="noStrike" baseline="0" dirty="0">
                <a:solidFill>
                  <a:srgbClr val="C00000"/>
                </a:solidFill>
                <a:latin typeface="Arial Narrow" panose="020B0606020202030204" pitchFamily="34" charset="0"/>
              </a:rPr>
              <a:t>Mark 15:47 &amp; 16:1</a:t>
            </a:r>
            <a:r>
              <a:rPr lang="en-US" sz="1500" b="1" i="0" u="none" strike="noStrike" baseline="0" dirty="0">
                <a:latin typeface="Arial Narrow" panose="020B0606020202030204" pitchFamily="34" charset="0"/>
              </a:rPr>
              <a:t> </a:t>
            </a:r>
            <a:r>
              <a:rPr lang="en-US" sz="1500" b="0" i="0" u="none" strike="noStrike" baseline="0" dirty="0">
                <a:latin typeface="Arial Narrow" panose="020B0606020202030204" pitchFamily="34" charset="0"/>
              </a:rPr>
              <a:t>– “</a:t>
            </a:r>
            <a:r>
              <a:rPr lang="en-US" sz="1500" b="1" i="0" u="none" strike="noStrike" baseline="0" dirty="0">
                <a:latin typeface="Arial Narrow" panose="020B0606020202030204" pitchFamily="34" charset="0"/>
              </a:rPr>
              <a:t>Mary Magdalene</a:t>
            </a:r>
            <a:r>
              <a:rPr lang="en-US" sz="1500" b="0" i="0" u="none" strike="noStrike" baseline="0" dirty="0">
                <a:latin typeface="Arial Narrow" panose="020B0606020202030204" pitchFamily="34" charset="0"/>
              </a:rPr>
              <a:t> and </a:t>
            </a:r>
            <a:r>
              <a:rPr lang="en-US" sz="1500" b="1" i="0" u="none" strike="noStrike" baseline="0" dirty="0">
                <a:latin typeface="Arial Narrow" panose="020B0606020202030204" pitchFamily="34" charset="0"/>
              </a:rPr>
              <a:t>Mary the mother of </a:t>
            </a:r>
            <a:r>
              <a:rPr lang="en-US" sz="1500" b="1" i="0" u="none" strike="noStrike" baseline="0" dirty="0" err="1">
                <a:latin typeface="Arial Narrow" panose="020B0606020202030204" pitchFamily="34" charset="0"/>
              </a:rPr>
              <a:t>Joses</a:t>
            </a:r>
            <a:r>
              <a:rPr lang="en-US" sz="1500" b="1" i="0" u="none" strike="noStrike" baseline="0" dirty="0">
                <a:latin typeface="Arial Narrow" panose="020B0606020202030204" pitchFamily="34" charset="0"/>
              </a:rPr>
              <a:t> </a:t>
            </a:r>
            <a:r>
              <a:rPr lang="en-US" sz="1500" b="0" i="0" u="none" strike="noStrike" baseline="0" dirty="0">
                <a:latin typeface="Arial Narrow" panose="020B0606020202030204" pitchFamily="34" charset="0"/>
              </a:rPr>
              <a:t>watched where he was laid. / </a:t>
            </a:r>
            <a:br>
              <a:rPr lang="en-US" sz="1500" b="0" i="0" u="none" strike="noStrike" baseline="0" dirty="0">
                <a:latin typeface="Arial Narrow" panose="020B0606020202030204" pitchFamily="34" charset="0"/>
              </a:rPr>
            </a:br>
            <a:r>
              <a:rPr lang="en-US" sz="1500" b="0" i="0" u="none" strike="noStrike" baseline="0" dirty="0">
                <a:latin typeface="Arial Narrow" panose="020B0606020202030204" pitchFamily="34" charset="0"/>
              </a:rPr>
              <a:t>When the sabbath was over, </a:t>
            </a:r>
            <a:r>
              <a:rPr lang="en-US" sz="1500" b="1" i="0" u="none" strike="noStrike" baseline="0" dirty="0">
                <a:latin typeface="Arial Narrow" panose="020B0606020202030204" pitchFamily="34" charset="0"/>
              </a:rPr>
              <a:t>Mary Magdalene</a:t>
            </a:r>
            <a:r>
              <a:rPr lang="en-US" sz="1500" b="0" i="0" u="none" strike="noStrike" baseline="0" dirty="0">
                <a:latin typeface="Arial Narrow" panose="020B0606020202030204" pitchFamily="34" charset="0"/>
              </a:rPr>
              <a:t>,   </a:t>
            </a:r>
            <a:r>
              <a:rPr lang="en-US" sz="1500" b="1" i="0" u="none" strike="noStrike" baseline="0" dirty="0">
                <a:latin typeface="Arial Narrow" panose="020B0606020202030204" pitchFamily="34" charset="0"/>
              </a:rPr>
              <a:t>Mary, the mother of James</a:t>
            </a:r>
            <a:r>
              <a:rPr lang="en-US" sz="1500" b="0" i="0" u="none" strike="noStrike" baseline="0" dirty="0">
                <a:latin typeface="Arial Narrow" panose="020B0606020202030204" pitchFamily="34" charset="0"/>
              </a:rPr>
              <a:t>, and </a:t>
            </a:r>
            <a:r>
              <a:rPr lang="en-US" sz="1500" b="1" i="0" u="none" strike="noStrike" baseline="0" dirty="0">
                <a:latin typeface="Arial Narrow" panose="020B0606020202030204" pitchFamily="34" charset="0"/>
              </a:rPr>
              <a:t>Salome </a:t>
            </a:r>
            <a:r>
              <a:rPr lang="en-US" sz="1500" b="0" i="0" u="none" strike="noStrike" baseline="0" dirty="0">
                <a:latin typeface="Arial Narrow" panose="020B0606020202030204" pitchFamily="34" charset="0"/>
              </a:rPr>
              <a:t>bought spices so that they might go and anoint him.”</a:t>
            </a:r>
          </a:p>
          <a:p>
            <a:pPr marL="344488" lvl="1" indent="-173038">
              <a:lnSpc>
                <a:spcPct val="100000"/>
              </a:lnSpc>
              <a:spcBef>
                <a:spcPts val="0"/>
              </a:spcBef>
            </a:pPr>
            <a:r>
              <a:rPr lang="en-US" sz="1500" b="1" i="0" u="none" strike="noStrike" baseline="0" dirty="0">
                <a:solidFill>
                  <a:srgbClr val="C00000"/>
                </a:solidFill>
                <a:latin typeface="Arial Narrow" panose="020B0606020202030204" pitchFamily="34" charset="0"/>
              </a:rPr>
              <a:t>Matt 27:55-56, 61</a:t>
            </a:r>
            <a:r>
              <a:rPr lang="en-US" sz="1500" b="1" i="0" u="none" strike="noStrike" baseline="0" dirty="0">
                <a:latin typeface="Arial Narrow" panose="020B0606020202030204" pitchFamily="34" charset="0"/>
              </a:rPr>
              <a:t> </a:t>
            </a:r>
            <a:r>
              <a:rPr lang="en-US" sz="1500" b="0" i="0" u="none" strike="noStrike" baseline="0" dirty="0">
                <a:latin typeface="Arial Narrow" panose="020B0606020202030204" pitchFamily="34" charset="0"/>
              </a:rPr>
              <a:t>– “There were </a:t>
            </a:r>
            <a:r>
              <a:rPr lang="en-US" sz="1500" b="1" i="0" u="none" strike="noStrike" baseline="0" dirty="0">
                <a:latin typeface="Arial Narrow" panose="020B0606020202030204" pitchFamily="34" charset="0"/>
              </a:rPr>
              <a:t>many women </a:t>
            </a:r>
            <a:r>
              <a:rPr lang="en-US" sz="1500" b="0" i="0" u="none" strike="noStrike" baseline="0" dirty="0">
                <a:latin typeface="Arial Narrow" panose="020B0606020202030204" pitchFamily="34" charset="0"/>
              </a:rPr>
              <a:t>there, looking on from a distance, who had followed Jesus from Galilee, ministering to him. / </a:t>
            </a:r>
            <a:br>
              <a:rPr lang="en-US" sz="1500" b="0" i="0" u="none" strike="noStrike" baseline="0" dirty="0">
                <a:latin typeface="Arial Narrow" panose="020B0606020202030204" pitchFamily="34" charset="0"/>
              </a:rPr>
            </a:br>
            <a:r>
              <a:rPr lang="en-US" sz="1500" b="0" i="0" u="none" strike="noStrike" baseline="0" dirty="0">
                <a:latin typeface="Arial Narrow" panose="020B0606020202030204" pitchFamily="34" charset="0"/>
              </a:rPr>
              <a:t>Among them were </a:t>
            </a:r>
            <a:r>
              <a:rPr lang="en-US" sz="1500" b="1" i="0" u="none" strike="noStrike" baseline="0" dirty="0">
                <a:latin typeface="Arial Narrow" panose="020B0606020202030204" pitchFamily="34" charset="0"/>
              </a:rPr>
              <a:t>Mary Magdalene</a:t>
            </a:r>
            <a:r>
              <a:rPr lang="en-US" sz="1500" b="0" i="0" u="none" strike="noStrike" baseline="0" dirty="0">
                <a:latin typeface="Arial Narrow" panose="020B0606020202030204" pitchFamily="34" charset="0"/>
              </a:rPr>
              <a:t> and </a:t>
            </a:r>
            <a:r>
              <a:rPr lang="en-US" sz="1500" b="1" i="0" u="none" strike="noStrike" baseline="0" dirty="0">
                <a:latin typeface="Arial Narrow" panose="020B0606020202030204" pitchFamily="34" charset="0"/>
              </a:rPr>
              <a:t>Mary the mother of James and Joseph</a:t>
            </a:r>
            <a:r>
              <a:rPr lang="en-US" sz="1500" b="0" i="0" u="none" strike="noStrike" baseline="0" dirty="0">
                <a:latin typeface="Arial Narrow" panose="020B0606020202030204" pitchFamily="34" charset="0"/>
              </a:rPr>
              <a:t>, and </a:t>
            </a:r>
            <a:r>
              <a:rPr lang="en-US" sz="1500" b="1" i="0" u="none" strike="noStrike" baseline="0" dirty="0">
                <a:latin typeface="Arial Narrow" panose="020B0606020202030204" pitchFamily="34" charset="0"/>
              </a:rPr>
              <a:t>the mother of the sons of Zebedee</a:t>
            </a:r>
            <a:r>
              <a:rPr lang="en-US" sz="1500" b="0" i="0" u="none" strike="noStrike" baseline="0" dirty="0">
                <a:latin typeface="Arial Narrow" panose="020B0606020202030204" pitchFamily="34" charset="0"/>
              </a:rPr>
              <a:t>… /</a:t>
            </a:r>
            <a:br>
              <a:rPr lang="en-US" sz="1500" b="0" i="0" u="none" strike="noStrike" baseline="0" dirty="0">
                <a:latin typeface="Arial Narrow" panose="020B0606020202030204" pitchFamily="34" charset="0"/>
              </a:rPr>
            </a:br>
            <a:r>
              <a:rPr lang="en-US" sz="1500" b="0" i="0" u="none" strike="noStrike" baseline="0" dirty="0">
                <a:latin typeface="Arial Narrow" panose="020B0606020202030204" pitchFamily="34" charset="0"/>
              </a:rPr>
              <a:t>But </a:t>
            </a:r>
            <a:r>
              <a:rPr lang="en-US" sz="1500" b="1" i="0" u="none" strike="noStrike" baseline="0" dirty="0">
                <a:latin typeface="Arial Narrow" panose="020B0606020202030204" pitchFamily="34" charset="0"/>
              </a:rPr>
              <a:t>Mary Magdalene</a:t>
            </a:r>
            <a:r>
              <a:rPr lang="en-US" sz="1500" b="0" i="0" u="none" strike="noStrike" baseline="0" dirty="0">
                <a:latin typeface="Arial Narrow" panose="020B0606020202030204" pitchFamily="34" charset="0"/>
              </a:rPr>
              <a:t> and </a:t>
            </a:r>
            <a:r>
              <a:rPr lang="en-US" sz="1500" b="1" i="0" u="none" strike="noStrike" baseline="0" dirty="0">
                <a:latin typeface="Arial Narrow" panose="020B0606020202030204" pitchFamily="34" charset="0"/>
              </a:rPr>
              <a:t>the other Mary</a:t>
            </a:r>
            <a:r>
              <a:rPr lang="en-US" sz="1500" b="0" i="0" u="none" strike="noStrike" baseline="0" dirty="0">
                <a:latin typeface="Arial Narrow" panose="020B0606020202030204" pitchFamily="34" charset="0"/>
              </a:rPr>
              <a:t> remained sitting there, facing the tomb.”</a:t>
            </a:r>
          </a:p>
          <a:p>
            <a:pPr marL="344488" lvl="1" indent="-173038">
              <a:lnSpc>
                <a:spcPct val="100000"/>
              </a:lnSpc>
              <a:spcBef>
                <a:spcPts val="0"/>
              </a:spcBef>
            </a:pPr>
            <a:r>
              <a:rPr lang="en-US" sz="1500" b="1" i="0" u="none" strike="noStrike" baseline="0" dirty="0">
                <a:solidFill>
                  <a:srgbClr val="C00000"/>
                </a:solidFill>
                <a:latin typeface="Arial Narrow" panose="020B0606020202030204" pitchFamily="34" charset="0"/>
              </a:rPr>
              <a:t>Matt 28:1</a:t>
            </a:r>
            <a:r>
              <a:rPr lang="en-US" sz="1500" b="0" i="0" u="none" strike="noStrike" baseline="0" dirty="0">
                <a:latin typeface="Arial Narrow" panose="020B0606020202030204" pitchFamily="34" charset="0"/>
              </a:rPr>
              <a:t> – “After the sabbath, as the first day of the week was dawning, </a:t>
            </a:r>
            <a:r>
              <a:rPr lang="en-US" sz="1500" b="1" i="0" u="none" strike="noStrike" baseline="0" dirty="0">
                <a:latin typeface="Arial Narrow" panose="020B0606020202030204" pitchFamily="34" charset="0"/>
              </a:rPr>
              <a:t>Mary Magdalene</a:t>
            </a:r>
            <a:r>
              <a:rPr lang="en-US" sz="1500" b="0" i="0" u="none" strike="noStrike" baseline="0" dirty="0">
                <a:latin typeface="Arial Narrow" panose="020B0606020202030204" pitchFamily="34" charset="0"/>
              </a:rPr>
              <a:t> and </a:t>
            </a:r>
            <a:r>
              <a:rPr lang="en-US" sz="1500" b="1" i="0" u="none" strike="noStrike" baseline="0" dirty="0">
                <a:latin typeface="Arial Narrow" panose="020B0606020202030204" pitchFamily="34" charset="0"/>
              </a:rPr>
              <a:t>the other Mary </a:t>
            </a:r>
            <a:r>
              <a:rPr lang="en-US" sz="1500" b="0" i="0" u="none" strike="noStrike" baseline="0" dirty="0">
                <a:latin typeface="Arial Narrow" panose="020B0606020202030204" pitchFamily="34" charset="0"/>
              </a:rPr>
              <a:t>came to see the tomb.”</a:t>
            </a:r>
          </a:p>
          <a:p>
            <a:pPr marL="344488" lvl="1" indent="-173038">
              <a:lnSpc>
                <a:spcPct val="100000"/>
              </a:lnSpc>
              <a:spcBef>
                <a:spcPts val="0"/>
              </a:spcBef>
            </a:pPr>
            <a:r>
              <a:rPr lang="en-US" sz="1500" b="1" i="0" u="none" strike="noStrike" spc="-20" dirty="0">
                <a:solidFill>
                  <a:srgbClr val="C00000"/>
                </a:solidFill>
                <a:latin typeface="Arial Narrow" panose="020B0606020202030204" pitchFamily="34" charset="0"/>
              </a:rPr>
              <a:t>Luke 24:10</a:t>
            </a:r>
            <a:r>
              <a:rPr lang="en-US" sz="1500" b="0" i="0" u="none" strike="noStrike" spc="-20" dirty="0">
                <a:latin typeface="Arial Narrow" panose="020B0606020202030204" pitchFamily="34" charset="0"/>
              </a:rPr>
              <a:t> – “The </a:t>
            </a:r>
            <a:r>
              <a:rPr lang="en-US" sz="1500" b="1" i="0" u="none" strike="noStrike" spc="-20" dirty="0">
                <a:latin typeface="Arial Narrow" panose="020B0606020202030204" pitchFamily="34" charset="0"/>
              </a:rPr>
              <a:t>women</a:t>
            </a:r>
            <a:r>
              <a:rPr lang="en-US" sz="1500" b="0" i="0" u="none" strike="noStrike" spc="-20" dirty="0">
                <a:latin typeface="Arial Narrow" panose="020B0606020202030204" pitchFamily="34" charset="0"/>
              </a:rPr>
              <a:t> were </a:t>
            </a:r>
            <a:r>
              <a:rPr lang="en-US" sz="1500" b="1" i="0" u="none" strike="noStrike" spc="-20" dirty="0">
                <a:latin typeface="Arial Narrow" panose="020B0606020202030204" pitchFamily="34" charset="0"/>
              </a:rPr>
              <a:t>Mary Magdalene</a:t>
            </a:r>
            <a:r>
              <a:rPr lang="en-US" sz="1500" b="0" i="0" u="none" strike="noStrike" spc="-20" dirty="0">
                <a:latin typeface="Arial Narrow" panose="020B0606020202030204" pitchFamily="34" charset="0"/>
              </a:rPr>
              <a:t>, </a:t>
            </a:r>
            <a:r>
              <a:rPr lang="en-US" sz="1500" b="1" i="0" u="none" strike="noStrike" spc="-20" dirty="0">
                <a:latin typeface="Arial Narrow" panose="020B0606020202030204" pitchFamily="34" charset="0"/>
              </a:rPr>
              <a:t>Joanna</a:t>
            </a:r>
            <a:r>
              <a:rPr lang="en-US" sz="1500" b="0" i="0" u="none" strike="noStrike" spc="-20" dirty="0">
                <a:latin typeface="Arial Narrow" panose="020B0606020202030204" pitchFamily="34" charset="0"/>
              </a:rPr>
              <a:t>, and </a:t>
            </a:r>
            <a:r>
              <a:rPr lang="en-US" sz="1500" b="1" i="0" u="none" strike="noStrike" spc="-20" dirty="0">
                <a:latin typeface="Arial Narrow" panose="020B0606020202030204" pitchFamily="34" charset="0"/>
              </a:rPr>
              <a:t>Mary the mother of James</a:t>
            </a:r>
            <a:r>
              <a:rPr lang="en-US" sz="1500" b="0" i="0" u="none" strike="noStrike" spc="-20" dirty="0">
                <a:latin typeface="Arial Narrow" panose="020B0606020202030204" pitchFamily="34" charset="0"/>
              </a:rPr>
              <a:t>; the </a:t>
            </a:r>
            <a:r>
              <a:rPr lang="en-US" sz="1500" b="1" i="0" u="none" strike="noStrike" spc="-20" dirty="0">
                <a:latin typeface="Arial Narrow" panose="020B0606020202030204" pitchFamily="34" charset="0"/>
              </a:rPr>
              <a:t>others who accompanied them </a:t>
            </a:r>
            <a:r>
              <a:rPr lang="en-US" sz="1500" b="0" i="0" u="none" strike="noStrike" spc="-20" dirty="0">
                <a:latin typeface="Arial Narrow" panose="020B0606020202030204" pitchFamily="34" charset="0"/>
              </a:rPr>
              <a:t>also told this to the apostles.”</a:t>
            </a:r>
          </a:p>
          <a:p>
            <a:pPr marL="0" indent="0" algn="l" rtl="0">
              <a:lnSpc>
                <a:spcPct val="100000"/>
              </a:lnSpc>
              <a:spcBef>
                <a:spcPts val="1200"/>
              </a:spcBef>
              <a:buNone/>
            </a:pPr>
            <a:r>
              <a:rPr lang="en-US" sz="1800" b="1" i="0" u="none" strike="noStrike" dirty="0">
                <a:latin typeface="Arial Narrow" panose="020B0606020202030204" pitchFamily="34" charset="0"/>
              </a:rPr>
              <a:t>Extended Family of Jesus:</a:t>
            </a:r>
          </a:p>
          <a:p>
            <a:pPr marL="344488" lvl="1" indent="-173038">
              <a:lnSpc>
                <a:spcPct val="100000"/>
              </a:lnSpc>
              <a:spcBef>
                <a:spcPts val="0"/>
              </a:spcBef>
            </a:pPr>
            <a:r>
              <a:rPr lang="en-US" sz="1500" b="1" dirty="0">
                <a:solidFill>
                  <a:srgbClr val="C00000"/>
                </a:solidFill>
                <a:latin typeface="Arial Narrow" panose="020B0606020202030204" pitchFamily="34" charset="0"/>
              </a:rPr>
              <a:t>Mark 6:3</a:t>
            </a:r>
            <a:r>
              <a:rPr lang="en-US" sz="1500" b="1" dirty="0">
                <a:latin typeface="Arial Narrow" panose="020B0606020202030204" pitchFamily="34" charset="0"/>
              </a:rPr>
              <a:t> </a:t>
            </a:r>
            <a:r>
              <a:rPr lang="en-US" sz="1500" dirty="0">
                <a:latin typeface="Arial Narrow" panose="020B0606020202030204" pitchFamily="34" charset="0"/>
              </a:rPr>
              <a:t>– “</a:t>
            </a:r>
            <a:r>
              <a:rPr lang="en-US" sz="1500" b="0" i="0" u="none" strike="noStrike" baseline="0" dirty="0">
                <a:latin typeface="Arial Narrow" panose="020B0606020202030204" pitchFamily="34" charset="0"/>
              </a:rPr>
              <a:t>Isn’t he </a:t>
            </a:r>
            <a:r>
              <a:rPr lang="en-US" sz="1500" b="0" u="none" strike="noStrike" baseline="0" dirty="0">
                <a:latin typeface="Arial Narrow" panose="020B0606020202030204" pitchFamily="34" charset="0"/>
              </a:rPr>
              <a:t>the</a:t>
            </a:r>
            <a:r>
              <a:rPr lang="en-US" sz="1500" b="0" i="1" u="none" strike="noStrike" baseline="0" dirty="0">
                <a:latin typeface="Arial Narrow" panose="020B0606020202030204" pitchFamily="34" charset="0"/>
              </a:rPr>
              <a:t> carpenter</a:t>
            </a:r>
            <a:r>
              <a:rPr lang="en-US" sz="1500" b="0" i="0" u="none" strike="noStrike" baseline="0" dirty="0">
                <a:latin typeface="Arial Narrow" panose="020B0606020202030204" pitchFamily="34" charset="0"/>
              </a:rPr>
              <a:t>, the </a:t>
            </a:r>
            <a:r>
              <a:rPr lang="en-US" sz="1500" b="1" i="0" u="none" strike="noStrike" baseline="0" dirty="0">
                <a:latin typeface="Arial Narrow" panose="020B0606020202030204" pitchFamily="34" charset="0"/>
              </a:rPr>
              <a:t>son of Mary</a:t>
            </a:r>
            <a:r>
              <a:rPr lang="en-US" sz="1500" b="0" i="0" u="none" strike="noStrike" baseline="0" dirty="0">
                <a:latin typeface="Arial Narrow" panose="020B0606020202030204" pitchFamily="34" charset="0"/>
              </a:rPr>
              <a:t>, and the </a:t>
            </a:r>
            <a:r>
              <a:rPr lang="en-US" sz="1500" b="1" i="0" u="none" strike="noStrike" baseline="0" dirty="0">
                <a:latin typeface="Arial Narrow" panose="020B0606020202030204" pitchFamily="34" charset="0"/>
              </a:rPr>
              <a:t>brother</a:t>
            </a:r>
            <a:r>
              <a:rPr lang="en-US" sz="1500" b="0" i="0" u="none" strike="noStrike" baseline="0" dirty="0">
                <a:latin typeface="Arial Narrow" panose="020B0606020202030204" pitchFamily="34" charset="0"/>
              </a:rPr>
              <a:t> of </a:t>
            </a:r>
            <a:r>
              <a:rPr lang="en-US" sz="1500" b="1" i="0" u="none" strike="noStrike" baseline="0" dirty="0">
                <a:latin typeface="Arial Narrow" panose="020B0606020202030204" pitchFamily="34" charset="0"/>
              </a:rPr>
              <a:t>James</a:t>
            </a:r>
            <a:r>
              <a:rPr lang="en-US" sz="1500" b="0" i="0" u="none" strike="noStrike" baseline="0" dirty="0">
                <a:latin typeface="Arial Narrow" panose="020B0606020202030204" pitchFamily="34" charset="0"/>
              </a:rPr>
              <a:t> and </a:t>
            </a:r>
            <a:r>
              <a:rPr lang="en-US" sz="1500" b="1" i="0" u="none" strike="noStrike" baseline="0" dirty="0" err="1">
                <a:latin typeface="Arial Narrow" panose="020B0606020202030204" pitchFamily="34" charset="0"/>
              </a:rPr>
              <a:t>Joses</a:t>
            </a:r>
            <a:r>
              <a:rPr lang="en-US" sz="1500" b="0" i="0" u="none" strike="noStrike" baseline="0" dirty="0">
                <a:latin typeface="Arial Narrow" panose="020B0606020202030204" pitchFamily="34" charset="0"/>
              </a:rPr>
              <a:t> and </a:t>
            </a:r>
            <a:r>
              <a:rPr lang="en-US" sz="1500" b="1" i="0" u="none" strike="noStrike" baseline="0" dirty="0">
                <a:latin typeface="Arial Narrow" panose="020B0606020202030204" pitchFamily="34" charset="0"/>
              </a:rPr>
              <a:t>Judas</a:t>
            </a:r>
            <a:r>
              <a:rPr lang="en-US" sz="1500" b="0" i="0" u="none" strike="noStrike" baseline="0" dirty="0">
                <a:latin typeface="Arial Narrow" panose="020B0606020202030204" pitchFamily="34" charset="0"/>
              </a:rPr>
              <a:t> and </a:t>
            </a:r>
            <a:r>
              <a:rPr lang="en-US" sz="1500" b="1" i="0" u="none" strike="noStrike" baseline="0" dirty="0">
                <a:latin typeface="Arial Narrow" panose="020B0606020202030204" pitchFamily="34" charset="0"/>
              </a:rPr>
              <a:t>Simon</a:t>
            </a:r>
            <a:r>
              <a:rPr lang="en-US" sz="1500" b="0" i="0" u="none" strike="noStrike" baseline="0" dirty="0">
                <a:latin typeface="Arial Narrow" panose="020B0606020202030204" pitchFamily="34" charset="0"/>
              </a:rPr>
              <a:t>? And aren’t </a:t>
            </a:r>
            <a:r>
              <a:rPr lang="en-US" sz="1500" b="1" i="0" u="none" strike="noStrike" baseline="0" dirty="0">
                <a:latin typeface="Arial Narrow" panose="020B0606020202030204" pitchFamily="34" charset="0"/>
              </a:rPr>
              <a:t>his sisters </a:t>
            </a:r>
            <a:r>
              <a:rPr lang="en-US" sz="1500" b="0" i="0" u="none" strike="noStrike" baseline="0" dirty="0">
                <a:latin typeface="Arial Narrow" panose="020B0606020202030204" pitchFamily="34" charset="0"/>
              </a:rPr>
              <a:t>here with us?”</a:t>
            </a:r>
            <a:endParaRPr lang="en-US" sz="1500" dirty="0">
              <a:latin typeface="Arial Narrow" panose="020B0606020202030204" pitchFamily="34" charset="0"/>
            </a:endParaRPr>
          </a:p>
          <a:p>
            <a:pPr marL="344488" lvl="1" indent="-173038">
              <a:lnSpc>
                <a:spcPct val="100000"/>
              </a:lnSpc>
              <a:spcBef>
                <a:spcPts val="0"/>
              </a:spcBef>
            </a:pPr>
            <a:r>
              <a:rPr lang="en-US" sz="1400" b="1" dirty="0">
                <a:solidFill>
                  <a:srgbClr val="C00000"/>
                </a:solidFill>
                <a:latin typeface="Arial Narrow" panose="020B0606020202030204" pitchFamily="34" charset="0"/>
              </a:rPr>
              <a:t>Matt 13:55-56a</a:t>
            </a:r>
            <a:r>
              <a:rPr lang="en-US" sz="1400" b="1" dirty="0">
                <a:latin typeface="Arial Narrow" panose="020B0606020202030204" pitchFamily="34" charset="0"/>
              </a:rPr>
              <a:t> </a:t>
            </a:r>
            <a:r>
              <a:rPr lang="en-US" sz="1400" dirty="0">
                <a:latin typeface="Arial Narrow" panose="020B0606020202030204" pitchFamily="34" charset="0"/>
              </a:rPr>
              <a:t>– “</a:t>
            </a:r>
            <a:r>
              <a:rPr lang="en-US" sz="1400" b="0" i="0" u="none" strike="noStrike" baseline="0" dirty="0">
                <a:latin typeface="Arial Narrow" panose="020B0606020202030204" pitchFamily="34" charset="0"/>
              </a:rPr>
              <a:t>Isn’t he the </a:t>
            </a:r>
            <a:r>
              <a:rPr lang="en-US" sz="1400" b="0" i="1" u="none" strike="noStrike" baseline="0" dirty="0">
                <a:latin typeface="Arial Narrow" panose="020B0606020202030204" pitchFamily="34" charset="0"/>
              </a:rPr>
              <a:t>carpenter's son</a:t>
            </a:r>
            <a:r>
              <a:rPr lang="en-US" sz="1400" b="0" i="0" u="none" strike="noStrike" baseline="0" dirty="0">
                <a:latin typeface="Arial Narrow" panose="020B0606020202030204" pitchFamily="34" charset="0"/>
              </a:rPr>
              <a:t>? Isn’t his </a:t>
            </a:r>
            <a:r>
              <a:rPr lang="en-US" sz="1400" b="1" i="0" u="none" strike="noStrike" baseline="0" dirty="0">
                <a:latin typeface="Arial Narrow" panose="020B0606020202030204" pitchFamily="34" charset="0"/>
              </a:rPr>
              <a:t>mother named Mary </a:t>
            </a:r>
            <a:r>
              <a:rPr lang="en-US" sz="1400" b="0" i="0" u="none" strike="noStrike" baseline="0" dirty="0">
                <a:latin typeface="Arial Narrow" panose="020B0606020202030204" pitchFamily="34" charset="0"/>
              </a:rPr>
              <a:t>and his </a:t>
            </a:r>
            <a:r>
              <a:rPr lang="en-US" sz="1400" b="1" i="0" u="none" strike="noStrike" baseline="0" dirty="0">
                <a:latin typeface="Arial Narrow" panose="020B0606020202030204" pitchFamily="34" charset="0"/>
              </a:rPr>
              <a:t>brothers James, Joseph, Simon, and Judas</a:t>
            </a:r>
            <a:r>
              <a:rPr lang="en-US" sz="1400" b="0" i="0" u="none" strike="noStrike" baseline="0" dirty="0">
                <a:latin typeface="Arial Narrow" panose="020B0606020202030204" pitchFamily="34" charset="0"/>
              </a:rPr>
              <a:t>? / Aren’t </a:t>
            </a:r>
            <a:r>
              <a:rPr lang="en-US" sz="1400" b="1" i="0" u="none" strike="noStrike" baseline="0" dirty="0">
                <a:latin typeface="Arial Narrow" panose="020B0606020202030204" pitchFamily="34" charset="0"/>
              </a:rPr>
              <a:t>his sisters </a:t>
            </a:r>
            <a:r>
              <a:rPr lang="en-US" sz="1400" b="0" i="0" u="none" strike="noStrike" baseline="0" dirty="0">
                <a:latin typeface="Arial Narrow" panose="020B0606020202030204" pitchFamily="34" charset="0"/>
              </a:rPr>
              <a:t>all with us?”</a:t>
            </a:r>
          </a:p>
          <a:p>
            <a:pPr marL="344488" lvl="1" indent="-173038">
              <a:lnSpc>
                <a:spcPct val="100000"/>
              </a:lnSpc>
              <a:spcBef>
                <a:spcPts val="0"/>
              </a:spcBef>
            </a:pPr>
            <a:r>
              <a:rPr lang="en-US" sz="1400" b="1" dirty="0">
                <a:solidFill>
                  <a:srgbClr val="C00000"/>
                </a:solidFill>
                <a:latin typeface="Arial Narrow" panose="020B0606020202030204" pitchFamily="34" charset="0"/>
              </a:rPr>
              <a:t>Luke 4:22</a:t>
            </a:r>
            <a:r>
              <a:rPr lang="en-US" sz="1400" b="1" dirty="0">
                <a:latin typeface="Arial Narrow" panose="020B0606020202030204" pitchFamily="34" charset="0"/>
              </a:rPr>
              <a:t> </a:t>
            </a:r>
            <a:r>
              <a:rPr lang="en-US" sz="1400" dirty="0">
                <a:latin typeface="Arial Narrow" panose="020B0606020202030204" pitchFamily="34" charset="0"/>
              </a:rPr>
              <a:t>– “Isn’t this </a:t>
            </a:r>
            <a:r>
              <a:rPr lang="en-US" sz="1400" i="1" dirty="0">
                <a:latin typeface="Arial Narrow" panose="020B0606020202030204" pitchFamily="34" charset="0"/>
              </a:rPr>
              <a:t>Joseph’s son</a:t>
            </a:r>
            <a:r>
              <a:rPr lang="en-US" sz="1400" dirty="0">
                <a:latin typeface="Arial Narrow" panose="020B0606020202030204" pitchFamily="34" charset="0"/>
              </a:rPr>
              <a:t>?”  (</a:t>
            </a:r>
            <a:r>
              <a:rPr lang="en-US" sz="1400" i="1" dirty="0">
                <a:latin typeface="Arial Narrow" panose="020B0606020202030204" pitchFamily="34" charset="0"/>
              </a:rPr>
              <a:t>no mention of “brothers &amp; sisters”</a:t>
            </a:r>
            <a:r>
              <a:rPr lang="en-US" sz="1400" dirty="0">
                <a:latin typeface="Arial Narrow" panose="020B0606020202030204" pitchFamily="34" charset="0"/>
              </a:rPr>
              <a:t>)</a:t>
            </a:r>
            <a:endParaRPr lang="en-US" sz="1400" b="0" i="0" u="none" strike="noStrike" baseline="0" dirty="0">
              <a:latin typeface="Arial Narrow" panose="020B0606020202030204" pitchFamily="34" charset="0"/>
            </a:endParaRPr>
          </a:p>
        </p:txBody>
      </p:sp>
    </p:spTree>
    <p:extLst>
      <p:ext uri="{BB962C8B-B14F-4D97-AF65-F5344CB8AC3E}">
        <p14:creationId xmlns:p14="http://schemas.microsoft.com/office/powerpoint/2010/main" val="28815699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3FEE6-C2D8-4EBF-A27C-351B60E400F8}"/>
              </a:ext>
            </a:extLst>
          </p:cNvPr>
          <p:cNvSpPr>
            <a:spLocks noGrp="1"/>
          </p:cNvSpPr>
          <p:nvPr>
            <p:ph type="title"/>
          </p:nvPr>
        </p:nvSpPr>
        <p:spPr/>
        <p:txBody>
          <a:bodyPr>
            <a:normAutofit/>
          </a:bodyPr>
          <a:lstStyle/>
          <a:p>
            <a:r>
              <a:rPr lang="en-US" dirty="0"/>
              <a:t>CLEOPAS / CLOPAS   and   MARY ?</a:t>
            </a:r>
          </a:p>
        </p:txBody>
      </p:sp>
      <p:sp>
        <p:nvSpPr>
          <p:cNvPr id="3" name="Content Placeholder 2">
            <a:extLst>
              <a:ext uri="{FF2B5EF4-FFF2-40B4-BE49-F238E27FC236}">
                <a16:creationId xmlns:a16="http://schemas.microsoft.com/office/drawing/2014/main" id="{0E33318C-C4E3-4304-80D0-31E5A4B6AEEC}"/>
              </a:ext>
            </a:extLst>
          </p:cNvPr>
          <p:cNvSpPr>
            <a:spLocks noGrp="1"/>
          </p:cNvSpPr>
          <p:nvPr>
            <p:ph idx="1"/>
          </p:nvPr>
        </p:nvSpPr>
        <p:spPr>
          <a:xfrm>
            <a:off x="615820" y="948595"/>
            <a:ext cx="11383347" cy="5190947"/>
          </a:xfrm>
        </p:spPr>
        <p:txBody>
          <a:bodyPr>
            <a:noAutofit/>
          </a:bodyPr>
          <a:lstStyle/>
          <a:p>
            <a:pPr marL="0" indent="0">
              <a:lnSpc>
                <a:spcPct val="100000"/>
              </a:lnSpc>
              <a:spcBef>
                <a:spcPts val="0"/>
              </a:spcBef>
              <a:buNone/>
            </a:pPr>
            <a:r>
              <a:rPr lang="en-US" sz="2000" b="1" i="0" u="none" strike="noStrike" dirty="0">
                <a:latin typeface="Arial" panose="020B0604020202020204" pitchFamily="34" charset="0"/>
                <a:cs typeface="Arial" panose="020B0604020202020204" pitchFamily="34" charset="0"/>
              </a:rPr>
              <a:t>Cleopas</a:t>
            </a:r>
            <a:r>
              <a:rPr lang="en-US" sz="2000" b="1" i="0" u="none" strike="noStrike" dirty="0">
                <a:latin typeface="Arial Narrow" panose="020B0606020202030204" pitchFamily="34" charset="0"/>
              </a:rPr>
              <a:t>:  </a:t>
            </a:r>
            <a:r>
              <a:rPr lang="en-US" sz="2000" b="0" i="1" strike="noStrike" dirty="0">
                <a:latin typeface="Arial Narrow" panose="020B0606020202030204" pitchFamily="34" charset="0"/>
              </a:rPr>
              <a:t>only in</a:t>
            </a:r>
            <a:r>
              <a:rPr lang="en-US" sz="2000" b="0" i="0" u="none" strike="noStrike" dirty="0">
                <a:latin typeface="Arial Narrow" panose="020B0606020202030204" pitchFamily="34" charset="0"/>
              </a:rPr>
              <a:t> </a:t>
            </a:r>
            <a:r>
              <a:rPr lang="en-US" sz="2000" b="1" i="0" u="none" strike="noStrike" dirty="0">
                <a:latin typeface="Arial Narrow" panose="020B0606020202030204" pitchFamily="34" charset="0"/>
              </a:rPr>
              <a:t>Luke 24:18</a:t>
            </a:r>
          </a:p>
          <a:p>
            <a:pPr marL="344488" indent="-173038">
              <a:lnSpc>
                <a:spcPct val="100000"/>
              </a:lnSpc>
              <a:spcBef>
                <a:spcPts val="0"/>
              </a:spcBef>
            </a:pPr>
            <a:r>
              <a:rPr lang="en-US" sz="1800" b="0" i="0" u="none" strike="noStrike" baseline="0" dirty="0">
                <a:latin typeface="Arial Narrow" panose="020B0606020202030204" pitchFamily="34" charset="0"/>
              </a:rPr>
              <a:t>“One of them, named </a:t>
            </a:r>
            <a:r>
              <a:rPr lang="en-US" sz="1800" b="1" i="0" u="none" strike="noStrike" baseline="0" dirty="0">
                <a:latin typeface="Arial Narrow" panose="020B0606020202030204" pitchFamily="34" charset="0"/>
              </a:rPr>
              <a:t>Cleopas</a:t>
            </a:r>
            <a:r>
              <a:rPr lang="en-US" sz="1800" b="0" i="0" u="none" strike="noStrike" baseline="0" dirty="0">
                <a:latin typeface="Arial Narrow" panose="020B0606020202030204" pitchFamily="34" charset="0"/>
              </a:rPr>
              <a:t>, said to him in reply,”</a:t>
            </a:r>
            <a:endParaRPr lang="en-US" sz="1800" b="1" i="0" u="none" strike="noStrike" dirty="0">
              <a:latin typeface="Arial Narrow" panose="020B0606020202030204" pitchFamily="34" charset="0"/>
            </a:endParaRPr>
          </a:p>
          <a:p>
            <a:pPr marL="0" indent="0">
              <a:lnSpc>
                <a:spcPct val="100000"/>
              </a:lnSpc>
              <a:spcBef>
                <a:spcPts val="0"/>
              </a:spcBef>
              <a:buNone/>
            </a:pPr>
            <a:r>
              <a:rPr lang="en-US" sz="2000" b="1" i="0" u="none" strike="noStrike" dirty="0" err="1">
                <a:latin typeface="Arial" panose="020B0604020202020204" pitchFamily="34" charset="0"/>
                <a:cs typeface="Arial" panose="020B0604020202020204" pitchFamily="34" charset="0"/>
              </a:rPr>
              <a:t>Clopas</a:t>
            </a:r>
            <a:r>
              <a:rPr lang="en-US" sz="2000" b="1" i="0" u="none" strike="noStrike" dirty="0">
                <a:latin typeface="Arial Narrow" panose="020B0606020202030204" pitchFamily="34" charset="0"/>
              </a:rPr>
              <a:t>:  </a:t>
            </a:r>
            <a:r>
              <a:rPr lang="en-US" sz="2000" b="0" i="1" strike="noStrike" dirty="0">
                <a:latin typeface="Arial Narrow" panose="020B0606020202030204" pitchFamily="34" charset="0"/>
              </a:rPr>
              <a:t>only in</a:t>
            </a:r>
            <a:r>
              <a:rPr lang="en-US" sz="2000" b="0" i="0" u="none" strike="noStrike" dirty="0">
                <a:latin typeface="Arial Narrow" panose="020B0606020202030204" pitchFamily="34" charset="0"/>
              </a:rPr>
              <a:t> </a:t>
            </a:r>
            <a:r>
              <a:rPr lang="en-US" sz="2000" b="1" i="0" u="none" strike="noStrike" dirty="0">
                <a:latin typeface="Arial Narrow" panose="020B0606020202030204" pitchFamily="34" charset="0"/>
              </a:rPr>
              <a:t>John 19:25</a:t>
            </a:r>
          </a:p>
          <a:p>
            <a:pPr marL="344488" lvl="1" indent="-173038">
              <a:lnSpc>
                <a:spcPct val="100000"/>
              </a:lnSpc>
              <a:spcBef>
                <a:spcPts val="0"/>
              </a:spcBef>
            </a:pPr>
            <a:r>
              <a:rPr lang="en-US" sz="1800" b="0" i="0" u="none" strike="noStrike" baseline="0" dirty="0">
                <a:latin typeface="Arial Narrow" panose="020B0606020202030204" pitchFamily="34" charset="0"/>
              </a:rPr>
              <a:t>“Standing by the cross of Jesus were </a:t>
            </a:r>
            <a:r>
              <a:rPr lang="en-US" sz="1800" b="1" i="0" u="none" strike="noStrike" baseline="0" dirty="0">
                <a:highlight>
                  <a:srgbClr val="00FFFF"/>
                </a:highlight>
                <a:latin typeface="Arial Narrow" panose="020B0606020202030204" pitchFamily="34" charset="0"/>
              </a:rPr>
              <a:t>his mother</a:t>
            </a:r>
            <a:r>
              <a:rPr lang="en-US" sz="1800" b="1" i="0" u="none" strike="noStrike" baseline="0" dirty="0">
                <a:latin typeface="Arial Narrow" panose="020B0606020202030204" pitchFamily="34" charset="0"/>
              </a:rPr>
              <a:t> </a:t>
            </a:r>
            <a:r>
              <a:rPr lang="en-US" sz="1800" b="0" i="0" u="none" strike="noStrike" baseline="0" dirty="0">
                <a:latin typeface="Arial Narrow" panose="020B0606020202030204" pitchFamily="34" charset="0"/>
              </a:rPr>
              <a:t>and </a:t>
            </a:r>
            <a:r>
              <a:rPr lang="en-US" sz="1800" b="1" i="0" u="none" strike="noStrike" baseline="0" dirty="0">
                <a:highlight>
                  <a:srgbClr val="FFFF00"/>
                </a:highlight>
                <a:latin typeface="Arial Narrow" panose="020B0606020202030204" pitchFamily="34" charset="0"/>
              </a:rPr>
              <a:t>his mother's sister</a:t>
            </a:r>
            <a:r>
              <a:rPr lang="en-US" sz="1800" b="0" i="0" u="none" strike="noStrike" baseline="0" dirty="0">
                <a:highlight>
                  <a:srgbClr val="FFFF00"/>
                </a:highlight>
                <a:latin typeface="Arial Narrow" panose="020B0606020202030204" pitchFamily="34" charset="0"/>
              </a:rPr>
              <a:t>, </a:t>
            </a:r>
            <a:r>
              <a:rPr lang="en-US" sz="1800" b="1" i="0" u="none" strike="noStrike" baseline="0" dirty="0">
                <a:highlight>
                  <a:srgbClr val="FFFF00"/>
                </a:highlight>
                <a:latin typeface="Arial Narrow" panose="020B0606020202030204" pitchFamily="34" charset="0"/>
              </a:rPr>
              <a:t>Mary [the wife] of </a:t>
            </a:r>
            <a:r>
              <a:rPr lang="en-US" sz="1800" b="1" i="0" u="none" strike="noStrike" baseline="0" dirty="0" err="1">
                <a:highlight>
                  <a:srgbClr val="FFFF00"/>
                </a:highlight>
                <a:latin typeface="Arial Narrow" panose="020B0606020202030204" pitchFamily="34" charset="0"/>
              </a:rPr>
              <a:t>Clopas</a:t>
            </a:r>
            <a:r>
              <a:rPr lang="en-US" sz="1800" b="0" i="0" u="none" strike="noStrike" baseline="0" dirty="0">
                <a:latin typeface="Arial Narrow" panose="020B0606020202030204" pitchFamily="34" charset="0"/>
              </a:rPr>
              <a:t>, and </a:t>
            </a:r>
            <a:r>
              <a:rPr lang="en-US" sz="1800" b="1" i="0" u="none" strike="noStrike" baseline="0" dirty="0">
                <a:highlight>
                  <a:srgbClr val="00FF00"/>
                </a:highlight>
                <a:latin typeface="Arial Narrow" panose="020B0606020202030204" pitchFamily="34" charset="0"/>
              </a:rPr>
              <a:t>Mary Magdalene</a:t>
            </a:r>
            <a:r>
              <a:rPr lang="en-US" sz="1800" b="0" i="0" u="none" strike="noStrike" baseline="0" dirty="0">
                <a:latin typeface="Arial Narrow" panose="020B0606020202030204" pitchFamily="34" charset="0"/>
              </a:rPr>
              <a:t>.”</a:t>
            </a:r>
          </a:p>
          <a:p>
            <a:pPr marL="0" indent="0">
              <a:lnSpc>
                <a:spcPct val="100000"/>
              </a:lnSpc>
              <a:spcBef>
                <a:spcPts val="1200"/>
              </a:spcBef>
              <a:buNone/>
            </a:pPr>
            <a:r>
              <a:rPr lang="en-US" sz="1800" b="1" dirty="0">
                <a:latin typeface="Arial Narrow" panose="020B0606020202030204" pitchFamily="34" charset="0"/>
              </a:rPr>
              <a:t>Women at the Cross and the Tomb:</a:t>
            </a:r>
          </a:p>
          <a:p>
            <a:pPr marL="344488" lvl="1" indent="-173038">
              <a:lnSpc>
                <a:spcPct val="100000"/>
              </a:lnSpc>
              <a:spcBef>
                <a:spcPts val="0"/>
              </a:spcBef>
            </a:pPr>
            <a:r>
              <a:rPr lang="en-US" sz="1500" b="1" i="0" u="none" strike="noStrike" baseline="0" dirty="0">
                <a:latin typeface="Arial Narrow" panose="020B0606020202030204" pitchFamily="34" charset="0"/>
              </a:rPr>
              <a:t>Mark 15:40-41</a:t>
            </a:r>
            <a:r>
              <a:rPr lang="en-US" sz="1500" b="0" i="0" u="none" strike="noStrike" baseline="0" dirty="0">
                <a:latin typeface="Arial Narrow" panose="020B0606020202030204" pitchFamily="34" charset="0"/>
              </a:rPr>
              <a:t> – “There were also </a:t>
            </a:r>
            <a:r>
              <a:rPr lang="en-US" sz="1500" b="1" i="0" u="none" strike="noStrike" baseline="0" dirty="0">
                <a:latin typeface="Arial Narrow" panose="020B0606020202030204" pitchFamily="34" charset="0"/>
              </a:rPr>
              <a:t>women</a:t>
            </a:r>
            <a:r>
              <a:rPr lang="en-US" sz="1500" b="0" i="0" u="none" strike="noStrike" baseline="0" dirty="0">
                <a:latin typeface="Arial Narrow" panose="020B0606020202030204" pitchFamily="34" charset="0"/>
              </a:rPr>
              <a:t> looking on from a distance. Among them were </a:t>
            </a:r>
            <a:r>
              <a:rPr lang="en-US" sz="1500" b="1" i="0" u="none" strike="noStrike" baseline="0" dirty="0">
                <a:highlight>
                  <a:srgbClr val="00FF00"/>
                </a:highlight>
                <a:latin typeface="Arial Narrow" panose="020B0606020202030204" pitchFamily="34" charset="0"/>
              </a:rPr>
              <a:t>Mary Magdalene</a:t>
            </a:r>
            <a:r>
              <a:rPr lang="en-US" sz="1500" b="0" i="0" u="none" strike="noStrike" baseline="0" dirty="0">
                <a:latin typeface="Arial Narrow" panose="020B0606020202030204" pitchFamily="34" charset="0"/>
              </a:rPr>
              <a:t>, </a:t>
            </a:r>
            <a:r>
              <a:rPr lang="en-US" sz="1500" b="1" i="0" u="none" strike="noStrike" baseline="0" dirty="0">
                <a:highlight>
                  <a:srgbClr val="FFFF00"/>
                </a:highlight>
                <a:latin typeface="Arial Narrow" panose="020B0606020202030204" pitchFamily="34" charset="0"/>
              </a:rPr>
              <a:t>Mary the mother of the younger James and of </a:t>
            </a:r>
            <a:r>
              <a:rPr lang="en-US" sz="1500" b="1" i="0" u="none" strike="noStrike" baseline="0" dirty="0" err="1">
                <a:highlight>
                  <a:srgbClr val="FFFF00"/>
                </a:highlight>
                <a:latin typeface="Arial Narrow" panose="020B0606020202030204" pitchFamily="34" charset="0"/>
              </a:rPr>
              <a:t>Joses</a:t>
            </a:r>
            <a:r>
              <a:rPr lang="en-US" sz="1500" b="0" i="0" u="none" strike="noStrike" baseline="0" dirty="0">
                <a:latin typeface="Arial Narrow" panose="020B0606020202030204" pitchFamily="34" charset="0"/>
              </a:rPr>
              <a:t>,  and </a:t>
            </a:r>
            <a:r>
              <a:rPr lang="en-US" sz="1500" b="1" i="0" u="none" strike="noStrike" baseline="0" dirty="0">
                <a:highlight>
                  <a:srgbClr val="C0C0C0"/>
                </a:highlight>
                <a:latin typeface="Arial Narrow" panose="020B0606020202030204" pitchFamily="34" charset="0"/>
              </a:rPr>
              <a:t>Salome</a:t>
            </a:r>
            <a:r>
              <a:rPr lang="en-US" sz="1500" b="0" i="0" u="none" strike="noStrike" baseline="0" dirty="0">
                <a:latin typeface="Arial Narrow" panose="020B0606020202030204" pitchFamily="34" charset="0"/>
              </a:rPr>
              <a:t>. / </a:t>
            </a:r>
            <a:r>
              <a:rPr lang="en-US" sz="1500" b="1" i="0" u="none" strike="noStrike" baseline="0" dirty="0">
                <a:latin typeface="Arial Narrow" panose="020B0606020202030204" pitchFamily="34" charset="0"/>
              </a:rPr>
              <a:t>These women</a:t>
            </a:r>
            <a:r>
              <a:rPr lang="en-US" sz="1500" b="0" i="0" u="none" strike="noStrike" baseline="0" dirty="0">
                <a:latin typeface="Arial Narrow" panose="020B0606020202030204" pitchFamily="34" charset="0"/>
              </a:rPr>
              <a:t> had followed him when he was in Galilee and ministered to him. There were </a:t>
            </a:r>
            <a:r>
              <a:rPr lang="en-US" sz="1500" b="1" i="0" u="none" strike="noStrike" baseline="0" dirty="0">
                <a:latin typeface="Arial Narrow" panose="020B0606020202030204" pitchFamily="34" charset="0"/>
              </a:rPr>
              <a:t>also many other women </a:t>
            </a:r>
            <a:r>
              <a:rPr lang="en-US" sz="1500" b="0" i="0" u="none" strike="noStrike" baseline="0" dirty="0">
                <a:latin typeface="Arial Narrow" panose="020B0606020202030204" pitchFamily="34" charset="0"/>
              </a:rPr>
              <a:t>who had come up with him to Jerusalem.”</a:t>
            </a:r>
          </a:p>
          <a:p>
            <a:pPr marL="344488" lvl="1" indent="-173038">
              <a:lnSpc>
                <a:spcPct val="100000"/>
              </a:lnSpc>
              <a:spcBef>
                <a:spcPts val="0"/>
              </a:spcBef>
            </a:pPr>
            <a:r>
              <a:rPr lang="en-US" sz="1500" b="1" i="0" u="none" strike="noStrike" baseline="0" dirty="0">
                <a:latin typeface="Arial Narrow" panose="020B0606020202030204" pitchFamily="34" charset="0"/>
              </a:rPr>
              <a:t>Mark 15:47 &amp; 16:1 </a:t>
            </a:r>
            <a:r>
              <a:rPr lang="en-US" sz="1500" b="0" i="0" u="none" strike="noStrike" baseline="0" dirty="0">
                <a:latin typeface="Arial Narrow" panose="020B0606020202030204" pitchFamily="34" charset="0"/>
              </a:rPr>
              <a:t>– “</a:t>
            </a:r>
            <a:r>
              <a:rPr lang="en-US" sz="1500" b="1" i="0" u="none" strike="noStrike" baseline="0" dirty="0">
                <a:highlight>
                  <a:srgbClr val="00FF00"/>
                </a:highlight>
                <a:latin typeface="Arial Narrow" panose="020B0606020202030204" pitchFamily="34" charset="0"/>
              </a:rPr>
              <a:t>Mary Magdalene</a:t>
            </a:r>
            <a:r>
              <a:rPr lang="en-US" sz="1500" b="0" i="0" u="none" strike="noStrike" baseline="0" dirty="0">
                <a:latin typeface="Arial Narrow" panose="020B0606020202030204" pitchFamily="34" charset="0"/>
              </a:rPr>
              <a:t> and </a:t>
            </a:r>
            <a:r>
              <a:rPr lang="en-US" sz="1500" b="1" i="0" u="none" strike="noStrike" baseline="0" dirty="0">
                <a:highlight>
                  <a:srgbClr val="FFFF00"/>
                </a:highlight>
                <a:latin typeface="Arial Narrow" panose="020B0606020202030204" pitchFamily="34" charset="0"/>
              </a:rPr>
              <a:t>Mary the mother of </a:t>
            </a:r>
            <a:r>
              <a:rPr lang="en-US" sz="1500" b="1" i="0" u="none" strike="noStrike" baseline="0" dirty="0" err="1">
                <a:highlight>
                  <a:srgbClr val="FFFF00"/>
                </a:highlight>
                <a:latin typeface="Arial Narrow" panose="020B0606020202030204" pitchFamily="34" charset="0"/>
              </a:rPr>
              <a:t>Joses</a:t>
            </a:r>
            <a:r>
              <a:rPr lang="en-US" sz="1500" b="1" i="0" u="none" strike="noStrike" baseline="0" dirty="0">
                <a:latin typeface="Arial Narrow" panose="020B0606020202030204" pitchFamily="34" charset="0"/>
              </a:rPr>
              <a:t> </a:t>
            </a:r>
            <a:r>
              <a:rPr lang="en-US" sz="1500" b="0" i="0" u="none" strike="noStrike" baseline="0" dirty="0">
                <a:latin typeface="Arial Narrow" panose="020B0606020202030204" pitchFamily="34" charset="0"/>
              </a:rPr>
              <a:t>watched where he was laid. / </a:t>
            </a:r>
            <a:br>
              <a:rPr lang="en-US" sz="1500" b="0" i="0" u="none" strike="noStrike" baseline="0" dirty="0">
                <a:latin typeface="Arial Narrow" panose="020B0606020202030204" pitchFamily="34" charset="0"/>
              </a:rPr>
            </a:br>
            <a:r>
              <a:rPr lang="en-US" sz="1500" b="0" i="0" u="none" strike="noStrike" baseline="0" dirty="0">
                <a:latin typeface="Arial Narrow" panose="020B0606020202030204" pitchFamily="34" charset="0"/>
              </a:rPr>
              <a:t>When the sabbath was over, </a:t>
            </a:r>
            <a:r>
              <a:rPr lang="en-US" sz="1500" b="1" i="0" u="none" strike="noStrike" baseline="0" dirty="0">
                <a:highlight>
                  <a:srgbClr val="00FF00"/>
                </a:highlight>
                <a:latin typeface="Arial Narrow" panose="020B0606020202030204" pitchFamily="34" charset="0"/>
              </a:rPr>
              <a:t>Mary Magdalene</a:t>
            </a:r>
            <a:r>
              <a:rPr lang="en-US" sz="1500" b="0" i="0" u="none" strike="noStrike" baseline="0" dirty="0">
                <a:latin typeface="Arial Narrow" panose="020B0606020202030204" pitchFamily="34" charset="0"/>
              </a:rPr>
              <a:t>,   </a:t>
            </a:r>
            <a:r>
              <a:rPr lang="en-US" sz="1500" b="1" i="0" u="none" strike="noStrike" baseline="0" dirty="0">
                <a:highlight>
                  <a:srgbClr val="FFFF00"/>
                </a:highlight>
                <a:latin typeface="Arial Narrow" panose="020B0606020202030204" pitchFamily="34" charset="0"/>
              </a:rPr>
              <a:t>Mary, the mother of James</a:t>
            </a:r>
            <a:r>
              <a:rPr lang="en-US" sz="1500" b="0" i="0" u="none" strike="noStrike" baseline="0" dirty="0">
                <a:latin typeface="Arial Narrow" panose="020B0606020202030204" pitchFamily="34" charset="0"/>
              </a:rPr>
              <a:t>, and </a:t>
            </a:r>
            <a:r>
              <a:rPr lang="en-US" sz="1500" b="1" i="0" u="none" strike="noStrike" baseline="0" dirty="0">
                <a:highlight>
                  <a:srgbClr val="C0C0C0"/>
                </a:highlight>
                <a:latin typeface="Arial Narrow" panose="020B0606020202030204" pitchFamily="34" charset="0"/>
              </a:rPr>
              <a:t>Salome</a:t>
            </a:r>
            <a:r>
              <a:rPr lang="en-US" sz="1500" b="1" i="0" u="none" strike="noStrike" baseline="0" dirty="0">
                <a:latin typeface="Arial Narrow" panose="020B0606020202030204" pitchFamily="34" charset="0"/>
              </a:rPr>
              <a:t> </a:t>
            </a:r>
            <a:r>
              <a:rPr lang="en-US" sz="1500" b="0" i="0" u="none" strike="noStrike" baseline="0" dirty="0">
                <a:latin typeface="Arial Narrow" panose="020B0606020202030204" pitchFamily="34" charset="0"/>
              </a:rPr>
              <a:t>bought spices so that they might go and anoint him.”</a:t>
            </a:r>
          </a:p>
          <a:p>
            <a:pPr marL="344488" lvl="1" indent="-173038">
              <a:lnSpc>
                <a:spcPct val="100000"/>
              </a:lnSpc>
              <a:spcBef>
                <a:spcPts val="0"/>
              </a:spcBef>
            </a:pPr>
            <a:r>
              <a:rPr lang="en-US" sz="1500" b="1" i="0" u="none" strike="noStrike" baseline="0" dirty="0">
                <a:latin typeface="Arial Narrow" panose="020B0606020202030204" pitchFamily="34" charset="0"/>
              </a:rPr>
              <a:t>Matt 27:55-56, 61 </a:t>
            </a:r>
            <a:r>
              <a:rPr lang="en-US" sz="1500" b="0" i="0" u="none" strike="noStrike" baseline="0" dirty="0">
                <a:latin typeface="Arial Narrow" panose="020B0606020202030204" pitchFamily="34" charset="0"/>
              </a:rPr>
              <a:t>– “There were </a:t>
            </a:r>
            <a:r>
              <a:rPr lang="en-US" sz="1500" b="1" i="0" u="none" strike="noStrike" baseline="0" dirty="0">
                <a:latin typeface="Arial Narrow" panose="020B0606020202030204" pitchFamily="34" charset="0"/>
              </a:rPr>
              <a:t>many women </a:t>
            </a:r>
            <a:r>
              <a:rPr lang="en-US" sz="1500" b="0" i="0" u="none" strike="noStrike" baseline="0" dirty="0">
                <a:latin typeface="Arial Narrow" panose="020B0606020202030204" pitchFamily="34" charset="0"/>
              </a:rPr>
              <a:t>there, looking on from a distance, who had followed Jesus from Galilee, ministering to him. / </a:t>
            </a:r>
            <a:br>
              <a:rPr lang="en-US" sz="1500" b="0" i="0" u="none" strike="noStrike" baseline="0" dirty="0">
                <a:latin typeface="Arial Narrow" panose="020B0606020202030204" pitchFamily="34" charset="0"/>
              </a:rPr>
            </a:br>
            <a:r>
              <a:rPr lang="en-US" sz="1500" b="0" i="0" u="none" strike="noStrike" baseline="0" dirty="0">
                <a:latin typeface="Arial Narrow" panose="020B0606020202030204" pitchFamily="34" charset="0"/>
              </a:rPr>
              <a:t>Among them were </a:t>
            </a:r>
            <a:r>
              <a:rPr lang="en-US" sz="1500" b="1" i="0" u="none" strike="noStrike" baseline="0" dirty="0">
                <a:highlight>
                  <a:srgbClr val="00FF00"/>
                </a:highlight>
                <a:latin typeface="Arial Narrow" panose="020B0606020202030204" pitchFamily="34" charset="0"/>
              </a:rPr>
              <a:t>Mary Magdalene</a:t>
            </a:r>
            <a:r>
              <a:rPr lang="en-US" sz="1500" b="0" i="0" u="none" strike="noStrike" baseline="0" dirty="0">
                <a:latin typeface="Arial Narrow" panose="020B0606020202030204" pitchFamily="34" charset="0"/>
              </a:rPr>
              <a:t> and </a:t>
            </a:r>
            <a:r>
              <a:rPr lang="en-US" sz="1500" b="1" i="0" u="none" strike="noStrike" baseline="0" dirty="0">
                <a:highlight>
                  <a:srgbClr val="FFFF00"/>
                </a:highlight>
                <a:latin typeface="Arial Narrow" panose="020B0606020202030204" pitchFamily="34" charset="0"/>
              </a:rPr>
              <a:t>Mary the mother of James and Joseph</a:t>
            </a:r>
            <a:r>
              <a:rPr lang="en-US" sz="1500" b="0" i="0" u="none" strike="noStrike" baseline="0" dirty="0">
                <a:latin typeface="Arial Narrow" panose="020B0606020202030204" pitchFamily="34" charset="0"/>
              </a:rPr>
              <a:t>, and </a:t>
            </a:r>
            <a:r>
              <a:rPr lang="en-US" sz="1500" b="1" i="0" u="none" strike="noStrike" baseline="0" dirty="0">
                <a:latin typeface="Arial Narrow" panose="020B0606020202030204" pitchFamily="34" charset="0"/>
              </a:rPr>
              <a:t>the </a:t>
            </a:r>
            <a:r>
              <a:rPr lang="en-US" sz="1500" b="1" i="0" u="none" strike="noStrike" baseline="0" dirty="0">
                <a:highlight>
                  <a:srgbClr val="808080"/>
                </a:highlight>
                <a:latin typeface="Arial Narrow" panose="020B0606020202030204" pitchFamily="34" charset="0"/>
              </a:rPr>
              <a:t>mother of the sons of Zebedee</a:t>
            </a:r>
            <a:r>
              <a:rPr lang="en-US" sz="1500" b="0" i="0" u="none" strike="noStrike" baseline="0" dirty="0">
                <a:latin typeface="Arial Narrow" panose="020B0606020202030204" pitchFamily="34" charset="0"/>
              </a:rPr>
              <a:t>… / </a:t>
            </a:r>
            <a:br>
              <a:rPr lang="en-US" sz="1500" b="0" i="0" u="none" strike="noStrike" baseline="0" dirty="0">
                <a:latin typeface="Arial Narrow" panose="020B0606020202030204" pitchFamily="34" charset="0"/>
              </a:rPr>
            </a:br>
            <a:r>
              <a:rPr lang="en-US" sz="1500" b="0" i="0" u="none" strike="noStrike" baseline="0" dirty="0">
                <a:latin typeface="Arial Narrow" panose="020B0606020202030204" pitchFamily="34" charset="0"/>
              </a:rPr>
              <a:t>But </a:t>
            </a:r>
            <a:r>
              <a:rPr lang="en-US" sz="1500" b="1" i="0" u="none" strike="noStrike" baseline="0" dirty="0">
                <a:highlight>
                  <a:srgbClr val="00FF00"/>
                </a:highlight>
                <a:latin typeface="Arial Narrow" panose="020B0606020202030204" pitchFamily="34" charset="0"/>
              </a:rPr>
              <a:t>Mary Magdalene</a:t>
            </a:r>
            <a:r>
              <a:rPr lang="en-US" sz="1500" b="0" i="0" u="none" strike="noStrike" baseline="0" dirty="0">
                <a:latin typeface="Arial Narrow" panose="020B0606020202030204" pitchFamily="34" charset="0"/>
              </a:rPr>
              <a:t> and </a:t>
            </a:r>
            <a:r>
              <a:rPr lang="en-US" sz="1500" b="1" i="0" u="none" strike="noStrike" baseline="0" dirty="0">
                <a:highlight>
                  <a:srgbClr val="FFFF00"/>
                </a:highlight>
                <a:latin typeface="Arial Narrow" panose="020B0606020202030204" pitchFamily="34" charset="0"/>
              </a:rPr>
              <a:t>the other Mary</a:t>
            </a:r>
            <a:r>
              <a:rPr lang="en-US" sz="1500" b="0" i="0" u="none" strike="noStrike" baseline="0" dirty="0">
                <a:latin typeface="Arial Narrow" panose="020B0606020202030204" pitchFamily="34" charset="0"/>
              </a:rPr>
              <a:t> remained sitting there, facing the tomb.”</a:t>
            </a:r>
          </a:p>
          <a:p>
            <a:pPr marL="344488" lvl="1" indent="-173038">
              <a:lnSpc>
                <a:spcPct val="100000"/>
              </a:lnSpc>
              <a:spcBef>
                <a:spcPts val="0"/>
              </a:spcBef>
            </a:pPr>
            <a:r>
              <a:rPr lang="en-US" sz="1500" b="1" i="0" u="none" strike="noStrike" baseline="0" dirty="0">
                <a:latin typeface="Arial Narrow" panose="020B0606020202030204" pitchFamily="34" charset="0"/>
              </a:rPr>
              <a:t>Matt 28:1</a:t>
            </a:r>
            <a:r>
              <a:rPr lang="en-US" sz="1500" b="0" i="0" u="none" strike="noStrike" baseline="0" dirty="0">
                <a:latin typeface="Arial Narrow" panose="020B0606020202030204" pitchFamily="34" charset="0"/>
              </a:rPr>
              <a:t> – “After the sabbath, as the first day of the week was dawning, </a:t>
            </a:r>
            <a:r>
              <a:rPr lang="en-US" sz="1500" b="1" i="0" u="none" strike="noStrike" baseline="0" dirty="0">
                <a:highlight>
                  <a:srgbClr val="00FF00"/>
                </a:highlight>
                <a:latin typeface="Arial Narrow" panose="020B0606020202030204" pitchFamily="34" charset="0"/>
              </a:rPr>
              <a:t>Mary Magdalene</a:t>
            </a:r>
            <a:r>
              <a:rPr lang="en-US" sz="1500" b="0" i="0" u="none" strike="noStrike" baseline="0" dirty="0">
                <a:latin typeface="Arial Narrow" panose="020B0606020202030204" pitchFamily="34" charset="0"/>
              </a:rPr>
              <a:t> and </a:t>
            </a:r>
            <a:r>
              <a:rPr lang="en-US" sz="1500" b="1" i="0" u="none" strike="noStrike" baseline="0" dirty="0">
                <a:highlight>
                  <a:srgbClr val="FFFF00"/>
                </a:highlight>
                <a:latin typeface="Arial Narrow" panose="020B0606020202030204" pitchFamily="34" charset="0"/>
              </a:rPr>
              <a:t>the other Mary</a:t>
            </a:r>
            <a:r>
              <a:rPr lang="en-US" sz="1500" b="1" i="0" u="none" strike="noStrike" baseline="0" dirty="0">
                <a:latin typeface="Arial Narrow" panose="020B0606020202030204" pitchFamily="34" charset="0"/>
              </a:rPr>
              <a:t> </a:t>
            </a:r>
            <a:r>
              <a:rPr lang="en-US" sz="1500" b="0" i="0" u="none" strike="noStrike" baseline="0" dirty="0">
                <a:latin typeface="Arial Narrow" panose="020B0606020202030204" pitchFamily="34" charset="0"/>
              </a:rPr>
              <a:t>came to see the tomb.”</a:t>
            </a:r>
          </a:p>
          <a:p>
            <a:pPr marL="344488" lvl="1" indent="-173038">
              <a:lnSpc>
                <a:spcPct val="100000"/>
              </a:lnSpc>
              <a:spcBef>
                <a:spcPts val="0"/>
              </a:spcBef>
            </a:pPr>
            <a:r>
              <a:rPr lang="en-US" sz="1500" b="1" i="0" u="none" strike="noStrike" spc="-20" dirty="0">
                <a:latin typeface="Arial Narrow" panose="020B0606020202030204" pitchFamily="34" charset="0"/>
              </a:rPr>
              <a:t>Luke 24:10</a:t>
            </a:r>
            <a:r>
              <a:rPr lang="en-US" sz="1500" b="0" i="0" u="none" strike="noStrike" spc="-20" dirty="0">
                <a:latin typeface="Arial Narrow" panose="020B0606020202030204" pitchFamily="34" charset="0"/>
              </a:rPr>
              <a:t> – “The </a:t>
            </a:r>
            <a:r>
              <a:rPr lang="en-US" sz="1500" b="1" i="0" u="none" strike="noStrike" spc="-20" dirty="0">
                <a:latin typeface="Arial Narrow" panose="020B0606020202030204" pitchFamily="34" charset="0"/>
              </a:rPr>
              <a:t>women</a:t>
            </a:r>
            <a:r>
              <a:rPr lang="en-US" sz="1500" b="0" i="0" u="none" strike="noStrike" spc="-20" dirty="0">
                <a:latin typeface="Arial Narrow" panose="020B0606020202030204" pitchFamily="34" charset="0"/>
              </a:rPr>
              <a:t> were </a:t>
            </a:r>
            <a:r>
              <a:rPr lang="en-US" sz="1500" b="1" i="0" u="none" strike="noStrike" spc="-20" dirty="0">
                <a:highlight>
                  <a:srgbClr val="00FF00"/>
                </a:highlight>
                <a:latin typeface="Arial Narrow" panose="020B0606020202030204" pitchFamily="34" charset="0"/>
              </a:rPr>
              <a:t>Mary Magdalene</a:t>
            </a:r>
            <a:r>
              <a:rPr lang="en-US" sz="1500" b="0" i="0" u="none" strike="noStrike" spc="-20" dirty="0">
                <a:latin typeface="Arial Narrow" panose="020B0606020202030204" pitchFamily="34" charset="0"/>
              </a:rPr>
              <a:t>, </a:t>
            </a:r>
            <a:r>
              <a:rPr lang="en-US" sz="1500" b="1" i="0" u="none" strike="noStrike" spc="-20" dirty="0">
                <a:highlight>
                  <a:srgbClr val="C0C0C0"/>
                </a:highlight>
                <a:latin typeface="Arial Narrow" panose="020B0606020202030204" pitchFamily="34" charset="0"/>
              </a:rPr>
              <a:t>Joanna</a:t>
            </a:r>
            <a:r>
              <a:rPr lang="en-US" sz="1500" b="0" i="0" u="none" strike="noStrike" spc="-20" dirty="0">
                <a:latin typeface="Arial Narrow" panose="020B0606020202030204" pitchFamily="34" charset="0"/>
              </a:rPr>
              <a:t>, and </a:t>
            </a:r>
            <a:r>
              <a:rPr lang="en-US" sz="1500" b="1" i="0" u="none" strike="noStrike" spc="-20" dirty="0">
                <a:highlight>
                  <a:srgbClr val="FFFF00"/>
                </a:highlight>
                <a:latin typeface="Arial Narrow" panose="020B0606020202030204" pitchFamily="34" charset="0"/>
              </a:rPr>
              <a:t>Mary the mother of James</a:t>
            </a:r>
            <a:r>
              <a:rPr lang="en-US" sz="1500" b="0" i="0" u="none" strike="noStrike" spc="-20" dirty="0">
                <a:latin typeface="Arial Narrow" panose="020B0606020202030204" pitchFamily="34" charset="0"/>
              </a:rPr>
              <a:t>; the </a:t>
            </a:r>
            <a:r>
              <a:rPr lang="en-US" sz="1500" b="1" i="0" u="none" strike="noStrike" spc="-20" dirty="0">
                <a:latin typeface="Arial Narrow" panose="020B0606020202030204" pitchFamily="34" charset="0"/>
              </a:rPr>
              <a:t>others who accompanied them </a:t>
            </a:r>
            <a:r>
              <a:rPr lang="en-US" sz="1500" b="0" i="0" u="none" strike="noStrike" spc="-20" dirty="0">
                <a:latin typeface="Arial Narrow" panose="020B0606020202030204" pitchFamily="34" charset="0"/>
              </a:rPr>
              <a:t>also told this to the apostles.”</a:t>
            </a:r>
          </a:p>
          <a:p>
            <a:pPr marL="0" indent="0" algn="l" rtl="0">
              <a:lnSpc>
                <a:spcPct val="100000"/>
              </a:lnSpc>
              <a:spcBef>
                <a:spcPts val="1200"/>
              </a:spcBef>
              <a:buNone/>
            </a:pPr>
            <a:r>
              <a:rPr lang="en-US" sz="1800" b="1" i="0" u="none" strike="noStrike" dirty="0">
                <a:latin typeface="Arial Narrow" panose="020B0606020202030204" pitchFamily="34" charset="0"/>
              </a:rPr>
              <a:t>Extended Family of Jesus:</a:t>
            </a:r>
          </a:p>
          <a:p>
            <a:pPr marL="344488" lvl="1" indent="-173038">
              <a:lnSpc>
                <a:spcPct val="100000"/>
              </a:lnSpc>
              <a:spcBef>
                <a:spcPts val="0"/>
              </a:spcBef>
            </a:pPr>
            <a:r>
              <a:rPr lang="en-US" sz="1500" b="1" dirty="0">
                <a:latin typeface="Arial Narrow" panose="020B0606020202030204" pitchFamily="34" charset="0"/>
              </a:rPr>
              <a:t>Mark 6:3 </a:t>
            </a:r>
            <a:r>
              <a:rPr lang="en-US" sz="1500" dirty="0">
                <a:latin typeface="Arial Narrow" panose="020B0606020202030204" pitchFamily="34" charset="0"/>
              </a:rPr>
              <a:t>– “</a:t>
            </a:r>
            <a:r>
              <a:rPr lang="en-US" sz="1500" b="0" i="0" u="none" strike="noStrike" baseline="0" dirty="0">
                <a:latin typeface="Arial Narrow" panose="020B0606020202030204" pitchFamily="34" charset="0"/>
              </a:rPr>
              <a:t>Isn’t he the </a:t>
            </a:r>
            <a:r>
              <a:rPr lang="en-US" sz="1500" b="0" i="1" u="none" strike="noStrike" baseline="0" dirty="0">
                <a:latin typeface="Arial Narrow" panose="020B0606020202030204" pitchFamily="34" charset="0"/>
              </a:rPr>
              <a:t>carpenter</a:t>
            </a:r>
            <a:r>
              <a:rPr lang="en-US" sz="1500" b="0" i="0" u="none" strike="noStrike" baseline="0" dirty="0">
                <a:latin typeface="Arial Narrow" panose="020B0606020202030204" pitchFamily="34" charset="0"/>
              </a:rPr>
              <a:t>, the </a:t>
            </a:r>
            <a:r>
              <a:rPr lang="en-US" sz="1500" b="1" i="0" u="none" strike="noStrike" baseline="0" dirty="0">
                <a:highlight>
                  <a:srgbClr val="00FFFF"/>
                </a:highlight>
                <a:latin typeface="Arial Narrow" panose="020B0606020202030204" pitchFamily="34" charset="0"/>
              </a:rPr>
              <a:t>son of Mary</a:t>
            </a:r>
            <a:r>
              <a:rPr lang="en-US" sz="1500" b="0" i="0" u="none" strike="noStrike" baseline="0" dirty="0">
                <a:latin typeface="Arial Narrow" panose="020B0606020202030204" pitchFamily="34" charset="0"/>
              </a:rPr>
              <a:t>, and the </a:t>
            </a:r>
            <a:r>
              <a:rPr lang="en-US" sz="1500" b="1" i="0" u="none" strike="noStrike" baseline="0" dirty="0">
                <a:latin typeface="Arial Narrow" panose="020B0606020202030204" pitchFamily="34" charset="0"/>
              </a:rPr>
              <a:t>brother</a:t>
            </a:r>
            <a:r>
              <a:rPr lang="en-US" sz="1500" b="0" i="0" u="none" strike="noStrike" baseline="0" dirty="0">
                <a:latin typeface="Arial Narrow" panose="020B0606020202030204" pitchFamily="34" charset="0"/>
              </a:rPr>
              <a:t> of </a:t>
            </a:r>
            <a:r>
              <a:rPr lang="en-US" sz="1500" b="1" i="0" u="none" strike="noStrike" baseline="0" dirty="0">
                <a:highlight>
                  <a:srgbClr val="FFFF00"/>
                </a:highlight>
                <a:latin typeface="Arial Narrow" panose="020B0606020202030204" pitchFamily="34" charset="0"/>
              </a:rPr>
              <a:t>James</a:t>
            </a:r>
            <a:r>
              <a:rPr lang="en-US" sz="1500" b="0" i="0" u="none" strike="noStrike" baseline="0" dirty="0">
                <a:highlight>
                  <a:srgbClr val="FFFF00"/>
                </a:highlight>
                <a:latin typeface="Arial Narrow" panose="020B0606020202030204" pitchFamily="34" charset="0"/>
              </a:rPr>
              <a:t> and </a:t>
            </a:r>
            <a:r>
              <a:rPr lang="en-US" sz="1500" b="1" i="0" u="none" strike="noStrike" baseline="0" dirty="0" err="1">
                <a:highlight>
                  <a:srgbClr val="FFFF00"/>
                </a:highlight>
                <a:latin typeface="Arial Narrow" panose="020B0606020202030204" pitchFamily="34" charset="0"/>
              </a:rPr>
              <a:t>Joses</a:t>
            </a:r>
            <a:r>
              <a:rPr lang="en-US" sz="1500" b="0" i="0" u="none" strike="noStrike" baseline="0" dirty="0">
                <a:latin typeface="Arial Narrow" panose="020B0606020202030204" pitchFamily="34" charset="0"/>
              </a:rPr>
              <a:t> and </a:t>
            </a:r>
            <a:r>
              <a:rPr lang="en-US" sz="1500" b="1" i="0" u="none" strike="noStrike" baseline="0" dirty="0">
                <a:latin typeface="Arial Narrow" panose="020B0606020202030204" pitchFamily="34" charset="0"/>
              </a:rPr>
              <a:t>Judas</a:t>
            </a:r>
            <a:r>
              <a:rPr lang="en-US" sz="1500" b="0" i="0" u="none" strike="noStrike" baseline="0" dirty="0">
                <a:latin typeface="Arial Narrow" panose="020B0606020202030204" pitchFamily="34" charset="0"/>
              </a:rPr>
              <a:t> and </a:t>
            </a:r>
            <a:r>
              <a:rPr lang="en-US" sz="1500" b="1" i="0" u="none" strike="noStrike" baseline="0" dirty="0">
                <a:latin typeface="Arial Narrow" panose="020B0606020202030204" pitchFamily="34" charset="0"/>
              </a:rPr>
              <a:t>Simon</a:t>
            </a:r>
            <a:r>
              <a:rPr lang="en-US" sz="1500" b="0" i="0" u="none" strike="noStrike" baseline="0" dirty="0">
                <a:latin typeface="Arial Narrow" panose="020B0606020202030204" pitchFamily="34" charset="0"/>
              </a:rPr>
              <a:t>? And aren’t </a:t>
            </a:r>
            <a:r>
              <a:rPr lang="en-US" sz="1500" b="1" i="0" u="none" strike="noStrike" baseline="0" dirty="0">
                <a:latin typeface="Arial Narrow" panose="020B0606020202030204" pitchFamily="34" charset="0"/>
              </a:rPr>
              <a:t>his sisters </a:t>
            </a:r>
            <a:r>
              <a:rPr lang="en-US" sz="1500" b="0" i="0" u="none" strike="noStrike" baseline="0" dirty="0">
                <a:latin typeface="Arial Narrow" panose="020B0606020202030204" pitchFamily="34" charset="0"/>
              </a:rPr>
              <a:t>here with us?”</a:t>
            </a:r>
            <a:endParaRPr lang="en-US" sz="1500" dirty="0">
              <a:latin typeface="Arial Narrow" panose="020B0606020202030204" pitchFamily="34" charset="0"/>
            </a:endParaRPr>
          </a:p>
          <a:p>
            <a:pPr marL="344488" lvl="1" indent="-173038">
              <a:lnSpc>
                <a:spcPct val="100000"/>
              </a:lnSpc>
              <a:spcBef>
                <a:spcPts val="0"/>
              </a:spcBef>
            </a:pPr>
            <a:r>
              <a:rPr lang="en-US" sz="1400" b="1" dirty="0">
                <a:latin typeface="Arial Narrow" panose="020B0606020202030204" pitchFamily="34" charset="0"/>
              </a:rPr>
              <a:t>Matt 13:55-56a </a:t>
            </a:r>
            <a:r>
              <a:rPr lang="en-US" sz="1400" dirty="0">
                <a:latin typeface="Arial Narrow" panose="020B0606020202030204" pitchFamily="34" charset="0"/>
              </a:rPr>
              <a:t>– “</a:t>
            </a:r>
            <a:r>
              <a:rPr lang="en-US" sz="1400" b="0" i="0" u="none" strike="noStrike" baseline="0" dirty="0">
                <a:latin typeface="Arial Narrow" panose="020B0606020202030204" pitchFamily="34" charset="0"/>
              </a:rPr>
              <a:t>Isn’t he the </a:t>
            </a:r>
            <a:r>
              <a:rPr lang="en-US" sz="1400" b="0" i="1" u="none" strike="noStrike" baseline="0" dirty="0">
                <a:latin typeface="Arial Narrow" panose="020B0606020202030204" pitchFamily="34" charset="0"/>
              </a:rPr>
              <a:t>carpenter's son</a:t>
            </a:r>
            <a:r>
              <a:rPr lang="en-US" sz="1400" b="0" i="0" u="none" strike="noStrike" baseline="0" dirty="0">
                <a:latin typeface="Arial Narrow" panose="020B0606020202030204" pitchFamily="34" charset="0"/>
              </a:rPr>
              <a:t>? Isn’t his </a:t>
            </a:r>
            <a:r>
              <a:rPr lang="en-US" sz="1400" b="1" i="0" u="none" strike="noStrike" baseline="0" dirty="0">
                <a:highlight>
                  <a:srgbClr val="00FFFF"/>
                </a:highlight>
                <a:latin typeface="Arial Narrow" panose="020B0606020202030204" pitchFamily="34" charset="0"/>
              </a:rPr>
              <a:t>mother named Mary</a:t>
            </a:r>
            <a:r>
              <a:rPr lang="en-US" sz="1400" b="1" i="0" u="none" strike="noStrike" baseline="0" dirty="0">
                <a:latin typeface="Arial Narrow" panose="020B0606020202030204" pitchFamily="34" charset="0"/>
              </a:rPr>
              <a:t> </a:t>
            </a:r>
            <a:r>
              <a:rPr lang="en-US" sz="1400" b="0" i="0" u="none" strike="noStrike" baseline="0" dirty="0">
                <a:latin typeface="Arial Narrow" panose="020B0606020202030204" pitchFamily="34" charset="0"/>
              </a:rPr>
              <a:t>and his </a:t>
            </a:r>
            <a:r>
              <a:rPr lang="en-US" sz="1400" b="1" i="0" u="none" strike="noStrike" baseline="0" dirty="0">
                <a:latin typeface="Arial Narrow" panose="020B0606020202030204" pitchFamily="34" charset="0"/>
              </a:rPr>
              <a:t>brothers </a:t>
            </a:r>
            <a:r>
              <a:rPr lang="en-US" sz="1400" b="1" i="0" u="none" strike="noStrike" baseline="0" dirty="0">
                <a:highlight>
                  <a:srgbClr val="FFFF00"/>
                </a:highlight>
                <a:latin typeface="Arial Narrow" panose="020B0606020202030204" pitchFamily="34" charset="0"/>
              </a:rPr>
              <a:t>James, Joseph</a:t>
            </a:r>
            <a:r>
              <a:rPr lang="en-US" sz="1400" b="1" i="0" u="none" strike="noStrike" baseline="0" dirty="0">
                <a:latin typeface="Arial Narrow" panose="020B0606020202030204" pitchFamily="34" charset="0"/>
              </a:rPr>
              <a:t>, Simon, and Judas</a:t>
            </a:r>
            <a:r>
              <a:rPr lang="en-US" sz="1400" b="0" i="0" u="none" strike="noStrike" baseline="0" dirty="0">
                <a:latin typeface="Arial Narrow" panose="020B0606020202030204" pitchFamily="34" charset="0"/>
              </a:rPr>
              <a:t>? / Aren’t </a:t>
            </a:r>
            <a:r>
              <a:rPr lang="en-US" sz="1400" b="1" i="0" u="none" strike="noStrike" baseline="0" dirty="0">
                <a:latin typeface="Arial Narrow" panose="020B0606020202030204" pitchFamily="34" charset="0"/>
              </a:rPr>
              <a:t>his sisters </a:t>
            </a:r>
            <a:r>
              <a:rPr lang="en-US" sz="1400" b="0" i="0" u="none" strike="noStrike" baseline="0" dirty="0">
                <a:latin typeface="Arial Narrow" panose="020B0606020202030204" pitchFamily="34" charset="0"/>
              </a:rPr>
              <a:t>all with us?”</a:t>
            </a:r>
          </a:p>
          <a:p>
            <a:pPr marL="344488" lvl="1" indent="-173038">
              <a:lnSpc>
                <a:spcPct val="100000"/>
              </a:lnSpc>
              <a:spcBef>
                <a:spcPts val="0"/>
              </a:spcBef>
            </a:pPr>
            <a:r>
              <a:rPr lang="en-US" sz="1400" b="1" dirty="0">
                <a:latin typeface="Arial Narrow" panose="020B0606020202030204" pitchFamily="34" charset="0"/>
              </a:rPr>
              <a:t>Luke 4:22 </a:t>
            </a:r>
            <a:r>
              <a:rPr lang="en-US" sz="1400" dirty="0">
                <a:latin typeface="Arial Narrow" panose="020B0606020202030204" pitchFamily="34" charset="0"/>
              </a:rPr>
              <a:t>– “Isn’t this </a:t>
            </a:r>
            <a:r>
              <a:rPr lang="en-US" sz="1400" i="1" dirty="0">
                <a:latin typeface="Arial Narrow" panose="020B0606020202030204" pitchFamily="34" charset="0"/>
              </a:rPr>
              <a:t>Joseph’s son</a:t>
            </a:r>
            <a:r>
              <a:rPr lang="en-US" sz="1400" dirty="0">
                <a:latin typeface="Arial Narrow" panose="020B0606020202030204" pitchFamily="34" charset="0"/>
              </a:rPr>
              <a:t>?”  (</a:t>
            </a:r>
            <a:r>
              <a:rPr lang="en-US" sz="1400" i="1" dirty="0">
                <a:latin typeface="Arial Narrow" panose="020B0606020202030204" pitchFamily="34" charset="0"/>
              </a:rPr>
              <a:t>no mention of “brothers &amp; sisters”</a:t>
            </a:r>
            <a:r>
              <a:rPr lang="en-US" sz="1400" dirty="0">
                <a:latin typeface="Arial Narrow" panose="020B0606020202030204" pitchFamily="34" charset="0"/>
              </a:rPr>
              <a:t>)</a:t>
            </a:r>
            <a:endParaRPr lang="en-US" sz="1400" b="0" i="0" u="none" strike="noStrike" baseline="0" dirty="0">
              <a:latin typeface="Arial Narrow" panose="020B0606020202030204" pitchFamily="34" charset="0"/>
            </a:endParaRPr>
          </a:p>
        </p:txBody>
      </p:sp>
    </p:spTree>
    <p:extLst>
      <p:ext uri="{BB962C8B-B14F-4D97-AF65-F5344CB8AC3E}">
        <p14:creationId xmlns:p14="http://schemas.microsoft.com/office/powerpoint/2010/main" val="12691784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B3D4F-C6BE-45F2-A95D-E1DFA04AB743}"/>
              </a:ext>
            </a:extLst>
          </p:cNvPr>
          <p:cNvSpPr>
            <a:spLocks noGrp="1"/>
          </p:cNvSpPr>
          <p:nvPr>
            <p:ph type="title"/>
          </p:nvPr>
        </p:nvSpPr>
        <p:spPr/>
        <p:txBody>
          <a:bodyPr/>
          <a:lstStyle/>
          <a:p>
            <a:r>
              <a:rPr lang="en-US" dirty="0"/>
              <a:t>On the Other Hand…?</a:t>
            </a:r>
          </a:p>
        </p:txBody>
      </p:sp>
      <p:sp>
        <p:nvSpPr>
          <p:cNvPr id="3" name="Content Placeholder 2">
            <a:extLst>
              <a:ext uri="{FF2B5EF4-FFF2-40B4-BE49-F238E27FC236}">
                <a16:creationId xmlns:a16="http://schemas.microsoft.com/office/drawing/2014/main" id="{4FA4F063-9B2B-4FA8-A49E-DFF3EA404A0B}"/>
              </a:ext>
            </a:extLst>
          </p:cNvPr>
          <p:cNvSpPr>
            <a:spLocks noGrp="1"/>
          </p:cNvSpPr>
          <p:nvPr>
            <p:ph idx="1"/>
          </p:nvPr>
        </p:nvSpPr>
        <p:spPr>
          <a:xfrm>
            <a:off x="701040" y="1055692"/>
            <a:ext cx="10943564" cy="5032069"/>
          </a:xfrm>
        </p:spPr>
        <p:txBody>
          <a:bodyPr>
            <a:normAutofit/>
          </a:bodyPr>
          <a:lstStyle/>
          <a:p>
            <a:pPr marL="0" indent="0">
              <a:buNone/>
            </a:pPr>
            <a:r>
              <a:rPr lang="en-US" sz="2400" b="1" dirty="0">
                <a:latin typeface="Times New Roman" panose="02020603050405020304" pitchFamily="18" charset="0"/>
                <a:cs typeface="Arial" panose="020B0604020202020204" pitchFamily="34" charset="0"/>
              </a:rPr>
              <a:t>These two people </a:t>
            </a:r>
            <a:r>
              <a:rPr lang="en-US" sz="2400" b="1" i="1" dirty="0">
                <a:latin typeface="Times New Roman" panose="02020603050405020304" pitchFamily="18" charset="0"/>
                <a:cs typeface="Arial" panose="020B0604020202020204" pitchFamily="34" charset="0"/>
              </a:rPr>
              <a:t>talk about </a:t>
            </a:r>
            <a:r>
              <a:rPr lang="en-US" sz="2400" b="1" u="sng" dirty="0">
                <a:latin typeface="Times New Roman" panose="02020603050405020304" pitchFamily="18" charset="0"/>
                <a:cs typeface="Arial" panose="020B0604020202020204" pitchFamily="34" charset="0"/>
              </a:rPr>
              <a:t>the women</a:t>
            </a:r>
            <a:r>
              <a:rPr lang="en-US" sz="2400" b="1" dirty="0">
                <a:latin typeface="Times New Roman" panose="02020603050405020304" pitchFamily="18" charset="0"/>
                <a:cs typeface="Arial" panose="020B0604020202020204" pitchFamily="34" charset="0"/>
              </a:rPr>
              <a:t> </a:t>
            </a:r>
            <a:r>
              <a:rPr lang="en-US" sz="2400" dirty="0">
                <a:latin typeface="Times New Roman" panose="02020603050405020304" pitchFamily="18" charset="0"/>
                <a:cs typeface="Arial" panose="020B0604020202020204" pitchFamily="34" charset="0"/>
              </a:rPr>
              <a:t>in the grammatical </a:t>
            </a:r>
            <a:r>
              <a:rPr lang="en-US" sz="2400" u="sng" dirty="0">
                <a:latin typeface="Times New Roman" panose="02020603050405020304" pitchFamily="18" charset="0"/>
                <a:cs typeface="Arial" panose="020B0604020202020204" pitchFamily="34" charset="0"/>
              </a:rPr>
              <a:t>third person </a:t>
            </a:r>
            <a:r>
              <a:rPr lang="en-US" sz="2400" dirty="0">
                <a:latin typeface="Times New Roman" panose="02020603050405020304" pitchFamily="18" charset="0"/>
                <a:cs typeface="Arial" panose="020B0604020202020204" pitchFamily="34" charset="0"/>
              </a:rPr>
              <a:t>(vv. 22-24):</a:t>
            </a:r>
          </a:p>
          <a:p>
            <a:pPr marL="457200" indent="0">
              <a:spcBef>
                <a:spcPts val="1800"/>
              </a:spcBef>
              <a:buNone/>
            </a:pPr>
            <a:r>
              <a:rPr lang="en-US" sz="2400" baseline="30000" dirty="0">
                <a:solidFill>
                  <a:srgbClr val="FF0000"/>
                </a:solidFill>
                <a:latin typeface="Arial Narrow" panose="020B0606020202030204" pitchFamily="34" charset="0"/>
                <a:cs typeface="Arial" panose="020B0604020202020204" pitchFamily="34" charset="0"/>
              </a:rPr>
              <a:t>22</a:t>
            </a:r>
            <a:r>
              <a:rPr lang="en-US" sz="2400" dirty="0">
                <a:effectLst/>
                <a:latin typeface="Arial Narrow" panose="020B0606020202030204" pitchFamily="34" charset="0"/>
                <a:ea typeface="Calibri" panose="020F0502020204030204" pitchFamily="34" charset="0"/>
                <a:cs typeface="Arial" panose="020B0604020202020204" pitchFamily="34" charset="0"/>
              </a:rPr>
              <a:t> </a:t>
            </a:r>
            <a:r>
              <a:rPr lang="en-US" sz="2400" u="sng" dirty="0">
                <a:effectLst/>
                <a:latin typeface="Arial Narrow" panose="020B0606020202030204" pitchFamily="34" charset="0"/>
                <a:ea typeface="Calibri" panose="020F0502020204030204" pitchFamily="34" charset="0"/>
                <a:cs typeface="Arial" panose="020B0604020202020204" pitchFamily="34" charset="0"/>
              </a:rPr>
              <a:t>Some women from </a:t>
            </a:r>
            <a:r>
              <a:rPr lang="en-US" sz="2400" b="1" u="sng" dirty="0">
                <a:effectLst/>
                <a:latin typeface="Arial Narrow" panose="020B0606020202030204" pitchFamily="34" charset="0"/>
                <a:ea typeface="Calibri" panose="020F0502020204030204" pitchFamily="34" charset="0"/>
                <a:cs typeface="Arial" panose="020B0604020202020204" pitchFamily="34" charset="0"/>
              </a:rPr>
              <a:t>our</a:t>
            </a:r>
            <a:r>
              <a:rPr lang="en-US" sz="2400" u="sng" dirty="0">
                <a:effectLst/>
                <a:latin typeface="Arial Narrow" panose="020B0606020202030204" pitchFamily="34" charset="0"/>
                <a:ea typeface="Calibri" panose="020F0502020204030204" pitchFamily="34" charset="0"/>
                <a:cs typeface="Arial" panose="020B0604020202020204" pitchFamily="34" charset="0"/>
              </a:rPr>
              <a:t> group</a:t>
            </a:r>
            <a:r>
              <a:rPr lang="en-US" sz="2400" dirty="0">
                <a:effectLst/>
                <a:latin typeface="Arial Narrow" panose="020B0606020202030204" pitchFamily="34" charset="0"/>
                <a:ea typeface="Calibri" panose="020F0502020204030204" pitchFamily="34" charset="0"/>
                <a:cs typeface="Arial" panose="020B0604020202020204" pitchFamily="34" charset="0"/>
              </a:rPr>
              <a:t>, however, have astounded </a:t>
            </a:r>
            <a:r>
              <a:rPr lang="en-US" sz="2400" b="1" dirty="0">
                <a:effectLst/>
                <a:latin typeface="Arial Narrow" panose="020B0606020202030204" pitchFamily="34" charset="0"/>
                <a:ea typeface="Calibri" panose="020F0502020204030204" pitchFamily="34" charset="0"/>
                <a:cs typeface="Arial" panose="020B0604020202020204" pitchFamily="34" charset="0"/>
              </a:rPr>
              <a:t>us</a:t>
            </a:r>
            <a:r>
              <a:rPr lang="en-US" sz="2400" dirty="0">
                <a:effectLst/>
                <a:latin typeface="Arial Narrow" panose="020B0606020202030204" pitchFamily="34" charset="0"/>
                <a:ea typeface="Calibri" panose="020F0502020204030204" pitchFamily="34" charset="0"/>
                <a:cs typeface="Arial" panose="020B0604020202020204" pitchFamily="34" charset="0"/>
              </a:rPr>
              <a:t>:</a:t>
            </a:r>
            <a:br>
              <a:rPr lang="en-US" sz="2400" dirty="0">
                <a:effectLst/>
                <a:latin typeface="Arial Narrow" panose="020B0606020202030204" pitchFamily="34" charset="0"/>
                <a:ea typeface="Calibri" panose="020F0502020204030204" pitchFamily="34" charset="0"/>
                <a:cs typeface="Arial" panose="020B0604020202020204" pitchFamily="34" charset="0"/>
              </a:rPr>
            </a:br>
            <a:r>
              <a:rPr lang="en-US" sz="2400" dirty="0">
                <a:effectLst/>
                <a:latin typeface="Arial Narrow" panose="020B0606020202030204" pitchFamily="34" charset="0"/>
                <a:ea typeface="Calibri" panose="020F0502020204030204" pitchFamily="34" charset="0"/>
                <a:cs typeface="Arial" panose="020B0604020202020204" pitchFamily="34" charset="0"/>
              </a:rPr>
              <a:t>    </a:t>
            </a:r>
            <a:r>
              <a:rPr lang="en-US" sz="2400" u="sng" dirty="0">
                <a:effectLst/>
                <a:latin typeface="Arial Narrow" panose="020B0606020202030204" pitchFamily="34" charset="0"/>
                <a:ea typeface="Calibri" panose="020F0502020204030204" pitchFamily="34" charset="0"/>
                <a:cs typeface="Arial" panose="020B0604020202020204" pitchFamily="34" charset="0"/>
              </a:rPr>
              <a:t>they</a:t>
            </a:r>
            <a:r>
              <a:rPr lang="en-US" sz="2400" dirty="0">
                <a:effectLst/>
                <a:latin typeface="Arial Narrow" panose="020B0606020202030204" pitchFamily="34" charset="0"/>
                <a:ea typeface="Calibri" panose="020F0502020204030204" pitchFamily="34" charset="0"/>
                <a:cs typeface="Arial" panose="020B0604020202020204" pitchFamily="34" charset="0"/>
              </a:rPr>
              <a:t> were at the tomb early in the morning </a:t>
            </a:r>
            <a:r>
              <a:rPr lang="en-US" sz="2400" baseline="30000" dirty="0">
                <a:solidFill>
                  <a:srgbClr val="FF0000"/>
                </a:solidFill>
                <a:latin typeface="Arial Narrow" panose="020B0606020202030204" pitchFamily="34" charset="0"/>
                <a:cs typeface="Arial" panose="020B0604020202020204" pitchFamily="34" charset="0"/>
              </a:rPr>
              <a:t>23</a:t>
            </a:r>
            <a:r>
              <a:rPr lang="en-US" sz="2400" dirty="0">
                <a:effectLst/>
                <a:latin typeface="Arial Narrow" panose="020B0606020202030204" pitchFamily="34" charset="0"/>
                <a:ea typeface="Calibri" panose="020F0502020204030204" pitchFamily="34" charset="0"/>
                <a:cs typeface="Arial" panose="020B0604020202020204" pitchFamily="34" charset="0"/>
              </a:rPr>
              <a:t> and did not find his Body;</a:t>
            </a:r>
            <a:br>
              <a:rPr lang="en-US" sz="2400" dirty="0">
                <a:effectLst/>
                <a:latin typeface="Arial Narrow" panose="020B0606020202030204" pitchFamily="34" charset="0"/>
                <a:ea typeface="Calibri" panose="020F0502020204030204" pitchFamily="34" charset="0"/>
                <a:cs typeface="Arial" panose="020B0604020202020204" pitchFamily="34" charset="0"/>
              </a:rPr>
            </a:br>
            <a:r>
              <a:rPr lang="en-US" sz="2400" dirty="0">
                <a:effectLst/>
                <a:latin typeface="Arial Narrow" panose="020B0606020202030204" pitchFamily="34" charset="0"/>
                <a:ea typeface="Calibri" panose="020F0502020204030204" pitchFamily="34" charset="0"/>
                <a:cs typeface="Arial" panose="020B0604020202020204" pitchFamily="34" charset="0"/>
              </a:rPr>
              <a:t>    </a:t>
            </a:r>
            <a:r>
              <a:rPr lang="en-US" sz="2400" u="sng" dirty="0">
                <a:effectLst/>
                <a:latin typeface="Arial Narrow" panose="020B0606020202030204" pitchFamily="34" charset="0"/>
                <a:ea typeface="Calibri" panose="020F0502020204030204" pitchFamily="34" charset="0"/>
                <a:cs typeface="Arial" panose="020B0604020202020204" pitchFamily="34" charset="0"/>
              </a:rPr>
              <a:t>they</a:t>
            </a:r>
            <a:r>
              <a:rPr lang="en-US" sz="2400" dirty="0">
                <a:effectLst/>
                <a:latin typeface="Arial Narrow" panose="020B0606020202030204" pitchFamily="34" charset="0"/>
                <a:ea typeface="Calibri" panose="020F0502020204030204" pitchFamily="34" charset="0"/>
                <a:cs typeface="Arial" panose="020B0604020202020204" pitchFamily="34" charset="0"/>
              </a:rPr>
              <a:t> came back and reported that </a:t>
            </a:r>
            <a:r>
              <a:rPr lang="en-US" sz="2400" u="sng" dirty="0">
                <a:effectLst/>
                <a:latin typeface="Arial Narrow" panose="020B0606020202030204" pitchFamily="34" charset="0"/>
                <a:ea typeface="Calibri" panose="020F0502020204030204" pitchFamily="34" charset="0"/>
                <a:cs typeface="Arial" panose="020B0604020202020204" pitchFamily="34" charset="0"/>
              </a:rPr>
              <a:t>they</a:t>
            </a:r>
            <a:r>
              <a:rPr lang="en-US" sz="2400" dirty="0">
                <a:effectLst/>
                <a:latin typeface="Arial Narrow" panose="020B0606020202030204" pitchFamily="34" charset="0"/>
                <a:ea typeface="Calibri" panose="020F0502020204030204" pitchFamily="34" charset="0"/>
                <a:cs typeface="Arial" panose="020B0604020202020204" pitchFamily="34" charset="0"/>
              </a:rPr>
              <a:t> had indeed seen a vision of angels</a:t>
            </a:r>
            <a:br>
              <a:rPr lang="en-US" sz="2400" dirty="0">
                <a:effectLst/>
                <a:latin typeface="Arial Narrow" panose="020B0606020202030204" pitchFamily="34" charset="0"/>
                <a:ea typeface="Calibri" panose="020F0502020204030204" pitchFamily="34" charset="0"/>
                <a:cs typeface="Arial" panose="020B0604020202020204" pitchFamily="34" charset="0"/>
              </a:rPr>
            </a:br>
            <a:r>
              <a:rPr lang="en-US" sz="2400" dirty="0">
                <a:effectLst/>
                <a:latin typeface="Arial Narrow" panose="020B0606020202030204" pitchFamily="34" charset="0"/>
                <a:ea typeface="Calibri" panose="020F0502020204030204" pitchFamily="34" charset="0"/>
                <a:cs typeface="Arial" panose="020B0604020202020204" pitchFamily="34" charset="0"/>
              </a:rPr>
              <a:t>    who announced that he was alive.</a:t>
            </a:r>
            <a:br>
              <a:rPr lang="en-US" sz="2400" dirty="0">
                <a:effectLst/>
                <a:latin typeface="Arial Narrow" panose="020B0606020202030204" pitchFamily="34" charset="0"/>
                <a:ea typeface="Calibri" panose="020F0502020204030204" pitchFamily="34" charset="0"/>
                <a:cs typeface="Arial" panose="020B0604020202020204" pitchFamily="34" charset="0"/>
              </a:rPr>
            </a:br>
            <a:r>
              <a:rPr lang="en-US" sz="2400" baseline="30000" dirty="0">
                <a:solidFill>
                  <a:srgbClr val="FF0000"/>
                </a:solidFill>
                <a:latin typeface="Arial Narrow" panose="020B0606020202030204" pitchFamily="34" charset="0"/>
                <a:cs typeface="Arial" panose="020B0604020202020204" pitchFamily="34" charset="0"/>
              </a:rPr>
              <a:t>24</a:t>
            </a:r>
            <a:r>
              <a:rPr lang="en-US" sz="2400" dirty="0">
                <a:effectLst/>
                <a:latin typeface="Arial Narrow" panose="020B0606020202030204" pitchFamily="34" charset="0"/>
                <a:ea typeface="Calibri" panose="020F0502020204030204" pitchFamily="34" charset="0"/>
                <a:cs typeface="Arial" panose="020B0604020202020204" pitchFamily="34" charset="0"/>
              </a:rPr>
              <a:t> Then </a:t>
            </a:r>
            <a:r>
              <a:rPr lang="en-US" sz="2400" b="1" dirty="0">
                <a:effectLst/>
                <a:latin typeface="Arial Narrow" panose="020B0606020202030204" pitchFamily="34" charset="0"/>
                <a:ea typeface="Calibri" panose="020F0502020204030204" pitchFamily="34" charset="0"/>
                <a:cs typeface="Arial" panose="020B0604020202020204" pitchFamily="34" charset="0"/>
              </a:rPr>
              <a:t>some of those with us</a:t>
            </a:r>
            <a:r>
              <a:rPr lang="en-US" sz="2400" dirty="0">
                <a:effectLst/>
                <a:latin typeface="Arial Narrow" panose="020B0606020202030204" pitchFamily="34" charset="0"/>
                <a:ea typeface="Calibri" panose="020F0502020204030204" pitchFamily="34" charset="0"/>
                <a:cs typeface="Arial" panose="020B0604020202020204" pitchFamily="34" charset="0"/>
              </a:rPr>
              <a:t> went to the tomb</a:t>
            </a:r>
            <a:br>
              <a:rPr lang="en-US" sz="2400" dirty="0">
                <a:effectLst/>
                <a:latin typeface="Arial Narrow" panose="020B0606020202030204" pitchFamily="34" charset="0"/>
                <a:ea typeface="Calibri" panose="020F0502020204030204" pitchFamily="34" charset="0"/>
                <a:cs typeface="Arial" panose="020B0604020202020204" pitchFamily="34" charset="0"/>
              </a:rPr>
            </a:br>
            <a:r>
              <a:rPr lang="en-US" sz="2400" dirty="0">
                <a:effectLst/>
                <a:latin typeface="Arial Narrow" panose="020B0606020202030204" pitchFamily="34" charset="0"/>
                <a:ea typeface="Calibri" panose="020F0502020204030204" pitchFamily="34" charset="0"/>
                <a:cs typeface="Arial" panose="020B0604020202020204" pitchFamily="34" charset="0"/>
              </a:rPr>
              <a:t>    and found things just as </a:t>
            </a:r>
            <a:r>
              <a:rPr lang="en-US" sz="2400" u="sng" dirty="0">
                <a:effectLst/>
                <a:latin typeface="Arial Narrow" panose="020B0606020202030204" pitchFamily="34" charset="0"/>
                <a:ea typeface="Calibri" panose="020F0502020204030204" pitchFamily="34" charset="0"/>
                <a:cs typeface="Arial" panose="020B0604020202020204" pitchFamily="34" charset="0"/>
              </a:rPr>
              <a:t>the women</a:t>
            </a:r>
            <a:r>
              <a:rPr lang="en-US" sz="2400" dirty="0">
                <a:effectLst/>
                <a:latin typeface="Arial Narrow" panose="020B0606020202030204" pitchFamily="34" charset="0"/>
                <a:ea typeface="Calibri" panose="020F0502020204030204" pitchFamily="34" charset="0"/>
                <a:cs typeface="Arial" panose="020B0604020202020204" pitchFamily="34" charset="0"/>
              </a:rPr>
              <a:t> had described, but him </a:t>
            </a:r>
            <a:r>
              <a:rPr lang="en-US" sz="2400" b="1" dirty="0">
                <a:effectLst/>
                <a:latin typeface="Arial Narrow" panose="020B0606020202030204" pitchFamily="34" charset="0"/>
                <a:ea typeface="Calibri" panose="020F0502020204030204" pitchFamily="34" charset="0"/>
                <a:cs typeface="Arial" panose="020B0604020202020204" pitchFamily="34" charset="0"/>
              </a:rPr>
              <a:t>they</a:t>
            </a:r>
            <a:r>
              <a:rPr lang="en-US" sz="2400" dirty="0">
                <a:effectLst/>
                <a:latin typeface="Arial Narrow" panose="020B0606020202030204" pitchFamily="34" charset="0"/>
                <a:ea typeface="Calibri" panose="020F0502020204030204" pitchFamily="34" charset="0"/>
                <a:cs typeface="Arial" panose="020B0604020202020204" pitchFamily="34" charset="0"/>
              </a:rPr>
              <a:t> did not see.“</a:t>
            </a:r>
          </a:p>
          <a:p>
            <a:pPr marL="0" indent="0">
              <a:spcBef>
                <a:spcPts val="1800"/>
              </a:spcBef>
              <a:buNone/>
            </a:pPr>
            <a:r>
              <a:rPr lang="en-US" sz="2400" b="1" dirty="0">
                <a:latin typeface="Times New Roman" panose="02020603050405020304" pitchFamily="18" charset="0"/>
                <a:ea typeface="Calibri" panose="020F0502020204030204" pitchFamily="34" charset="0"/>
                <a:cs typeface="Arial" panose="020B0604020202020204" pitchFamily="34" charset="0"/>
              </a:rPr>
              <a:t>Would they be talking in quite this way</a:t>
            </a:r>
            <a:r>
              <a:rPr lang="en-US" sz="2400" dirty="0">
                <a:latin typeface="Times New Roman" panose="02020603050405020304" pitchFamily="18" charset="0"/>
                <a:ea typeface="Calibri" panose="020F0502020204030204" pitchFamily="34" charset="0"/>
                <a:cs typeface="Arial" panose="020B0604020202020204" pitchFamily="34" charset="0"/>
              </a:rPr>
              <a:t>, if </a:t>
            </a:r>
            <a:r>
              <a:rPr lang="en-US" sz="2400" b="1" i="1" dirty="0">
                <a:latin typeface="Times New Roman" panose="02020603050405020304" pitchFamily="18" charset="0"/>
                <a:ea typeface="Calibri" panose="020F0502020204030204" pitchFamily="34" charset="0"/>
                <a:cs typeface="Arial" panose="020B0604020202020204" pitchFamily="34" charset="0"/>
              </a:rPr>
              <a:t>Cleopas and Mary</a:t>
            </a:r>
            <a:r>
              <a:rPr lang="en-US" sz="2400" i="1" dirty="0">
                <a:latin typeface="Times New Roman" panose="02020603050405020304" pitchFamily="18" charset="0"/>
                <a:ea typeface="Calibri" panose="020F0502020204030204" pitchFamily="34" charset="0"/>
                <a:cs typeface="Arial" panose="020B0604020202020204" pitchFamily="34" charset="0"/>
              </a:rPr>
              <a:t> </a:t>
            </a:r>
            <a:r>
              <a:rPr lang="en-US" sz="2400" dirty="0">
                <a:latin typeface="Times New Roman" panose="02020603050405020304" pitchFamily="18" charset="0"/>
                <a:ea typeface="Calibri" panose="020F0502020204030204" pitchFamily="34" charset="0"/>
                <a:cs typeface="Arial" panose="020B0604020202020204" pitchFamily="34" charset="0"/>
              </a:rPr>
              <a:t>are together here?</a:t>
            </a:r>
            <a:br>
              <a:rPr lang="en-US" sz="2400" dirty="0">
                <a:latin typeface="Times New Roman" panose="02020603050405020304" pitchFamily="18" charset="0"/>
                <a:ea typeface="Calibri" panose="020F0502020204030204" pitchFamily="34" charset="0"/>
                <a:cs typeface="Arial" panose="020B0604020202020204" pitchFamily="34" charset="0"/>
              </a:rPr>
            </a:br>
            <a:r>
              <a:rPr lang="en-US" sz="2400" dirty="0">
                <a:latin typeface="Times New Roman" panose="02020603050405020304" pitchFamily="18" charset="0"/>
                <a:ea typeface="Calibri" panose="020F0502020204030204" pitchFamily="34" charset="0"/>
                <a:cs typeface="Arial" panose="020B0604020202020204" pitchFamily="34" charset="0"/>
              </a:rPr>
              <a:t>Or if </a:t>
            </a:r>
            <a:r>
              <a:rPr lang="en-US" sz="2400" b="1" i="1" dirty="0">
                <a:latin typeface="Times New Roman" panose="02020603050405020304" pitchFamily="18" charset="0"/>
                <a:ea typeface="Calibri" panose="020F0502020204030204" pitchFamily="34" charset="0"/>
                <a:cs typeface="Arial" panose="020B0604020202020204" pitchFamily="34" charset="0"/>
              </a:rPr>
              <a:t>Mary (of </a:t>
            </a:r>
            <a:r>
              <a:rPr lang="en-US" sz="2400" b="1" i="1" dirty="0" err="1">
                <a:latin typeface="Times New Roman" panose="02020603050405020304" pitchFamily="18" charset="0"/>
                <a:ea typeface="Calibri" panose="020F0502020204030204" pitchFamily="34" charset="0"/>
                <a:cs typeface="Arial" panose="020B0604020202020204" pitchFamily="34" charset="0"/>
              </a:rPr>
              <a:t>Clopas</a:t>
            </a:r>
            <a:r>
              <a:rPr lang="en-US" sz="2400" b="1" i="1" dirty="0">
                <a:latin typeface="Times New Roman" panose="02020603050405020304" pitchFamily="18" charset="0"/>
                <a:ea typeface="Calibri" panose="020F0502020204030204" pitchFamily="34" charset="0"/>
                <a:cs typeface="Arial" panose="020B0604020202020204" pitchFamily="34" charset="0"/>
              </a:rPr>
              <a:t>)</a:t>
            </a:r>
            <a:r>
              <a:rPr lang="en-US" sz="2400" dirty="0">
                <a:latin typeface="Times New Roman" panose="02020603050405020304" pitchFamily="18" charset="0"/>
                <a:ea typeface="Calibri" panose="020F0502020204030204" pitchFamily="34" charset="0"/>
                <a:cs typeface="Arial" panose="020B0604020202020204" pitchFamily="34" charset="0"/>
              </a:rPr>
              <a:t> herself was one of the women at the tomb that morning?</a:t>
            </a:r>
          </a:p>
        </p:txBody>
      </p:sp>
    </p:spTree>
    <p:extLst>
      <p:ext uri="{BB962C8B-B14F-4D97-AF65-F5344CB8AC3E}">
        <p14:creationId xmlns:p14="http://schemas.microsoft.com/office/powerpoint/2010/main" val="4877684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EEEAE-1EBE-492B-B0A5-9CD697999578}"/>
              </a:ext>
            </a:extLst>
          </p:cNvPr>
          <p:cNvSpPr>
            <a:spLocks noGrp="1"/>
          </p:cNvSpPr>
          <p:nvPr>
            <p:ph type="title"/>
          </p:nvPr>
        </p:nvSpPr>
        <p:spPr/>
        <p:txBody>
          <a:bodyPr/>
          <a:lstStyle/>
          <a:p>
            <a:r>
              <a:rPr lang="en-US" dirty="0"/>
              <a:t>WHERE?</a:t>
            </a:r>
          </a:p>
        </p:txBody>
      </p:sp>
      <p:sp>
        <p:nvSpPr>
          <p:cNvPr id="11" name="Content Placeholder 10">
            <a:extLst>
              <a:ext uri="{FF2B5EF4-FFF2-40B4-BE49-F238E27FC236}">
                <a16:creationId xmlns:a16="http://schemas.microsoft.com/office/drawing/2014/main" id="{DE23986C-B4CB-473C-B0FF-E115A55B815E}"/>
              </a:ext>
            </a:extLst>
          </p:cNvPr>
          <p:cNvSpPr>
            <a:spLocks noGrp="1"/>
          </p:cNvSpPr>
          <p:nvPr>
            <p:ph idx="1"/>
          </p:nvPr>
        </p:nvSpPr>
        <p:spPr>
          <a:xfrm>
            <a:off x="606490" y="1055692"/>
            <a:ext cx="4068147" cy="5032069"/>
          </a:xfrm>
        </p:spPr>
        <p:txBody>
          <a:bodyPr>
            <a:normAutofit/>
          </a:bodyPr>
          <a:lstStyle/>
          <a:p>
            <a:pPr>
              <a:lnSpc>
                <a:spcPct val="100000"/>
              </a:lnSpc>
              <a:spcBef>
                <a:spcPts val="0"/>
              </a:spcBef>
            </a:pPr>
            <a:r>
              <a:rPr lang="en-US" sz="2400" dirty="0"/>
              <a:t>“</a:t>
            </a:r>
            <a:r>
              <a:rPr lang="en-US" sz="2400" dirty="0">
                <a:effectLst/>
                <a:latin typeface="Times New Roman" panose="02020603050405020304" pitchFamily="18" charset="0"/>
                <a:ea typeface="Calibri" panose="020F0502020204030204" pitchFamily="34" charset="0"/>
                <a:cs typeface="Arial" panose="020B0604020202020204" pitchFamily="34" charset="0"/>
              </a:rPr>
              <a:t>a </a:t>
            </a:r>
            <a:r>
              <a:rPr lang="en-US" sz="2400" b="1" dirty="0">
                <a:effectLst/>
                <a:latin typeface="Times New Roman" panose="02020603050405020304" pitchFamily="18" charset="0"/>
                <a:ea typeface="Calibri" panose="020F0502020204030204" pitchFamily="34" charset="0"/>
                <a:cs typeface="Arial" panose="020B0604020202020204" pitchFamily="34" charset="0"/>
              </a:rPr>
              <a:t>village </a:t>
            </a:r>
            <a:r>
              <a:rPr lang="en-US" sz="2400" dirty="0">
                <a:effectLst/>
                <a:latin typeface="Times New Roman" panose="02020603050405020304" pitchFamily="18" charset="0"/>
                <a:ea typeface="Calibri" panose="020F0502020204030204" pitchFamily="34" charset="0"/>
                <a:cs typeface="Arial" panose="020B0604020202020204" pitchFamily="34" charset="0"/>
              </a:rPr>
              <a:t>called </a:t>
            </a:r>
            <a:r>
              <a:rPr lang="en-US" sz="2400" b="1" dirty="0">
                <a:effectLst/>
                <a:latin typeface="Times New Roman" panose="02020603050405020304" pitchFamily="18" charset="0"/>
                <a:ea typeface="Calibri" panose="020F0502020204030204" pitchFamily="34" charset="0"/>
                <a:cs typeface="Arial" panose="020B0604020202020204" pitchFamily="34" charset="0"/>
              </a:rPr>
              <a:t>Emmaus</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b="1" dirty="0">
                <a:effectLst/>
                <a:latin typeface="Times New Roman" panose="02020603050405020304" pitchFamily="18" charset="0"/>
                <a:ea typeface="Calibri" panose="020F0502020204030204" pitchFamily="34" charset="0"/>
                <a:cs typeface="Arial" panose="020B0604020202020204" pitchFamily="34" charset="0"/>
              </a:rPr>
              <a:t>about seven </a:t>
            </a:r>
            <a:r>
              <a:rPr lang="en-US" sz="2400" dirty="0">
                <a:effectLst/>
                <a:latin typeface="Times New Roman" panose="02020603050405020304" pitchFamily="18" charset="0"/>
                <a:ea typeface="Calibri" panose="020F0502020204030204" pitchFamily="34" charset="0"/>
                <a:cs typeface="Arial" panose="020B0604020202020204" pitchFamily="34" charset="0"/>
              </a:rPr>
              <a:t>miles </a:t>
            </a:r>
            <a:br>
              <a:rPr lang="en-US" sz="2400" dirty="0">
                <a:effectLst/>
                <a:latin typeface="Times New Roman" panose="02020603050405020304" pitchFamily="18" charset="0"/>
                <a:ea typeface="Calibri" panose="020F0502020204030204" pitchFamily="34" charset="0"/>
                <a:cs typeface="Arial" panose="020B0604020202020204" pitchFamily="34" charset="0"/>
              </a:rPr>
            </a:br>
            <a:r>
              <a:rPr lang="en-US" sz="2400" dirty="0">
                <a:effectLst/>
                <a:latin typeface="Times New Roman" panose="02020603050405020304" pitchFamily="18" charset="0"/>
                <a:ea typeface="Calibri" panose="020F0502020204030204" pitchFamily="34" charset="0"/>
                <a:cs typeface="Arial" panose="020B0604020202020204" pitchFamily="34" charset="0"/>
              </a:rPr>
              <a:t>from Jerusalem”</a:t>
            </a:r>
            <a:r>
              <a:rPr lang="en-US" sz="1800" dirty="0">
                <a:effectLst/>
                <a:latin typeface="Times New Roman" panose="02020603050405020304" pitchFamily="18" charset="0"/>
                <a:ea typeface="Calibri" panose="020F0502020204030204" pitchFamily="34" charset="0"/>
                <a:cs typeface="Arial" panose="020B0604020202020204" pitchFamily="34" charset="0"/>
              </a:rPr>
              <a:t> (Lk 24:13)</a:t>
            </a:r>
            <a:endParaRPr lang="en-US" sz="2400" dirty="0">
              <a:effectLst/>
              <a:latin typeface="Times New Roman" panose="02020603050405020304" pitchFamily="18" charset="0"/>
              <a:ea typeface="Calibri" panose="020F0502020204030204" pitchFamily="34" charset="0"/>
              <a:cs typeface="Arial" panose="020B0604020202020204" pitchFamily="34" charset="0"/>
            </a:endParaRPr>
          </a:p>
          <a:p>
            <a:pPr>
              <a:lnSpc>
                <a:spcPct val="100000"/>
              </a:lnSpc>
              <a:spcBef>
                <a:spcPts val="1800"/>
              </a:spcBef>
            </a:pPr>
            <a:r>
              <a:rPr lang="en-US" sz="2400" dirty="0">
                <a:latin typeface="Times New Roman" panose="02020603050405020304" pitchFamily="18" charset="0"/>
                <a:cs typeface="Arial" panose="020B0604020202020204" pitchFamily="34" charset="0"/>
              </a:rPr>
              <a:t>Greek NT: “</a:t>
            </a:r>
            <a:r>
              <a:rPr lang="en-US" sz="2400" b="1" i="1" dirty="0">
                <a:latin typeface="Times New Roman" panose="02020603050405020304" pitchFamily="18" charset="0"/>
                <a:cs typeface="Arial" panose="020B0604020202020204" pitchFamily="34" charset="0"/>
              </a:rPr>
              <a:t>sixty stadia</a:t>
            </a:r>
            <a:r>
              <a:rPr lang="en-US" sz="2400" dirty="0">
                <a:latin typeface="Times New Roman" panose="02020603050405020304" pitchFamily="18" charset="0"/>
                <a:cs typeface="Arial" panose="020B0604020202020204" pitchFamily="34" charset="0"/>
              </a:rPr>
              <a:t>”</a:t>
            </a:r>
          </a:p>
          <a:p>
            <a:pPr lvl="1">
              <a:lnSpc>
                <a:spcPct val="100000"/>
              </a:lnSpc>
              <a:spcBef>
                <a:spcPts val="0"/>
              </a:spcBef>
            </a:pPr>
            <a:r>
              <a:rPr lang="en-US" sz="2200" dirty="0">
                <a:latin typeface="Times New Roman" panose="02020603050405020304" pitchFamily="18" charset="0"/>
                <a:cs typeface="Arial" panose="020B0604020202020204" pitchFamily="34" charset="0"/>
              </a:rPr>
              <a:t>One </a:t>
            </a:r>
            <a:r>
              <a:rPr lang="en-US" sz="2200" i="1" dirty="0" err="1">
                <a:latin typeface="Times New Roman" panose="02020603050405020304" pitchFamily="18" charset="0"/>
                <a:cs typeface="Arial" panose="020B0604020202020204" pitchFamily="34" charset="0"/>
              </a:rPr>
              <a:t>stadios</a:t>
            </a:r>
            <a:r>
              <a:rPr lang="en-US" sz="2200" dirty="0">
                <a:latin typeface="Times New Roman" panose="02020603050405020304" pitchFamily="18" charset="0"/>
                <a:cs typeface="Arial" panose="020B0604020202020204" pitchFamily="34" charset="0"/>
              </a:rPr>
              <a:t> ~ 607 feet</a:t>
            </a:r>
          </a:p>
          <a:p>
            <a:pPr lvl="1">
              <a:lnSpc>
                <a:spcPct val="100000"/>
              </a:lnSpc>
              <a:spcBef>
                <a:spcPts val="0"/>
              </a:spcBef>
            </a:pPr>
            <a:r>
              <a:rPr lang="en-US" sz="2200" dirty="0">
                <a:latin typeface="Times New Roman" panose="02020603050405020304" pitchFamily="18" charset="0"/>
                <a:cs typeface="Arial" panose="020B0604020202020204" pitchFamily="34" charset="0"/>
              </a:rPr>
              <a:t>36,420 feet ~ 6.9 miles</a:t>
            </a:r>
          </a:p>
          <a:p>
            <a:pPr>
              <a:lnSpc>
                <a:spcPct val="100000"/>
              </a:lnSpc>
              <a:spcBef>
                <a:spcPts val="1800"/>
              </a:spcBef>
            </a:pPr>
            <a:r>
              <a:rPr lang="en-US" sz="2200" dirty="0">
                <a:latin typeface="Times New Roman" panose="02020603050405020304" pitchFamily="18" charset="0"/>
                <a:cs typeface="Arial" panose="020B0604020202020204" pitchFamily="34" charset="0"/>
              </a:rPr>
              <a:t>Greek NT textual </a:t>
            </a:r>
            <a:r>
              <a:rPr lang="en-US" sz="2200" i="1" dirty="0">
                <a:latin typeface="Times New Roman" panose="02020603050405020304" pitchFamily="18" charset="0"/>
                <a:cs typeface="Arial" panose="020B0604020202020204" pitchFamily="34" charset="0"/>
              </a:rPr>
              <a:t>variant</a:t>
            </a:r>
            <a:r>
              <a:rPr lang="en-US" sz="2200" dirty="0">
                <a:latin typeface="Times New Roman" panose="02020603050405020304" pitchFamily="18" charset="0"/>
                <a:cs typeface="Arial" panose="020B0604020202020204" pitchFamily="34" charset="0"/>
              </a:rPr>
              <a:t>:</a:t>
            </a:r>
          </a:p>
          <a:p>
            <a:pPr lvl="1">
              <a:lnSpc>
                <a:spcPct val="100000"/>
              </a:lnSpc>
              <a:spcBef>
                <a:spcPts val="0"/>
              </a:spcBef>
            </a:pPr>
            <a:r>
              <a:rPr lang="en-US" sz="2000" dirty="0">
                <a:latin typeface="Times New Roman" panose="02020603050405020304" pitchFamily="18" charset="0"/>
                <a:cs typeface="Arial" panose="020B0604020202020204" pitchFamily="34" charset="0"/>
              </a:rPr>
              <a:t>“</a:t>
            </a:r>
            <a:r>
              <a:rPr lang="en-US" sz="2000" b="1" i="1" dirty="0">
                <a:latin typeface="Times New Roman" panose="02020603050405020304" pitchFamily="18" charset="0"/>
                <a:cs typeface="Arial" panose="020B0604020202020204" pitchFamily="34" charset="0"/>
              </a:rPr>
              <a:t>160</a:t>
            </a:r>
            <a:r>
              <a:rPr lang="en-US" sz="2000" i="1" dirty="0">
                <a:latin typeface="Times New Roman" panose="02020603050405020304" pitchFamily="18" charset="0"/>
                <a:cs typeface="Arial" panose="020B0604020202020204" pitchFamily="34" charset="0"/>
              </a:rPr>
              <a:t> stadia</a:t>
            </a:r>
            <a:r>
              <a:rPr lang="en-US" sz="2000" dirty="0">
                <a:latin typeface="Times New Roman" panose="02020603050405020304" pitchFamily="18" charset="0"/>
                <a:cs typeface="Arial" panose="020B0604020202020204" pitchFamily="34" charset="0"/>
              </a:rPr>
              <a:t>” ~18 miles</a:t>
            </a:r>
          </a:p>
          <a:p>
            <a:pPr>
              <a:lnSpc>
                <a:spcPct val="100000"/>
              </a:lnSpc>
              <a:spcBef>
                <a:spcPts val="1800"/>
              </a:spcBef>
            </a:pPr>
            <a:r>
              <a:rPr lang="en-US" sz="2400" b="1" dirty="0">
                <a:latin typeface="Times New Roman" panose="02020603050405020304" pitchFamily="18" charset="0"/>
                <a:cs typeface="Arial" panose="020B0604020202020204" pitchFamily="34" charset="0"/>
              </a:rPr>
              <a:t>Exact location uncertain</a:t>
            </a:r>
          </a:p>
          <a:p>
            <a:pPr lvl="1">
              <a:lnSpc>
                <a:spcPct val="100000"/>
              </a:lnSpc>
              <a:spcBef>
                <a:spcPts val="0"/>
              </a:spcBef>
            </a:pPr>
            <a:r>
              <a:rPr lang="en-US" sz="2200" dirty="0">
                <a:latin typeface="Times New Roman" panose="02020603050405020304" pitchFamily="18" charset="0"/>
                <a:cs typeface="Arial" panose="020B0604020202020204" pitchFamily="34" charset="0"/>
              </a:rPr>
              <a:t>Four main “contenders”</a:t>
            </a:r>
            <a:endParaRPr lang="en-US" sz="2200" dirty="0"/>
          </a:p>
        </p:txBody>
      </p:sp>
      <p:pic>
        <p:nvPicPr>
          <p:cNvPr id="7" name="Picture 6" descr="Map&#10;&#10;Description automatically generated">
            <a:extLst>
              <a:ext uri="{FF2B5EF4-FFF2-40B4-BE49-F238E27FC236}">
                <a16:creationId xmlns:a16="http://schemas.microsoft.com/office/drawing/2014/main" id="{43250FA1-DBB1-43B6-BB5B-71CD682C3E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17165" y="0"/>
            <a:ext cx="6573795" cy="6102673"/>
          </a:xfrm>
          <a:prstGeom prst="rect">
            <a:avLst/>
          </a:prstGeom>
        </p:spPr>
      </p:pic>
    </p:spTree>
    <p:extLst>
      <p:ext uri="{BB962C8B-B14F-4D97-AF65-F5344CB8AC3E}">
        <p14:creationId xmlns:p14="http://schemas.microsoft.com/office/powerpoint/2010/main" val="32594473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EEEAE-1EBE-492B-B0A5-9CD697999578}"/>
              </a:ext>
            </a:extLst>
          </p:cNvPr>
          <p:cNvSpPr>
            <a:spLocks noGrp="1"/>
          </p:cNvSpPr>
          <p:nvPr>
            <p:ph type="title"/>
          </p:nvPr>
        </p:nvSpPr>
        <p:spPr>
          <a:xfrm>
            <a:off x="1352725" y="148282"/>
            <a:ext cx="9603275" cy="784625"/>
          </a:xfrm>
        </p:spPr>
        <p:txBody>
          <a:bodyPr>
            <a:normAutofit/>
          </a:bodyPr>
          <a:lstStyle/>
          <a:p>
            <a:pPr algn="ctr"/>
            <a:r>
              <a:rPr lang="en-US" sz="4400" dirty="0"/>
              <a:t>Which  EMMAUS?</a:t>
            </a:r>
          </a:p>
        </p:txBody>
      </p:sp>
      <p:pic>
        <p:nvPicPr>
          <p:cNvPr id="5" name="Content Placeholder 4" descr="Map&#10;&#10;Description automatically generated">
            <a:extLst>
              <a:ext uri="{FF2B5EF4-FFF2-40B4-BE49-F238E27FC236}">
                <a16:creationId xmlns:a16="http://schemas.microsoft.com/office/drawing/2014/main" id="{D12567A0-B52B-4CB3-BB69-98A0D71B66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2827" y="1117194"/>
            <a:ext cx="7066345" cy="4098479"/>
          </a:xfrm>
          <a:prstGeom prst="rect">
            <a:avLst/>
          </a:prstGeom>
        </p:spPr>
      </p:pic>
      <p:sp>
        <p:nvSpPr>
          <p:cNvPr id="9" name="Content Placeholder 8">
            <a:extLst>
              <a:ext uri="{FF2B5EF4-FFF2-40B4-BE49-F238E27FC236}">
                <a16:creationId xmlns:a16="http://schemas.microsoft.com/office/drawing/2014/main" id="{F94A8E36-8E72-FE5C-E4AC-616AFEAFE77E}"/>
              </a:ext>
            </a:extLst>
          </p:cNvPr>
          <p:cNvSpPr>
            <a:spLocks noGrp="1"/>
          </p:cNvSpPr>
          <p:nvPr>
            <p:ph idx="1"/>
          </p:nvPr>
        </p:nvSpPr>
        <p:spPr>
          <a:xfrm>
            <a:off x="2257329" y="5441150"/>
            <a:ext cx="7677340" cy="645342"/>
          </a:xfrm>
        </p:spPr>
        <p:txBody>
          <a:bodyPr>
            <a:normAutofit/>
          </a:bodyPr>
          <a:lstStyle/>
          <a:p>
            <a:pPr algn="ctr"/>
            <a:r>
              <a:rPr lang="en-US" dirty="0">
                <a:hlinkClick r:id="rId3"/>
              </a:rPr>
              <a:t>https://www.seetheholyland.net/emmaus/</a:t>
            </a:r>
            <a:r>
              <a:rPr lang="en-US" dirty="0"/>
              <a:t>  </a:t>
            </a:r>
          </a:p>
        </p:txBody>
      </p:sp>
    </p:spTree>
    <p:extLst>
      <p:ext uri="{BB962C8B-B14F-4D97-AF65-F5344CB8AC3E}">
        <p14:creationId xmlns:p14="http://schemas.microsoft.com/office/powerpoint/2010/main" val="7310774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508D5-61D9-4C83-9B48-AFCFEF474E1A}"/>
              </a:ext>
            </a:extLst>
          </p:cNvPr>
          <p:cNvSpPr>
            <a:spLocks noGrp="1"/>
          </p:cNvSpPr>
          <p:nvPr>
            <p:ph type="title"/>
          </p:nvPr>
        </p:nvSpPr>
        <p:spPr/>
        <p:txBody>
          <a:bodyPr/>
          <a:lstStyle/>
          <a:p>
            <a:r>
              <a:rPr lang="en-US" dirty="0"/>
              <a:t>WHAT is happening?</a:t>
            </a:r>
          </a:p>
        </p:txBody>
      </p:sp>
      <p:sp>
        <p:nvSpPr>
          <p:cNvPr id="3" name="Content Placeholder 2">
            <a:extLst>
              <a:ext uri="{FF2B5EF4-FFF2-40B4-BE49-F238E27FC236}">
                <a16:creationId xmlns:a16="http://schemas.microsoft.com/office/drawing/2014/main" id="{B36D6C17-8AE5-4DDB-9716-25A2F3AA91B3}"/>
              </a:ext>
            </a:extLst>
          </p:cNvPr>
          <p:cNvSpPr>
            <a:spLocks noGrp="1"/>
          </p:cNvSpPr>
          <p:nvPr>
            <p:ph idx="1"/>
          </p:nvPr>
        </p:nvSpPr>
        <p:spPr/>
        <p:txBody>
          <a:bodyPr>
            <a:noAutofit/>
          </a:bodyPr>
          <a:lstStyle/>
          <a:p>
            <a:pPr>
              <a:lnSpc>
                <a:spcPct val="100000"/>
              </a:lnSpc>
              <a:spcBef>
                <a:spcPts val="300"/>
              </a:spcBef>
            </a:pPr>
            <a:r>
              <a:rPr lang="en-US" sz="2400" b="1" u="none" strike="noStrike" baseline="0" dirty="0">
                <a:solidFill>
                  <a:srgbClr val="000000"/>
                </a:solidFill>
                <a:latin typeface="Times New Roman" panose="02020603050405020304" pitchFamily="18" charset="0"/>
              </a:rPr>
              <a:t>Going </a:t>
            </a:r>
            <a:r>
              <a:rPr lang="en-US" sz="2400" b="0" u="none" strike="noStrike" baseline="0" dirty="0">
                <a:solidFill>
                  <a:srgbClr val="000000"/>
                </a:solidFill>
                <a:latin typeface="Times New Roman" panose="02020603050405020304" pitchFamily="18" charset="0"/>
              </a:rPr>
              <a:t>down, </a:t>
            </a:r>
            <a:r>
              <a:rPr lang="en-US" sz="2400" b="1" u="none" strike="noStrike" baseline="0" dirty="0">
                <a:solidFill>
                  <a:srgbClr val="000000"/>
                </a:solidFill>
                <a:latin typeface="Times New Roman" panose="02020603050405020304" pitchFamily="18" charset="0"/>
              </a:rPr>
              <a:t>Walking </a:t>
            </a:r>
            <a:r>
              <a:rPr lang="en-US" sz="2400" b="0" u="none" strike="noStrike" baseline="0" dirty="0">
                <a:solidFill>
                  <a:srgbClr val="000000"/>
                </a:solidFill>
                <a:latin typeface="Times New Roman" panose="02020603050405020304" pitchFamily="18" charset="0"/>
              </a:rPr>
              <a:t>along, </a:t>
            </a:r>
            <a:r>
              <a:rPr lang="en-US" sz="2400" b="1" u="none" strike="noStrike" baseline="0" dirty="0">
                <a:solidFill>
                  <a:srgbClr val="000000"/>
                </a:solidFill>
                <a:latin typeface="Times New Roman" panose="02020603050405020304" pitchFamily="18" charset="0"/>
              </a:rPr>
              <a:t>Journeying </a:t>
            </a:r>
            <a:r>
              <a:rPr lang="en-US" sz="2400" b="0" u="none" strike="noStrike" baseline="0" dirty="0">
                <a:solidFill>
                  <a:srgbClr val="000000"/>
                </a:solidFill>
                <a:latin typeface="Times New Roman" panose="02020603050405020304" pitchFamily="18" charset="0"/>
              </a:rPr>
              <a:t>together (vv. 13, 15, 28);  </a:t>
            </a:r>
            <a:br>
              <a:rPr lang="en-US" sz="2400" b="0" u="none" strike="noStrike" baseline="0" dirty="0">
                <a:solidFill>
                  <a:srgbClr val="000000"/>
                </a:solidFill>
                <a:latin typeface="Times New Roman" panose="02020603050405020304" pitchFamily="18" charset="0"/>
              </a:rPr>
            </a:br>
            <a:r>
              <a:rPr lang="en-US" sz="2400" b="0" u="none" strike="noStrike" baseline="0" dirty="0">
                <a:solidFill>
                  <a:srgbClr val="000000"/>
                </a:solidFill>
                <a:latin typeface="Times New Roman" panose="02020603050405020304" pitchFamily="18" charset="0"/>
              </a:rPr>
              <a:t>on the </a:t>
            </a:r>
            <a:r>
              <a:rPr lang="en-US" sz="2400" b="1" u="none" strike="noStrike" baseline="0" dirty="0">
                <a:solidFill>
                  <a:srgbClr val="000000"/>
                </a:solidFill>
                <a:latin typeface="Times New Roman" panose="02020603050405020304" pitchFamily="18" charset="0"/>
              </a:rPr>
              <a:t>road</a:t>
            </a:r>
            <a:r>
              <a:rPr lang="en-US" sz="2400" b="0" u="none" strike="noStrike" baseline="0" dirty="0">
                <a:solidFill>
                  <a:srgbClr val="000000"/>
                </a:solidFill>
                <a:latin typeface="Times New Roman" panose="02020603050405020304" pitchFamily="18" charset="0"/>
              </a:rPr>
              <a:t>, along the </a:t>
            </a:r>
            <a:r>
              <a:rPr lang="en-US" sz="2400" b="1" u="none" strike="noStrike" baseline="0" dirty="0">
                <a:solidFill>
                  <a:srgbClr val="000000"/>
                </a:solidFill>
                <a:latin typeface="Times New Roman" panose="02020603050405020304" pitchFamily="18" charset="0"/>
              </a:rPr>
              <a:t>way </a:t>
            </a:r>
            <a:r>
              <a:rPr lang="en-US" sz="2400" b="0" u="none" strike="noStrike" baseline="0" dirty="0">
                <a:solidFill>
                  <a:srgbClr val="000000"/>
                </a:solidFill>
                <a:latin typeface="Times New Roman" panose="02020603050405020304" pitchFamily="18" charset="0"/>
              </a:rPr>
              <a:t>(vv. 17, 32, 35) </a:t>
            </a:r>
          </a:p>
          <a:p>
            <a:pPr lvl="1">
              <a:lnSpc>
                <a:spcPct val="100000"/>
              </a:lnSpc>
              <a:spcBef>
                <a:spcPts val="300"/>
              </a:spcBef>
            </a:pPr>
            <a:r>
              <a:rPr lang="en-US" sz="2000" b="0" i="0" u="none" strike="noStrike" baseline="0" dirty="0">
                <a:solidFill>
                  <a:srgbClr val="000000"/>
                </a:solidFill>
                <a:latin typeface="Times New Roman" panose="02020603050405020304" pitchFamily="18" charset="0"/>
              </a:rPr>
              <a:t>Note: They are </a:t>
            </a:r>
            <a:r>
              <a:rPr lang="en-US" sz="2000" b="1" i="1" u="none" strike="noStrike" baseline="0" dirty="0">
                <a:solidFill>
                  <a:srgbClr val="000000"/>
                </a:solidFill>
                <a:latin typeface="Times New Roman" panose="02020603050405020304" pitchFamily="18" charset="0"/>
              </a:rPr>
              <a:t>leaving Jerusalem</a:t>
            </a:r>
            <a:r>
              <a:rPr lang="en-US" sz="2000" b="0" i="0" u="none" strike="noStrike" baseline="0" dirty="0">
                <a:solidFill>
                  <a:srgbClr val="000000"/>
                </a:solidFill>
                <a:latin typeface="Times New Roman" panose="02020603050405020304" pitchFamily="18" charset="0"/>
              </a:rPr>
              <a:t>:  fleeing? hiding? going home?</a:t>
            </a:r>
          </a:p>
          <a:p>
            <a:pPr>
              <a:lnSpc>
                <a:spcPct val="100000"/>
              </a:lnSpc>
              <a:spcBef>
                <a:spcPts val="1200"/>
              </a:spcBef>
            </a:pPr>
            <a:r>
              <a:rPr lang="en-US" sz="2400" b="1" i="0" u="none" strike="noStrike" baseline="0" dirty="0">
                <a:solidFill>
                  <a:srgbClr val="000000"/>
                </a:solidFill>
                <a:latin typeface="Times New Roman" panose="02020603050405020304" pitchFamily="18" charset="0"/>
              </a:rPr>
              <a:t>Conversing, Debating, Discussing</a:t>
            </a:r>
          </a:p>
          <a:p>
            <a:pPr lvl="1">
              <a:lnSpc>
                <a:spcPct val="100000"/>
              </a:lnSpc>
              <a:spcBef>
                <a:spcPts val="300"/>
              </a:spcBef>
            </a:pPr>
            <a:r>
              <a:rPr lang="en-US" sz="2000" b="0" i="0" u="none" strike="noStrike" baseline="0" dirty="0">
                <a:solidFill>
                  <a:srgbClr val="000000"/>
                </a:solidFill>
                <a:latin typeface="Times New Roman" panose="02020603050405020304" pitchFamily="18" charset="0"/>
              </a:rPr>
              <a:t>“</a:t>
            </a:r>
            <a:r>
              <a:rPr lang="en-US" sz="2000" b="0" i="1" u="none" strike="noStrike" baseline="0" dirty="0">
                <a:solidFill>
                  <a:srgbClr val="000000"/>
                </a:solidFill>
                <a:latin typeface="Times New Roman" panose="02020603050405020304" pitchFamily="18" charset="0"/>
              </a:rPr>
              <a:t>all the things that had occurred</a:t>
            </a:r>
            <a:r>
              <a:rPr lang="en-US" sz="2000" b="0" i="0" u="none" strike="noStrike" baseline="0" dirty="0">
                <a:solidFill>
                  <a:srgbClr val="000000"/>
                </a:solidFill>
                <a:latin typeface="Times New Roman" panose="02020603050405020304" pitchFamily="18" charset="0"/>
              </a:rPr>
              <a:t>…” (v. 14)</a:t>
            </a:r>
          </a:p>
          <a:p>
            <a:pPr lvl="1">
              <a:lnSpc>
                <a:spcPct val="100000"/>
              </a:lnSpc>
              <a:spcBef>
                <a:spcPts val="300"/>
              </a:spcBef>
            </a:pPr>
            <a:r>
              <a:rPr lang="en-US" sz="2000" dirty="0">
                <a:solidFill>
                  <a:srgbClr val="000000"/>
                </a:solidFill>
                <a:latin typeface="Times New Roman" panose="02020603050405020304" pitchFamily="18" charset="0"/>
              </a:rPr>
              <a:t>“</a:t>
            </a:r>
            <a:r>
              <a:rPr lang="en-US" sz="2000" i="1" dirty="0">
                <a:solidFill>
                  <a:srgbClr val="000000"/>
                </a:solidFill>
                <a:latin typeface="Times New Roman" panose="02020603050405020304" pitchFamily="18" charset="0"/>
              </a:rPr>
              <a:t>the things that have taken place (in Jerusalem) these days</a:t>
            </a:r>
            <a:r>
              <a:rPr lang="en-US" sz="2000" dirty="0">
                <a:solidFill>
                  <a:srgbClr val="000000"/>
                </a:solidFill>
                <a:latin typeface="Times New Roman" panose="02020603050405020304" pitchFamily="18" charset="0"/>
              </a:rPr>
              <a:t>” (v.</a:t>
            </a:r>
            <a:r>
              <a:rPr lang="en-US" sz="2000" b="0" i="0" u="none" strike="noStrike" baseline="0" dirty="0">
                <a:solidFill>
                  <a:srgbClr val="000000"/>
                </a:solidFill>
                <a:latin typeface="Times New Roman" panose="02020603050405020304" pitchFamily="18" charset="0"/>
              </a:rPr>
              <a:t> 18</a:t>
            </a:r>
            <a:r>
              <a:rPr lang="en-US" sz="2000" dirty="0">
                <a:solidFill>
                  <a:srgbClr val="000000"/>
                </a:solidFill>
                <a:latin typeface="Times New Roman" panose="02020603050405020304" pitchFamily="18" charset="0"/>
              </a:rPr>
              <a:t>)</a:t>
            </a:r>
          </a:p>
          <a:p>
            <a:pPr lvl="1">
              <a:lnSpc>
                <a:spcPct val="100000"/>
              </a:lnSpc>
              <a:spcBef>
                <a:spcPts val="300"/>
              </a:spcBef>
            </a:pPr>
            <a:r>
              <a:rPr lang="en-US" sz="2000" dirty="0">
                <a:solidFill>
                  <a:srgbClr val="000000"/>
                </a:solidFill>
                <a:latin typeface="Times New Roman" panose="02020603050405020304" pitchFamily="18" charset="0"/>
              </a:rPr>
              <a:t>“</a:t>
            </a:r>
            <a:r>
              <a:rPr lang="en-US" sz="2000" i="1" dirty="0">
                <a:solidFill>
                  <a:srgbClr val="000000"/>
                </a:solidFill>
                <a:latin typeface="Times New Roman" panose="02020603050405020304" pitchFamily="18" charset="0"/>
              </a:rPr>
              <a:t>The things that happened to Jesus the Nazarene, who was a prophet mighty in deed and word before God and all the people</a:t>
            </a:r>
            <a:r>
              <a:rPr lang="en-US" sz="2000" dirty="0">
                <a:solidFill>
                  <a:srgbClr val="000000"/>
                </a:solidFill>
                <a:latin typeface="Times New Roman" panose="02020603050405020304" pitchFamily="18" charset="0"/>
              </a:rPr>
              <a:t>” (v. 19)</a:t>
            </a:r>
          </a:p>
          <a:p>
            <a:pPr lvl="1">
              <a:lnSpc>
                <a:spcPct val="100000"/>
              </a:lnSpc>
              <a:spcBef>
                <a:spcPts val="300"/>
              </a:spcBef>
            </a:pPr>
            <a:r>
              <a:rPr lang="en-US" sz="2000" dirty="0">
                <a:solidFill>
                  <a:srgbClr val="000000"/>
                </a:solidFill>
                <a:latin typeface="Times New Roman" panose="02020603050405020304" pitchFamily="18" charset="0"/>
              </a:rPr>
              <a:t>Jesus’ rejection by authorities: his arrest, condemnation, crucifixion, death, burial (v. 20)</a:t>
            </a:r>
            <a:endParaRPr lang="en-US" sz="2000" b="0" i="0" u="none" strike="noStrike" baseline="0" dirty="0">
              <a:solidFill>
                <a:srgbClr val="000000"/>
              </a:solidFill>
              <a:latin typeface="Times New Roman" panose="02020603050405020304" pitchFamily="18" charset="0"/>
            </a:endParaRPr>
          </a:p>
          <a:p>
            <a:pPr>
              <a:lnSpc>
                <a:spcPct val="100000"/>
              </a:lnSpc>
              <a:spcBef>
                <a:spcPts val="1200"/>
              </a:spcBef>
            </a:pPr>
            <a:r>
              <a:rPr lang="en-US" sz="2400" b="1" dirty="0">
                <a:solidFill>
                  <a:srgbClr val="000000"/>
                </a:solidFill>
                <a:latin typeface="Times New Roman" panose="02020603050405020304" pitchFamily="18" charset="0"/>
              </a:rPr>
              <a:t>Disappointment / HOPES DASHED</a:t>
            </a:r>
            <a:endParaRPr lang="en-US" sz="2400" b="1" i="0" u="none" strike="noStrike" baseline="0" dirty="0">
              <a:solidFill>
                <a:srgbClr val="000000"/>
              </a:solidFill>
              <a:latin typeface="Times New Roman" panose="02020603050405020304" pitchFamily="18" charset="0"/>
            </a:endParaRPr>
          </a:p>
          <a:p>
            <a:pPr lvl="1">
              <a:lnSpc>
                <a:spcPct val="100000"/>
              </a:lnSpc>
              <a:spcBef>
                <a:spcPts val="300"/>
              </a:spcBef>
            </a:pPr>
            <a:r>
              <a:rPr lang="en-US" sz="2000" b="0" i="0" u="none" strike="noStrike" baseline="0" dirty="0">
                <a:solidFill>
                  <a:srgbClr val="000000"/>
                </a:solidFill>
                <a:latin typeface="Times New Roman" panose="02020603050405020304" pitchFamily="18" charset="0"/>
              </a:rPr>
              <a:t>“Looking downcast” (v. 17)</a:t>
            </a:r>
          </a:p>
          <a:p>
            <a:pPr lvl="1">
              <a:lnSpc>
                <a:spcPct val="100000"/>
              </a:lnSpc>
              <a:spcBef>
                <a:spcPts val="300"/>
              </a:spcBef>
            </a:pPr>
            <a:r>
              <a:rPr lang="en-US" sz="2000" b="0" i="0" u="none" strike="noStrike" baseline="0" dirty="0">
                <a:solidFill>
                  <a:srgbClr val="000000"/>
                </a:solidFill>
                <a:latin typeface="Times New Roman" panose="02020603050405020304" pitchFamily="18" charset="0"/>
              </a:rPr>
              <a:t>“</a:t>
            </a:r>
            <a:r>
              <a:rPr lang="en-US" sz="2000" b="1" i="1" u="none" strike="noStrike" baseline="0" dirty="0">
                <a:solidFill>
                  <a:srgbClr val="000000"/>
                </a:solidFill>
                <a:latin typeface="Times New Roman" panose="02020603050405020304" pitchFamily="18" charset="0"/>
              </a:rPr>
              <a:t>We were hoping </a:t>
            </a:r>
            <a:r>
              <a:rPr lang="en-US" sz="2000" b="0" i="1" u="none" strike="noStrike" baseline="0" dirty="0">
                <a:solidFill>
                  <a:srgbClr val="000000"/>
                </a:solidFill>
                <a:latin typeface="Times New Roman" panose="02020603050405020304" pitchFamily="18" charset="0"/>
              </a:rPr>
              <a:t>that he would be the one to redeem Israel</a:t>
            </a:r>
            <a:r>
              <a:rPr lang="en-US" sz="2000" b="0" i="0" u="none" strike="noStrike" baseline="0" dirty="0">
                <a:solidFill>
                  <a:srgbClr val="000000"/>
                </a:solidFill>
                <a:latin typeface="Times New Roman" panose="02020603050405020304" pitchFamily="18" charset="0"/>
              </a:rPr>
              <a:t>” (v. 21)</a:t>
            </a:r>
          </a:p>
          <a:p>
            <a:pPr lvl="1">
              <a:lnSpc>
                <a:spcPct val="100000"/>
              </a:lnSpc>
              <a:spcBef>
                <a:spcPts val="300"/>
              </a:spcBef>
            </a:pPr>
            <a:r>
              <a:rPr lang="en-US" sz="2000" dirty="0">
                <a:solidFill>
                  <a:srgbClr val="000000"/>
                </a:solidFill>
                <a:latin typeface="Times New Roman" panose="02020603050405020304" pitchFamily="18" charset="0"/>
              </a:rPr>
              <a:t>Didn’t understand the report of the women who had gone to the tomb (vv. 22-24)</a:t>
            </a:r>
            <a:endParaRPr lang="en-US" sz="2000" b="0" i="0" u="none" strike="noStrike" baseline="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5183700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E2C70-2402-4CC6-A2AD-E9B57D717EDC}"/>
              </a:ext>
            </a:extLst>
          </p:cNvPr>
          <p:cNvSpPr>
            <a:spLocks noGrp="1"/>
          </p:cNvSpPr>
          <p:nvPr>
            <p:ph type="title"/>
          </p:nvPr>
        </p:nvSpPr>
        <p:spPr/>
        <p:txBody>
          <a:bodyPr/>
          <a:lstStyle/>
          <a:p>
            <a:r>
              <a:rPr lang="en-US" dirty="0"/>
              <a:t>Jesus Explains the SCRIPTURES</a:t>
            </a:r>
          </a:p>
        </p:txBody>
      </p:sp>
      <p:sp>
        <p:nvSpPr>
          <p:cNvPr id="3" name="Content Placeholder 2">
            <a:extLst>
              <a:ext uri="{FF2B5EF4-FFF2-40B4-BE49-F238E27FC236}">
                <a16:creationId xmlns:a16="http://schemas.microsoft.com/office/drawing/2014/main" id="{ED70BE79-1145-4777-9F3A-C0F9442A18C9}"/>
              </a:ext>
            </a:extLst>
          </p:cNvPr>
          <p:cNvSpPr>
            <a:spLocks noGrp="1"/>
          </p:cNvSpPr>
          <p:nvPr>
            <p:ph idx="1"/>
          </p:nvPr>
        </p:nvSpPr>
        <p:spPr>
          <a:xfrm>
            <a:off x="701039" y="1055692"/>
            <a:ext cx="11298127" cy="5032069"/>
          </a:xfrm>
        </p:spPr>
        <p:txBody>
          <a:bodyPr>
            <a:normAutofit/>
          </a:bodyPr>
          <a:lstStyle/>
          <a:p>
            <a:pPr marL="0" indent="0" algn="l" rtl="0">
              <a:spcBef>
                <a:spcPts val="1200"/>
              </a:spcBef>
              <a:buNone/>
            </a:pPr>
            <a:r>
              <a:rPr lang="en-US" sz="2400" b="1" i="0" u="none" strike="noStrike" dirty="0">
                <a:latin typeface="Arial Narrow" panose="020B0606020202030204" pitchFamily="34" charset="0"/>
              </a:rPr>
              <a:t>Luke 24:25-27</a:t>
            </a:r>
            <a:r>
              <a:rPr lang="en-US" sz="2000" i="0" u="none" strike="noStrike" dirty="0">
                <a:latin typeface="Arial Narrow" panose="020B0606020202030204" pitchFamily="34" charset="0"/>
              </a:rPr>
              <a:t>  (</a:t>
            </a:r>
            <a:r>
              <a:rPr lang="en-US" sz="2000" dirty="0">
                <a:latin typeface="Arial Narrow" panose="020B0606020202030204" pitchFamily="34" charset="0"/>
              </a:rPr>
              <a:t>at Emmaus</a:t>
            </a:r>
            <a:r>
              <a:rPr lang="en-US" sz="2000" i="0" u="none" strike="noStrike" dirty="0">
                <a:latin typeface="Arial Narrow" panose="020B0606020202030204" pitchFamily="34" charset="0"/>
              </a:rPr>
              <a:t>)</a:t>
            </a:r>
            <a:br>
              <a:rPr lang="en-US" sz="2000" b="1" i="0" u="none" strike="noStrike" dirty="0">
                <a:latin typeface="Arial Narrow" panose="020B0606020202030204" pitchFamily="34" charset="0"/>
              </a:rPr>
            </a:br>
            <a:r>
              <a:rPr lang="en-US" sz="2000" b="1" i="0" u="none" strike="noStrike" baseline="30000" dirty="0">
                <a:solidFill>
                  <a:srgbClr val="FF0000"/>
                </a:solidFill>
                <a:latin typeface="Arial Narrow" panose="020B0606020202030204" pitchFamily="34" charset="0"/>
              </a:rPr>
              <a:t>25</a:t>
            </a:r>
            <a:r>
              <a:rPr lang="en-US" sz="2000" b="0" i="0" u="none" strike="noStrike" baseline="0" dirty="0">
                <a:latin typeface="Arial Narrow" panose="020B0606020202030204" pitchFamily="34" charset="0"/>
              </a:rPr>
              <a:t> And he said to them, "Oh, how foolish you are! How slow of heart to believe all that the </a:t>
            </a:r>
            <a:r>
              <a:rPr lang="en-US" sz="2000" b="1" i="0" u="sng" strike="noStrike" baseline="0" dirty="0">
                <a:latin typeface="Arial Narrow" panose="020B0606020202030204" pitchFamily="34" charset="0"/>
              </a:rPr>
              <a:t>prophets</a:t>
            </a:r>
            <a:r>
              <a:rPr lang="en-US" sz="2000" b="0" i="0" u="none" strike="noStrike" baseline="0" dirty="0">
                <a:latin typeface="Arial Narrow" panose="020B0606020202030204" pitchFamily="34" charset="0"/>
              </a:rPr>
              <a:t> spoke!</a:t>
            </a:r>
            <a:br>
              <a:rPr lang="en-US" sz="2000" b="0" i="0" u="none" strike="noStrike" baseline="0" dirty="0">
                <a:latin typeface="Arial Narrow" panose="020B0606020202030204" pitchFamily="34" charset="0"/>
              </a:rPr>
            </a:br>
            <a:r>
              <a:rPr lang="en-US" sz="2000" b="1" baseline="30000" dirty="0">
                <a:solidFill>
                  <a:srgbClr val="FF0000"/>
                </a:solidFill>
                <a:latin typeface="Arial Narrow" panose="020B0606020202030204" pitchFamily="34" charset="0"/>
              </a:rPr>
              <a:t>26</a:t>
            </a:r>
            <a:r>
              <a:rPr lang="en-US" sz="2000" b="0" i="0" u="none" strike="noStrike" baseline="0" dirty="0">
                <a:latin typeface="Arial Narrow" panose="020B0606020202030204" pitchFamily="34" charset="0"/>
              </a:rPr>
              <a:t> </a:t>
            </a:r>
            <a:r>
              <a:rPr lang="en-US" sz="2000" b="1" i="1" u="none" strike="noStrike" baseline="0" dirty="0">
                <a:latin typeface="Arial Narrow" panose="020B0606020202030204" pitchFamily="34" charset="0"/>
              </a:rPr>
              <a:t>Was it not necessary </a:t>
            </a:r>
            <a:r>
              <a:rPr lang="en-US" sz="2000" b="0" i="0" u="none" strike="noStrike" baseline="0" dirty="0">
                <a:latin typeface="Arial Narrow" panose="020B0606020202030204" pitchFamily="34" charset="0"/>
              </a:rPr>
              <a:t>that </a:t>
            </a:r>
            <a:r>
              <a:rPr lang="en-US" sz="2000" b="1" i="1" u="none" strike="noStrike" baseline="0" dirty="0">
                <a:latin typeface="Arial Narrow" panose="020B0606020202030204" pitchFamily="34" charset="0"/>
              </a:rPr>
              <a:t>the Messiah/Christ should suffer </a:t>
            </a:r>
            <a:r>
              <a:rPr lang="en-US" sz="2000" b="0" i="0" u="none" strike="noStrike" baseline="0" dirty="0">
                <a:latin typeface="Arial Narrow" panose="020B0606020202030204" pitchFamily="34" charset="0"/>
              </a:rPr>
              <a:t>these things and enter into his glory?"</a:t>
            </a:r>
            <a:br>
              <a:rPr lang="en-US" sz="2000" b="0" i="0" u="none" strike="noStrike" baseline="0" dirty="0">
                <a:latin typeface="Arial Narrow" panose="020B0606020202030204" pitchFamily="34" charset="0"/>
              </a:rPr>
            </a:br>
            <a:r>
              <a:rPr lang="en-US" sz="2000" b="1" baseline="30000" dirty="0">
                <a:solidFill>
                  <a:srgbClr val="FF0000"/>
                </a:solidFill>
                <a:latin typeface="Arial Narrow" panose="020B0606020202030204" pitchFamily="34" charset="0"/>
              </a:rPr>
              <a:t>27</a:t>
            </a:r>
            <a:r>
              <a:rPr lang="en-US" sz="2000" b="0" i="0" u="none" strike="noStrike" baseline="0" dirty="0">
                <a:latin typeface="Arial Narrow" panose="020B0606020202030204" pitchFamily="34" charset="0"/>
              </a:rPr>
              <a:t> Then beginning with </a:t>
            </a:r>
            <a:r>
              <a:rPr lang="en-US" sz="2000" b="1" i="0" u="sng" strike="noStrike" baseline="0" dirty="0">
                <a:latin typeface="Arial Narrow" panose="020B0606020202030204" pitchFamily="34" charset="0"/>
              </a:rPr>
              <a:t>Moses</a:t>
            </a:r>
            <a:r>
              <a:rPr lang="en-US" sz="2000" b="0" i="0" u="none" strike="noStrike" baseline="0" dirty="0">
                <a:latin typeface="Arial Narrow" panose="020B0606020202030204" pitchFamily="34" charset="0"/>
              </a:rPr>
              <a:t> and </a:t>
            </a:r>
            <a:r>
              <a:rPr lang="en-US" sz="2000" b="1" i="0" u="sng" strike="noStrike" baseline="0" dirty="0">
                <a:latin typeface="Arial Narrow" panose="020B0606020202030204" pitchFamily="34" charset="0"/>
              </a:rPr>
              <a:t>all the prophets</a:t>
            </a:r>
            <a:r>
              <a:rPr lang="en-US" sz="2000" b="0" i="0" u="none" strike="noStrike" baseline="0" dirty="0">
                <a:latin typeface="Arial Narrow" panose="020B0606020202030204" pitchFamily="34" charset="0"/>
              </a:rPr>
              <a:t>, </a:t>
            </a:r>
            <a:r>
              <a:rPr lang="en-US" sz="2000" b="1" i="1" u="none" strike="noStrike" baseline="0" dirty="0">
                <a:latin typeface="Arial Narrow" panose="020B0606020202030204" pitchFamily="34" charset="0"/>
              </a:rPr>
              <a:t>he interpreted</a:t>
            </a:r>
            <a:r>
              <a:rPr lang="en-US" sz="2000" b="0" i="0" u="none" strike="noStrike" baseline="0" dirty="0">
                <a:latin typeface="Arial Narrow" panose="020B0606020202030204" pitchFamily="34" charset="0"/>
              </a:rPr>
              <a:t> to them </a:t>
            </a:r>
            <a:r>
              <a:rPr lang="en-US" sz="2000" b="1" i="1" u="none" strike="noStrike" baseline="0" dirty="0">
                <a:latin typeface="Arial Narrow" panose="020B0606020202030204" pitchFamily="34" charset="0"/>
              </a:rPr>
              <a:t>what referred to him </a:t>
            </a:r>
            <a:r>
              <a:rPr lang="en-US" sz="2000" b="0" i="0" u="none" strike="noStrike" baseline="0" dirty="0">
                <a:latin typeface="Arial Narrow" panose="020B0606020202030204" pitchFamily="34" charset="0"/>
              </a:rPr>
              <a:t>in </a:t>
            </a:r>
            <a:r>
              <a:rPr lang="en-US" sz="2000" b="1" i="0" u="sng" strike="noStrike" baseline="0" dirty="0">
                <a:latin typeface="Arial Narrow" panose="020B0606020202030204" pitchFamily="34" charset="0"/>
              </a:rPr>
              <a:t>all the scriptures</a:t>
            </a:r>
            <a:r>
              <a:rPr lang="en-US" sz="2000" b="0" i="0" u="none" strike="noStrike" baseline="0" dirty="0">
                <a:latin typeface="Arial Narrow" panose="020B0606020202030204" pitchFamily="34" charset="0"/>
              </a:rPr>
              <a:t>.</a:t>
            </a:r>
          </a:p>
          <a:p>
            <a:pPr marL="0" indent="0" algn="l" rtl="0">
              <a:spcBef>
                <a:spcPts val="1800"/>
              </a:spcBef>
              <a:buNone/>
            </a:pPr>
            <a:r>
              <a:rPr lang="en-US" sz="2400" b="1" i="0" u="none" strike="noStrike" dirty="0">
                <a:latin typeface="Arial Narrow" panose="020B0606020202030204" pitchFamily="34" charset="0"/>
              </a:rPr>
              <a:t>Luke 24:44-47</a:t>
            </a:r>
            <a:r>
              <a:rPr lang="en-US" sz="2000" i="0" u="none" strike="noStrike" dirty="0">
                <a:latin typeface="Arial Narrow" panose="020B0606020202030204" pitchFamily="34" charset="0"/>
              </a:rPr>
              <a:t>  (back in Jerusalem)</a:t>
            </a:r>
            <a:br>
              <a:rPr lang="en-US" sz="2000" b="1" dirty="0">
                <a:latin typeface="Arial Narrow" panose="020B0606020202030204" pitchFamily="34" charset="0"/>
              </a:rPr>
            </a:br>
            <a:r>
              <a:rPr lang="en-US" sz="2000" b="0" i="0" u="none" strike="noStrike" baseline="0" dirty="0">
                <a:latin typeface="Arial Narrow" panose="020B0606020202030204" pitchFamily="34" charset="0"/>
              </a:rPr>
              <a:t> </a:t>
            </a:r>
            <a:r>
              <a:rPr lang="en-US" sz="2000" b="1" baseline="30000" dirty="0">
                <a:solidFill>
                  <a:srgbClr val="FF0000"/>
                </a:solidFill>
                <a:latin typeface="Arial Narrow" panose="020B0606020202030204" pitchFamily="34" charset="0"/>
              </a:rPr>
              <a:t>44</a:t>
            </a:r>
            <a:r>
              <a:rPr lang="en-US" sz="2000" b="0" i="0" u="none" strike="noStrike" baseline="0" dirty="0">
                <a:latin typeface="Arial Narrow" panose="020B0606020202030204" pitchFamily="34" charset="0"/>
              </a:rPr>
              <a:t> He said to them, "These are </a:t>
            </a:r>
            <a:r>
              <a:rPr lang="en-US" sz="2000" b="1" u="none" strike="noStrike" baseline="0" dirty="0">
                <a:latin typeface="Arial Narrow" panose="020B0606020202030204" pitchFamily="34" charset="0"/>
              </a:rPr>
              <a:t>my words that I spoke to you while I was still with you</a:t>
            </a:r>
            <a:r>
              <a:rPr lang="en-US" sz="2000" b="0" i="0" u="none" strike="noStrike" baseline="0" dirty="0">
                <a:latin typeface="Arial Narrow" panose="020B0606020202030204" pitchFamily="34" charset="0"/>
              </a:rPr>
              <a:t>, </a:t>
            </a:r>
            <a:br>
              <a:rPr lang="en-US" sz="2000" b="0" i="0" u="none" strike="noStrike" baseline="0" dirty="0">
                <a:latin typeface="Arial Narrow" panose="020B0606020202030204" pitchFamily="34" charset="0"/>
              </a:rPr>
            </a:br>
            <a:r>
              <a:rPr lang="en-US" sz="2000" b="0" i="0" u="none" strike="noStrike" baseline="0" dirty="0">
                <a:latin typeface="Arial Narrow" panose="020B0606020202030204" pitchFamily="34" charset="0"/>
              </a:rPr>
              <a:t>    </a:t>
            </a:r>
            <a:r>
              <a:rPr lang="en-US" sz="2000" b="0" i="1" u="none" strike="noStrike" baseline="0" dirty="0">
                <a:latin typeface="Arial Narrow" panose="020B0606020202030204" pitchFamily="34" charset="0"/>
              </a:rPr>
              <a:t>that </a:t>
            </a:r>
            <a:r>
              <a:rPr lang="en-US" sz="2000" b="1" i="1" u="none" strike="noStrike" baseline="0" dirty="0">
                <a:latin typeface="Arial Narrow" panose="020B0606020202030204" pitchFamily="34" charset="0"/>
              </a:rPr>
              <a:t>everything written about me </a:t>
            </a:r>
            <a:r>
              <a:rPr lang="en-US" sz="2000" b="0" i="1" u="none" strike="noStrike" baseline="0" dirty="0">
                <a:latin typeface="Arial Narrow" panose="020B0606020202030204" pitchFamily="34" charset="0"/>
              </a:rPr>
              <a:t>in the </a:t>
            </a:r>
            <a:r>
              <a:rPr lang="en-US" sz="2000" b="1" i="1" u="sng" strike="noStrike" baseline="0" dirty="0">
                <a:latin typeface="Arial Narrow" panose="020B0606020202030204" pitchFamily="34" charset="0"/>
              </a:rPr>
              <a:t>law of Moses</a:t>
            </a:r>
            <a:r>
              <a:rPr lang="en-US" sz="2000" b="1" i="1" strike="noStrike" baseline="0" dirty="0">
                <a:latin typeface="Arial Narrow" panose="020B0606020202030204" pitchFamily="34" charset="0"/>
              </a:rPr>
              <a:t> </a:t>
            </a:r>
            <a:r>
              <a:rPr lang="en-US" sz="2000" b="0" i="1" u="none" strike="noStrike" baseline="0" dirty="0">
                <a:latin typeface="Arial Narrow" panose="020B0606020202030204" pitchFamily="34" charset="0"/>
              </a:rPr>
              <a:t>and in the </a:t>
            </a:r>
            <a:r>
              <a:rPr lang="en-US" sz="2000" b="1" i="1" u="sng" strike="noStrike" baseline="0" dirty="0">
                <a:latin typeface="Arial Narrow" panose="020B0606020202030204" pitchFamily="34" charset="0"/>
              </a:rPr>
              <a:t>prophets</a:t>
            </a:r>
            <a:r>
              <a:rPr lang="en-US" sz="2000" b="0" i="1" u="none" strike="noStrike" baseline="0" dirty="0">
                <a:latin typeface="Arial Narrow" panose="020B0606020202030204" pitchFamily="34" charset="0"/>
              </a:rPr>
              <a:t> and </a:t>
            </a:r>
            <a:r>
              <a:rPr lang="en-US" sz="2000" b="1" i="1" u="sng" strike="noStrike" baseline="0" dirty="0">
                <a:latin typeface="Arial Narrow" panose="020B0606020202030204" pitchFamily="34" charset="0"/>
              </a:rPr>
              <a:t>psalms</a:t>
            </a:r>
            <a:r>
              <a:rPr lang="en-US" sz="2000" b="0" i="1" u="none" strike="noStrike" baseline="0" dirty="0">
                <a:latin typeface="Arial Narrow" panose="020B0606020202030204" pitchFamily="34" charset="0"/>
              </a:rPr>
              <a:t> must be fulfilled</a:t>
            </a:r>
            <a:r>
              <a:rPr lang="en-US" sz="2000" b="0" i="0" u="none" strike="noStrike" baseline="0" dirty="0">
                <a:latin typeface="Arial Narrow" panose="020B0606020202030204" pitchFamily="34" charset="0"/>
              </a:rPr>
              <a:t>."  </a:t>
            </a:r>
            <a:br>
              <a:rPr lang="en-US" sz="2000" b="0" i="0" u="none" strike="noStrike" baseline="0" dirty="0">
                <a:latin typeface="Arial Narrow" panose="020B0606020202030204" pitchFamily="34" charset="0"/>
              </a:rPr>
            </a:br>
            <a:r>
              <a:rPr lang="en-US" sz="2000" b="1" baseline="30000" dirty="0">
                <a:solidFill>
                  <a:srgbClr val="FF0000"/>
                </a:solidFill>
                <a:latin typeface="Arial Narrow" panose="020B0606020202030204" pitchFamily="34" charset="0"/>
              </a:rPr>
              <a:t>45</a:t>
            </a:r>
            <a:r>
              <a:rPr lang="en-US" sz="2000" b="0" i="0" u="none" strike="noStrike" baseline="0" dirty="0">
                <a:latin typeface="Arial Narrow" panose="020B0606020202030204" pitchFamily="34" charset="0"/>
              </a:rPr>
              <a:t> Then </a:t>
            </a:r>
            <a:r>
              <a:rPr lang="en-US" sz="2000" b="1" i="0" u="none" strike="noStrike" baseline="0" dirty="0">
                <a:latin typeface="Arial Narrow" panose="020B0606020202030204" pitchFamily="34" charset="0"/>
              </a:rPr>
              <a:t>he opened their minds </a:t>
            </a:r>
            <a:r>
              <a:rPr lang="en-US" sz="2000" b="0" i="0" u="none" strike="noStrike" baseline="0" dirty="0">
                <a:latin typeface="Arial Narrow" panose="020B0606020202030204" pitchFamily="34" charset="0"/>
              </a:rPr>
              <a:t>to </a:t>
            </a:r>
            <a:r>
              <a:rPr lang="en-US" sz="2000" b="1" i="0" u="none" strike="noStrike" baseline="0" dirty="0">
                <a:latin typeface="Arial Narrow" panose="020B0606020202030204" pitchFamily="34" charset="0"/>
              </a:rPr>
              <a:t>understand the </a:t>
            </a:r>
            <a:r>
              <a:rPr lang="en-US" sz="2000" b="1" i="0" u="sng" strike="noStrike" baseline="0" dirty="0">
                <a:latin typeface="Arial Narrow" panose="020B0606020202030204" pitchFamily="34" charset="0"/>
              </a:rPr>
              <a:t>scriptures</a:t>
            </a:r>
            <a:r>
              <a:rPr lang="en-US" sz="2000" b="0" i="0" u="none" strike="noStrike" baseline="0" dirty="0">
                <a:latin typeface="Arial Narrow" panose="020B0606020202030204" pitchFamily="34" charset="0"/>
              </a:rPr>
              <a:t>. </a:t>
            </a:r>
            <a:br>
              <a:rPr lang="en-US" sz="2000" b="0" i="0" u="none" strike="noStrike" baseline="0" dirty="0">
                <a:latin typeface="Arial Narrow" panose="020B0606020202030204" pitchFamily="34" charset="0"/>
              </a:rPr>
            </a:br>
            <a:r>
              <a:rPr lang="en-US" sz="2000" b="1" baseline="30000" dirty="0">
                <a:solidFill>
                  <a:srgbClr val="FF0000"/>
                </a:solidFill>
                <a:latin typeface="Arial Narrow" panose="020B0606020202030204" pitchFamily="34" charset="0"/>
              </a:rPr>
              <a:t>46</a:t>
            </a:r>
            <a:r>
              <a:rPr lang="en-US" sz="2000" b="0" i="0" u="none" strike="noStrike" baseline="0" dirty="0">
                <a:latin typeface="Arial Narrow" panose="020B0606020202030204" pitchFamily="34" charset="0"/>
              </a:rPr>
              <a:t> And he said to them, "</a:t>
            </a:r>
            <a:r>
              <a:rPr lang="en-US" sz="2000" b="1" i="1" u="none" strike="noStrike" baseline="0" dirty="0">
                <a:latin typeface="Arial Narrow" panose="020B0606020202030204" pitchFamily="34" charset="0"/>
              </a:rPr>
              <a:t>Thus </a:t>
            </a:r>
            <a:r>
              <a:rPr lang="en-US" sz="2000" b="1" i="1" u="sng" strike="noStrike" baseline="0" dirty="0">
                <a:latin typeface="Arial Narrow" panose="020B0606020202030204" pitchFamily="34" charset="0"/>
              </a:rPr>
              <a:t>it is written</a:t>
            </a:r>
            <a:r>
              <a:rPr lang="en-US" sz="2000" b="1" i="1" u="none" strike="noStrike" baseline="0" dirty="0">
                <a:latin typeface="Arial Narrow" panose="020B0606020202030204" pitchFamily="34" charset="0"/>
              </a:rPr>
              <a:t> that the Messiah would suffer and rise from the dead on the third day </a:t>
            </a:r>
            <a:r>
              <a:rPr lang="en-US" sz="2000" b="0" i="0" u="none" strike="noStrike" baseline="0" dirty="0">
                <a:latin typeface="Arial Narrow" panose="020B0606020202030204" pitchFamily="34" charset="0"/>
              </a:rPr>
              <a:t> </a:t>
            </a:r>
            <a:br>
              <a:rPr lang="en-US" sz="2000" b="0" i="0" u="none" strike="noStrike" baseline="0" dirty="0">
                <a:latin typeface="Arial Narrow" panose="020B0606020202030204" pitchFamily="34" charset="0"/>
              </a:rPr>
            </a:br>
            <a:r>
              <a:rPr lang="en-US" sz="2000" b="1" baseline="30000" dirty="0">
                <a:solidFill>
                  <a:srgbClr val="FF0000"/>
                </a:solidFill>
                <a:latin typeface="Arial Narrow" panose="020B0606020202030204" pitchFamily="34" charset="0"/>
              </a:rPr>
              <a:t>47</a:t>
            </a:r>
            <a:r>
              <a:rPr lang="en-US" sz="2000" b="0" i="0" u="none" strike="noStrike" baseline="0" dirty="0">
                <a:latin typeface="Arial Narrow" panose="020B0606020202030204" pitchFamily="34" charset="0"/>
              </a:rPr>
              <a:t> and that repentance, for the forgiveness of sins, would be preached in his name to all the nations, </a:t>
            </a:r>
            <a:br>
              <a:rPr lang="en-US" sz="2000" b="0" i="0" u="none" strike="noStrike" baseline="0" dirty="0">
                <a:latin typeface="Arial Narrow" panose="020B0606020202030204" pitchFamily="34" charset="0"/>
              </a:rPr>
            </a:br>
            <a:r>
              <a:rPr lang="en-US" sz="2000" b="0" i="0" u="none" strike="noStrike" baseline="0" dirty="0">
                <a:latin typeface="Arial Narrow" panose="020B0606020202030204" pitchFamily="34" charset="0"/>
              </a:rPr>
              <a:t>    beginning from Jerusalem.</a:t>
            </a:r>
          </a:p>
        </p:txBody>
      </p:sp>
    </p:spTree>
    <p:extLst>
      <p:ext uri="{BB962C8B-B14F-4D97-AF65-F5344CB8AC3E}">
        <p14:creationId xmlns:p14="http://schemas.microsoft.com/office/powerpoint/2010/main" val="2158248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C8D1F-95C3-4376-851D-CBC4E5ED4AAB}"/>
              </a:ext>
            </a:extLst>
          </p:cNvPr>
          <p:cNvSpPr>
            <a:spLocks noGrp="1"/>
          </p:cNvSpPr>
          <p:nvPr>
            <p:ph type="title"/>
          </p:nvPr>
        </p:nvSpPr>
        <p:spPr/>
        <p:txBody>
          <a:bodyPr/>
          <a:lstStyle/>
          <a:p>
            <a:r>
              <a:rPr lang="en-US" dirty="0"/>
              <a:t>Jesus’ Prior Words  about  His Suffering</a:t>
            </a:r>
          </a:p>
        </p:txBody>
      </p:sp>
      <p:sp>
        <p:nvSpPr>
          <p:cNvPr id="3" name="Content Placeholder 2">
            <a:extLst>
              <a:ext uri="{FF2B5EF4-FFF2-40B4-BE49-F238E27FC236}">
                <a16:creationId xmlns:a16="http://schemas.microsoft.com/office/drawing/2014/main" id="{33356B93-1A3C-4B65-8632-0816AEAE9D8E}"/>
              </a:ext>
            </a:extLst>
          </p:cNvPr>
          <p:cNvSpPr>
            <a:spLocks noGrp="1"/>
          </p:cNvSpPr>
          <p:nvPr>
            <p:ph idx="1"/>
          </p:nvPr>
        </p:nvSpPr>
        <p:spPr>
          <a:xfrm>
            <a:off x="597159" y="1055692"/>
            <a:ext cx="11206065" cy="5032069"/>
          </a:xfrm>
        </p:spPr>
        <p:txBody>
          <a:bodyPr>
            <a:noAutofit/>
          </a:bodyPr>
          <a:lstStyle/>
          <a:p>
            <a:pPr marL="0" indent="0">
              <a:lnSpc>
                <a:spcPct val="100000"/>
              </a:lnSpc>
              <a:spcBef>
                <a:spcPts val="900"/>
              </a:spcBef>
              <a:buNone/>
            </a:pPr>
            <a:r>
              <a:rPr lang="en-US" b="1" i="0" u="none" strike="noStrike" baseline="0" dirty="0">
                <a:solidFill>
                  <a:srgbClr val="000000"/>
                </a:solidFill>
                <a:latin typeface="Arial Narrow" panose="020B0606020202030204" pitchFamily="34" charset="0"/>
              </a:rPr>
              <a:t>“Passion Predictions” in Luke’s Gospel</a:t>
            </a:r>
            <a:r>
              <a:rPr lang="en-US" sz="2000" b="0" i="0" u="none" strike="noStrike" baseline="0" dirty="0">
                <a:solidFill>
                  <a:srgbClr val="000000"/>
                </a:solidFill>
                <a:latin typeface="Arial Narrow" panose="020B0606020202030204" pitchFamily="34" charset="0"/>
              </a:rPr>
              <a:t>  (</a:t>
            </a:r>
            <a:r>
              <a:rPr lang="en-US" sz="2000" b="0" i="1" u="none" strike="noStrike" baseline="0" dirty="0">
                <a:solidFill>
                  <a:srgbClr val="000000"/>
                </a:solidFill>
                <a:latin typeface="Arial Narrow" panose="020B0606020202030204" pitchFamily="34" charset="0"/>
              </a:rPr>
              <a:t>more than three times!</a:t>
            </a:r>
            <a:r>
              <a:rPr lang="en-US" sz="2000" b="0" i="0" u="none" strike="noStrike" baseline="0" dirty="0">
                <a:solidFill>
                  <a:srgbClr val="000000"/>
                </a:solidFill>
                <a:latin typeface="Arial Narrow" panose="020B0606020202030204" pitchFamily="34" charset="0"/>
              </a:rPr>
              <a:t>)</a:t>
            </a:r>
            <a:endParaRPr lang="en-US" sz="2400" b="0" i="0" u="none" strike="noStrike" baseline="0" dirty="0">
              <a:solidFill>
                <a:srgbClr val="000000"/>
              </a:solidFill>
              <a:latin typeface="Arial Narrow" panose="020B0606020202030204" pitchFamily="34" charset="0"/>
            </a:endParaRPr>
          </a:p>
          <a:p>
            <a:pPr>
              <a:lnSpc>
                <a:spcPct val="100000"/>
              </a:lnSpc>
              <a:spcBef>
                <a:spcPts val="900"/>
              </a:spcBef>
            </a:pPr>
            <a:r>
              <a:rPr lang="en-US" sz="2000" b="1" dirty="0">
                <a:solidFill>
                  <a:srgbClr val="C00000"/>
                </a:solidFill>
                <a:latin typeface="Arial Narrow" panose="020B0606020202030204" pitchFamily="34" charset="0"/>
              </a:rPr>
              <a:t>9:22</a:t>
            </a:r>
            <a:r>
              <a:rPr lang="en-US" sz="2000" dirty="0">
                <a:latin typeface="Arial Narrow" panose="020B0606020202030204" pitchFamily="34" charset="0"/>
              </a:rPr>
              <a:t> – “</a:t>
            </a:r>
            <a:r>
              <a:rPr lang="en-US" sz="2000" b="0" i="0" u="none" strike="noStrike" baseline="0" dirty="0">
                <a:latin typeface="Arial Narrow" panose="020B0606020202030204" pitchFamily="34" charset="0"/>
              </a:rPr>
              <a:t>The Son of Man must </a:t>
            </a:r>
            <a:r>
              <a:rPr lang="en-US" sz="2000" b="1" i="0" u="none" strike="noStrike" baseline="0" dirty="0">
                <a:latin typeface="Arial Narrow" panose="020B0606020202030204" pitchFamily="34" charset="0"/>
              </a:rPr>
              <a:t>suffer</a:t>
            </a:r>
            <a:r>
              <a:rPr lang="en-US" sz="2000" b="0" i="0" u="none" strike="noStrike" baseline="0" dirty="0">
                <a:latin typeface="Arial Narrow" panose="020B0606020202030204" pitchFamily="34" charset="0"/>
              </a:rPr>
              <a:t> greatly and </a:t>
            </a:r>
            <a:r>
              <a:rPr lang="en-US" sz="2000" b="1" i="0" u="none" strike="noStrike" baseline="0" dirty="0">
                <a:latin typeface="Arial Narrow" panose="020B0606020202030204" pitchFamily="34" charset="0"/>
              </a:rPr>
              <a:t>be rejected </a:t>
            </a:r>
            <a:r>
              <a:rPr lang="en-US" sz="2000" b="0" i="0" u="none" strike="noStrike" baseline="0" dirty="0">
                <a:latin typeface="Arial Narrow" panose="020B0606020202030204" pitchFamily="34" charset="0"/>
              </a:rPr>
              <a:t>by the elders, the chief priests, and the scribes, and </a:t>
            </a:r>
            <a:r>
              <a:rPr lang="en-US" sz="2000" b="1" i="0" u="none" strike="noStrike" baseline="0" dirty="0">
                <a:latin typeface="Arial Narrow" panose="020B0606020202030204" pitchFamily="34" charset="0"/>
              </a:rPr>
              <a:t>be killed </a:t>
            </a:r>
            <a:r>
              <a:rPr lang="en-US" sz="2000" b="0" i="0" u="none" strike="noStrike" baseline="0" dirty="0">
                <a:latin typeface="Arial Narrow" panose="020B0606020202030204" pitchFamily="34" charset="0"/>
              </a:rPr>
              <a:t>and on the third day be raised.”</a:t>
            </a:r>
            <a:r>
              <a:rPr lang="en-US" sz="1600" b="0" i="0" u="none" strike="noStrike" baseline="0" dirty="0">
                <a:latin typeface="Arial Narrow" panose="020B0606020202030204" pitchFamily="34" charset="0"/>
              </a:rPr>
              <a:t> </a:t>
            </a:r>
            <a:r>
              <a:rPr lang="en-US" sz="1600" dirty="0">
                <a:latin typeface="Arial Narrow" panose="020B0606020202030204" pitchFamily="34" charset="0"/>
              </a:rPr>
              <a:t>(cf. Mark 8:31)</a:t>
            </a:r>
            <a:endParaRPr lang="en-US" sz="2000" b="0" i="0" u="none" strike="noStrike" baseline="0" dirty="0">
              <a:latin typeface="Arial Narrow" panose="020B0606020202030204" pitchFamily="34" charset="0"/>
            </a:endParaRPr>
          </a:p>
          <a:p>
            <a:pPr>
              <a:lnSpc>
                <a:spcPct val="100000"/>
              </a:lnSpc>
              <a:spcBef>
                <a:spcPts val="900"/>
              </a:spcBef>
            </a:pPr>
            <a:r>
              <a:rPr lang="en-US" sz="2000" b="1" dirty="0">
                <a:solidFill>
                  <a:srgbClr val="C00000"/>
                </a:solidFill>
                <a:latin typeface="Arial Narrow" panose="020B0606020202030204" pitchFamily="34" charset="0"/>
              </a:rPr>
              <a:t>9:44</a:t>
            </a:r>
            <a:r>
              <a:rPr lang="en-US" sz="2000" dirty="0">
                <a:latin typeface="Arial Narrow" panose="020B0606020202030204" pitchFamily="34" charset="0"/>
              </a:rPr>
              <a:t> – “Pay attention to what I am telling you. The Son of Man is to be </a:t>
            </a:r>
            <a:r>
              <a:rPr lang="en-US" sz="2000" b="1" dirty="0">
                <a:latin typeface="Arial Narrow" panose="020B0606020202030204" pitchFamily="34" charset="0"/>
              </a:rPr>
              <a:t>handed over </a:t>
            </a:r>
            <a:r>
              <a:rPr lang="en-US" sz="2000" dirty="0">
                <a:latin typeface="Arial Narrow" panose="020B0606020202030204" pitchFamily="34" charset="0"/>
              </a:rPr>
              <a:t>to men.”</a:t>
            </a:r>
            <a:r>
              <a:rPr lang="en-US" sz="1600" dirty="0">
                <a:latin typeface="Arial Narrow" panose="020B0606020202030204" pitchFamily="34" charset="0"/>
              </a:rPr>
              <a:t> (cf. Mark 9:31)</a:t>
            </a:r>
            <a:endParaRPr lang="en-US" sz="2000" dirty="0">
              <a:latin typeface="Arial Narrow" panose="020B0606020202030204" pitchFamily="34" charset="0"/>
            </a:endParaRPr>
          </a:p>
          <a:p>
            <a:pPr>
              <a:lnSpc>
                <a:spcPct val="100000"/>
              </a:lnSpc>
              <a:spcBef>
                <a:spcPts val="900"/>
              </a:spcBef>
            </a:pPr>
            <a:r>
              <a:rPr lang="en-US" sz="2000" b="1" dirty="0">
                <a:solidFill>
                  <a:srgbClr val="C00000"/>
                </a:solidFill>
                <a:latin typeface="Arial Narrow" panose="020B0606020202030204" pitchFamily="34" charset="0"/>
              </a:rPr>
              <a:t>17:25</a:t>
            </a:r>
            <a:r>
              <a:rPr lang="en-US" sz="2000" dirty="0">
                <a:latin typeface="Arial Narrow" panose="020B0606020202030204" pitchFamily="34" charset="0"/>
              </a:rPr>
              <a:t> </a:t>
            </a:r>
            <a:r>
              <a:rPr lang="en-US" sz="2000" b="0" i="0" u="none" strike="noStrike" baseline="0" dirty="0">
                <a:solidFill>
                  <a:srgbClr val="000000"/>
                </a:solidFill>
                <a:latin typeface="Arial Narrow" panose="020B0606020202030204" pitchFamily="34" charset="0"/>
              </a:rPr>
              <a:t>– “</a:t>
            </a:r>
            <a:r>
              <a:rPr lang="en-US" sz="2000" b="0" i="0" u="none" strike="noStrike" baseline="0" dirty="0">
                <a:latin typeface="Arial Narrow" panose="020B0606020202030204" pitchFamily="34" charset="0"/>
              </a:rPr>
              <a:t>But first</a:t>
            </a:r>
            <a:r>
              <a:rPr lang="en-US" sz="1800" b="0" i="0" u="none" strike="noStrike" baseline="0" dirty="0">
                <a:latin typeface="Arial Narrow" panose="020B0606020202030204" pitchFamily="34" charset="0"/>
              </a:rPr>
              <a:t> </a:t>
            </a:r>
            <a:r>
              <a:rPr lang="en-US" sz="1800" dirty="0">
                <a:latin typeface="Arial Narrow" panose="020B0606020202030204" pitchFamily="34" charset="0"/>
              </a:rPr>
              <a:t>[</a:t>
            </a:r>
            <a:r>
              <a:rPr lang="en-US" sz="1800" i="1" dirty="0">
                <a:latin typeface="Arial Narrow" panose="020B0606020202030204" pitchFamily="34" charset="0"/>
              </a:rPr>
              <a:t>b</a:t>
            </a:r>
            <a:r>
              <a:rPr lang="en-US" sz="1800" b="0" i="1" u="none" strike="noStrike" baseline="0" dirty="0">
                <a:solidFill>
                  <a:srgbClr val="000000"/>
                </a:solidFill>
                <a:latin typeface="Arial Narrow" panose="020B0606020202030204" pitchFamily="34" charset="0"/>
              </a:rPr>
              <a:t>efore the Son of Man returns</a:t>
            </a:r>
            <a:r>
              <a:rPr lang="en-US" sz="1800" b="0" i="0" u="none" strike="noStrike" baseline="0" dirty="0">
                <a:solidFill>
                  <a:srgbClr val="000000"/>
                </a:solidFill>
                <a:latin typeface="Arial Narrow" panose="020B0606020202030204" pitchFamily="34" charset="0"/>
              </a:rPr>
              <a:t>] </a:t>
            </a:r>
            <a:r>
              <a:rPr lang="en-US" sz="2000" b="0" i="0" u="none" strike="noStrike" baseline="0" dirty="0">
                <a:latin typeface="Arial Narrow" panose="020B0606020202030204" pitchFamily="34" charset="0"/>
              </a:rPr>
              <a:t>he must </a:t>
            </a:r>
            <a:r>
              <a:rPr lang="en-US" sz="2000" b="1" i="0" u="none" strike="noStrike" baseline="0" dirty="0">
                <a:latin typeface="Arial Narrow" panose="020B0606020202030204" pitchFamily="34" charset="0"/>
              </a:rPr>
              <a:t>suffer greatly </a:t>
            </a:r>
            <a:r>
              <a:rPr lang="en-US" sz="2000" b="0" i="0" u="none" strike="noStrike" baseline="0" dirty="0">
                <a:latin typeface="Arial Narrow" panose="020B0606020202030204" pitchFamily="34" charset="0"/>
              </a:rPr>
              <a:t>and </a:t>
            </a:r>
            <a:r>
              <a:rPr lang="en-US" sz="2000" b="1" i="0" u="none" strike="noStrike" baseline="0" dirty="0">
                <a:latin typeface="Arial Narrow" panose="020B0606020202030204" pitchFamily="34" charset="0"/>
              </a:rPr>
              <a:t>be rejected </a:t>
            </a:r>
            <a:r>
              <a:rPr lang="en-US" sz="2000" b="0" i="0" u="none" strike="noStrike" baseline="0" dirty="0">
                <a:latin typeface="Arial Narrow" panose="020B0606020202030204" pitchFamily="34" charset="0"/>
              </a:rPr>
              <a:t>by this generation.</a:t>
            </a:r>
            <a:r>
              <a:rPr lang="en-US" sz="2000" b="0" i="0" u="none" strike="noStrike" baseline="0" dirty="0">
                <a:solidFill>
                  <a:srgbClr val="000000"/>
                </a:solidFill>
                <a:latin typeface="Arial Narrow" panose="020B0606020202030204" pitchFamily="34" charset="0"/>
              </a:rPr>
              <a:t>”</a:t>
            </a:r>
          </a:p>
          <a:p>
            <a:pPr>
              <a:lnSpc>
                <a:spcPct val="100000"/>
              </a:lnSpc>
              <a:spcBef>
                <a:spcPts val="900"/>
              </a:spcBef>
            </a:pPr>
            <a:r>
              <a:rPr lang="en-US" sz="2000" b="1" i="0" u="none" strike="noStrike" baseline="0" dirty="0">
                <a:solidFill>
                  <a:srgbClr val="C00000"/>
                </a:solidFill>
                <a:latin typeface="Arial Narrow" panose="020B0606020202030204" pitchFamily="34" charset="0"/>
              </a:rPr>
              <a:t>18:31b-33</a:t>
            </a:r>
            <a:r>
              <a:rPr lang="en-US" sz="2000" b="1" i="0" u="none" strike="noStrike" baseline="0" dirty="0">
                <a:latin typeface="Arial Narrow" panose="020B0606020202030204" pitchFamily="34" charset="0"/>
              </a:rPr>
              <a:t> </a:t>
            </a:r>
            <a:r>
              <a:rPr lang="en-US" sz="2000" b="0" i="0" u="none" strike="noStrike" baseline="0" dirty="0">
                <a:latin typeface="Arial Narrow" panose="020B0606020202030204" pitchFamily="34" charset="0"/>
              </a:rPr>
              <a:t>– “Behold, we are going up to Jerusalem and </a:t>
            </a:r>
            <a:r>
              <a:rPr lang="en-US" sz="2000" b="1" i="1" u="none" strike="noStrike" baseline="0" dirty="0">
                <a:latin typeface="Arial Narrow" panose="020B0606020202030204" pitchFamily="34" charset="0"/>
              </a:rPr>
              <a:t>everything </a:t>
            </a:r>
            <a:r>
              <a:rPr lang="en-US" sz="2000" b="1" i="1" u="sng" strike="noStrike" baseline="0" dirty="0">
                <a:latin typeface="Arial Narrow" panose="020B0606020202030204" pitchFamily="34" charset="0"/>
              </a:rPr>
              <a:t>written</a:t>
            </a:r>
            <a:r>
              <a:rPr lang="en-US" sz="2000" b="1" i="1" u="none" strike="noStrike" baseline="0" dirty="0">
                <a:latin typeface="Arial Narrow" panose="020B0606020202030204" pitchFamily="34" charset="0"/>
              </a:rPr>
              <a:t> by the </a:t>
            </a:r>
            <a:r>
              <a:rPr lang="en-US" sz="2000" b="1" i="1" u="sng" strike="noStrike" baseline="0" dirty="0">
                <a:latin typeface="Arial Narrow" panose="020B0606020202030204" pitchFamily="34" charset="0"/>
              </a:rPr>
              <a:t>prophets</a:t>
            </a:r>
            <a:r>
              <a:rPr lang="en-US" sz="2000" b="1" i="1" u="none" strike="noStrike" baseline="0" dirty="0">
                <a:latin typeface="Arial Narrow" panose="020B0606020202030204" pitchFamily="34" charset="0"/>
              </a:rPr>
              <a:t> about the Son of Man will be fulfilled</a:t>
            </a:r>
            <a:r>
              <a:rPr lang="en-US" sz="2000" b="0" i="0" u="none" strike="noStrike" baseline="0" dirty="0">
                <a:latin typeface="Arial Narrow" panose="020B0606020202030204" pitchFamily="34" charset="0"/>
              </a:rPr>
              <a:t>. / He will be </a:t>
            </a:r>
            <a:r>
              <a:rPr lang="en-US" sz="2000" b="1" i="0" u="none" strike="noStrike" baseline="0" dirty="0">
                <a:latin typeface="Arial Narrow" panose="020B0606020202030204" pitchFamily="34" charset="0"/>
              </a:rPr>
              <a:t>handed over </a:t>
            </a:r>
            <a:r>
              <a:rPr lang="en-US" sz="2000" b="0" i="0" u="none" strike="noStrike" baseline="0" dirty="0">
                <a:latin typeface="Arial Narrow" panose="020B0606020202030204" pitchFamily="34" charset="0"/>
              </a:rPr>
              <a:t>to the Gentiles and he will be </a:t>
            </a:r>
            <a:r>
              <a:rPr lang="en-US" sz="2000" b="1" i="0" u="none" strike="noStrike" baseline="0" dirty="0">
                <a:latin typeface="Arial Narrow" panose="020B0606020202030204" pitchFamily="34" charset="0"/>
              </a:rPr>
              <a:t>mocked</a:t>
            </a:r>
            <a:r>
              <a:rPr lang="en-US" sz="2000" b="0" i="0" u="none" strike="noStrike" baseline="0" dirty="0">
                <a:latin typeface="Arial Narrow" panose="020B0606020202030204" pitchFamily="34" charset="0"/>
              </a:rPr>
              <a:t> and </a:t>
            </a:r>
            <a:r>
              <a:rPr lang="en-US" sz="2000" b="1" i="0" u="none" strike="noStrike" baseline="0" dirty="0">
                <a:latin typeface="Arial Narrow" panose="020B0606020202030204" pitchFamily="34" charset="0"/>
              </a:rPr>
              <a:t>insulted</a:t>
            </a:r>
            <a:r>
              <a:rPr lang="en-US" sz="2000" b="0" i="0" u="none" strike="noStrike" baseline="0" dirty="0">
                <a:latin typeface="Arial Narrow" panose="020B0606020202030204" pitchFamily="34" charset="0"/>
              </a:rPr>
              <a:t> and </a:t>
            </a:r>
            <a:r>
              <a:rPr lang="en-US" sz="2000" b="1" i="0" u="none" strike="noStrike" baseline="0" dirty="0">
                <a:latin typeface="Arial Narrow" panose="020B0606020202030204" pitchFamily="34" charset="0"/>
              </a:rPr>
              <a:t>spat upon</a:t>
            </a:r>
            <a:r>
              <a:rPr lang="en-US" sz="2000" b="0" i="0" u="none" strike="noStrike" baseline="0" dirty="0">
                <a:latin typeface="Arial Narrow" panose="020B0606020202030204" pitchFamily="34" charset="0"/>
              </a:rPr>
              <a:t>; / and after they have </a:t>
            </a:r>
            <a:r>
              <a:rPr lang="en-US" sz="2000" b="1" i="0" u="none" strike="noStrike" baseline="0" dirty="0">
                <a:latin typeface="Arial Narrow" panose="020B0606020202030204" pitchFamily="34" charset="0"/>
              </a:rPr>
              <a:t>scourged</a:t>
            </a:r>
            <a:r>
              <a:rPr lang="en-US" sz="2000" b="0" i="0" u="none" strike="noStrike" baseline="0" dirty="0">
                <a:latin typeface="Arial Narrow" panose="020B0606020202030204" pitchFamily="34" charset="0"/>
              </a:rPr>
              <a:t> him they will </a:t>
            </a:r>
            <a:r>
              <a:rPr lang="en-US" sz="2000" b="1" i="0" u="none" strike="noStrike" baseline="0" dirty="0">
                <a:latin typeface="Arial Narrow" panose="020B0606020202030204" pitchFamily="34" charset="0"/>
              </a:rPr>
              <a:t>kill</a:t>
            </a:r>
            <a:r>
              <a:rPr lang="en-US" sz="2000" b="0" i="0" u="none" strike="noStrike" baseline="0" dirty="0">
                <a:latin typeface="Arial Narrow" panose="020B0606020202030204" pitchFamily="34" charset="0"/>
              </a:rPr>
              <a:t> him, but on the third day he will rise.”</a:t>
            </a:r>
            <a:r>
              <a:rPr lang="en-US" sz="1600" b="0" i="0" u="none" strike="noStrike" baseline="0" dirty="0">
                <a:latin typeface="Arial Narrow" panose="020B0606020202030204" pitchFamily="34" charset="0"/>
              </a:rPr>
              <a:t> (cf. Mark 10:32-34)</a:t>
            </a:r>
            <a:endParaRPr lang="en-US" sz="2000" b="0" i="0" u="none" strike="noStrike" baseline="0" dirty="0">
              <a:latin typeface="Arial Narrow" panose="020B0606020202030204" pitchFamily="34" charset="0"/>
            </a:endParaRPr>
          </a:p>
          <a:p>
            <a:pPr>
              <a:lnSpc>
                <a:spcPct val="100000"/>
              </a:lnSpc>
              <a:spcBef>
                <a:spcPts val="900"/>
              </a:spcBef>
            </a:pPr>
            <a:r>
              <a:rPr lang="en-US" sz="2000" b="1" dirty="0">
                <a:solidFill>
                  <a:srgbClr val="C00000"/>
                </a:solidFill>
                <a:latin typeface="Arial Narrow" panose="020B0606020202030204" pitchFamily="34" charset="0"/>
              </a:rPr>
              <a:t>20:9-16</a:t>
            </a:r>
            <a:r>
              <a:rPr lang="en-US" sz="2000" dirty="0">
                <a:solidFill>
                  <a:srgbClr val="000000"/>
                </a:solidFill>
                <a:latin typeface="Arial Narrow" panose="020B0606020202030204" pitchFamily="34" charset="0"/>
              </a:rPr>
              <a:t> – </a:t>
            </a:r>
            <a:r>
              <a:rPr lang="en-US" sz="2000" b="1" dirty="0">
                <a:solidFill>
                  <a:srgbClr val="000000"/>
                </a:solidFill>
                <a:latin typeface="Arial Narrow" panose="020B0606020202030204" pitchFamily="34" charset="0"/>
              </a:rPr>
              <a:t>Parable of the Vineyard </a:t>
            </a:r>
            <a:r>
              <a:rPr lang="en-US" sz="1600" b="1" dirty="0">
                <a:solidFill>
                  <a:srgbClr val="000000"/>
                </a:solidFill>
                <a:latin typeface="Arial Narrow" panose="020B0606020202030204" pitchFamily="34" charset="0"/>
              </a:rPr>
              <a:t> </a:t>
            </a:r>
            <a:r>
              <a:rPr lang="en-US" sz="1600" dirty="0">
                <a:solidFill>
                  <a:srgbClr val="000000"/>
                </a:solidFill>
                <a:latin typeface="Arial Narrow" panose="020B0606020202030204" pitchFamily="34" charset="0"/>
              </a:rPr>
              <a:t>(cf. Mark 12:1-9; Matt 21:33-41)</a:t>
            </a:r>
            <a:endParaRPr lang="en-US" sz="2000" dirty="0">
              <a:solidFill>
                <a:srgbClr val="000000"/>
              </a:solidFill>
              <a:latin typeface="Arial Narrow" panose="020B0606020202030204" pitchFamily="34" charset="0"/>
            </a:endParaRPr>
          </a:p>
          <a:p>
            <a:pPr>
              <a:lnSpc>
                <a:spcPct val="100000"/>
              </a:lnSpc>
              <a:spcBef>
                <a:spcPts val="900"/>
              </a:spcBef>
            </a:pPr>
            <a:r>
              <a:rPr lang="en-US" sz="2000" b="1" dirty="0">
                <a:solidFill>
                  <a:srgbClr val="C00000"/>
                </a:solidFill>
                <a:latin typeface="Arial Narrow" panose="020B0606020202030204" pitchFamily="34" charset="0"/>
              </a:rPr>
              <a:t>20:17</a:t>
            </a:r>
            <a:r>
              <a:rPr lang="en-US" sz="2000" dirty="0">
                <a:solidFill>
                  <a:srgbClr val="000000"/>
                </a:solidFill>
                <a:latin typeface="Arial Narrow" panose="020B0606020202030204" pitchFamily="34" charset="0"/>
              </a:rPr>
              <a:t> – “The stone which the builders </a:t>
            </a:r>
            <a:r>
              <a:rPr lang="en-US" sz="2000" b="1" dirty="0">
                <a:solidFill>
                  <a:srgbClr val="000000"/>
                </a:solidFill>
                <a:latin typeface="Arial Narrow" panose="020B0606020202030204" pitchFamily="34" charset="0"/>
              </a:rPr>
              <a:t>rejected</a:t>
            </a:r>
            <a:r>
              <a:rPr lang="en-US" sz="2000" dirty="0">
                <a:solidFill>
                  <a:srgbClr val="000000"/>
                </a:solidFill>
                <a:latin typeface="Arial Narrow" panose="020B0606020202030204" pitchFamily="34" charset="0"/>
              </a:rPr>
              <a:t> has become the cornerstone/keystone”</a:t>
            </a:r>
            <a:r>
              <a:rPr lang="en-US" sz="1600" dirty="0">
                <a:solidFill>
                  <a:srgbClr val="000000"/>
                </a:solidFill>
                <a:latin typeface="Arial Narrow" panose="020B0606020202030204" pitchFamily="34" charset="0"/>
              </a:rPr>
              <a:t> </a:t>
            </a:r>
            <a:br>
              <a:rPr lang="en-US" sz="1600" dirty="0">
                <a:solidFill>
                  <a:srgbClr val="000000"/>
                </a:solidFill>
                <a:latin typeface="Arial Narrow" panose="020B0606020202030204" pitchFamily="34" charset="0"/>
              </a:rPr>
            </a:br>
            <a:r>
              <a:rPr lang="en-US" sz="1600" dirty="0">
                <a:solidFill>
                  <a:srgbClr val="000000"/>
                </a:solidFill>
                <a:latin typeface="Arial Narrow" panose="020B0606020202030204" pitchFamily="34" charset="0"/>
              </a:rPr>
              <a:t>(cf. Mark 12:10; Matt 21:42; Acts 4:11; 1 Pet 2:7)</a:t>
            </a:r>
          </a:p>
          <a:p>
            <a:pPr>
              <a:lnSpc>
                <a:spcPct val="100000"/>
              </a:lnSpc>
              <a:spcBef>
                <a:spcPts val="900"/>
              </a:spcBef>
            </a:pPr>
            <a:r>
              <a:rPr lang="en-US" sz="2000" b="1" i="0" u="none" strike="noStrike" baseline="0" dirty="0">
                <a:solidFill>
                  <a:srgbClr val="C00000"/>
                </a:solidFill>
                <a:latin typeface="Arial Narrow" panose="020B0606020202030204" pitchFamily="34" charset="0"/>
              </a:rPr>
              <a:t>22:15</a:t>
            </a:r>
            <a:r>
              <a:rPr lang="en-US" sz="2000" b="0" i="0" u="none" strike="noStrike" baseline="0" dirty="0">
                <a:latin typeface="Arial Narrow" panose="020B0606020202030204" pitchFamily="34" charset="0"/>
              </a:rPr>
              <a:t> </a:t>
            </a:r>
            <a:r>
              <a:rPr lang="en-US" sz="1800" b="0" i="0" u="none" strike="noStrike" baseline="0" dirty="0">
                <a:latin typeface="Arial Narrow" panose="020B0606020202030204" pitchFamily="34" charset="0"/>
              </a:rPr>
              <a:t>[</a:t>
            </a:r>
            <a:r>
              <a:rPr lang="en-US" sz="1800" b="0" i="1" u="none" strike="noStrike" baseline="0" dirty="0">
                <a:latin typeface="Arial Narrow" panose="020B0606020202030204" pitchFamily="34" charset="0"/>
              </a:rPr>
              <a:t>a</a:t>
            </a:r>
            <a:r>
              <a:rPr lang="en-US" sz="1800" b="0" i="1" u="none" strike="noStrike" dirty="0">
                <a:latin typeface="Arial Narrow" panose="020B0606020202030204" pitchFamily="34" charset="0"/>
              </a:rPr>
              <a:t>t Last Supper</a:t>
            </a:r>
            <a:r>
              <a:rPr lang="en-US" sz="1800" b="0" i="0" u="none" strike="noStrike" dirty="0">
                <a:latin typeface="Arial Narrow" panose="020B0606020202030204" pitchFamily="34" charset="0"/>
              </a:rPr>
              <a:t>] </a:t>
            </a:r>
            <a:r>
              <a:rPr lang="en-US" sz="2000" b="0" i="0" u="none" strike="noStrike" dirty="0">
                <a:latin typeface="Arial Narrow" panose="020B0606020202030204" pitchFamily="34" charset="0"/>
              </a:rPr>
              <a:t>– </a:t>
            </a:r>
            <a:r>
              <a:rPr lang="en-US" sz="2000" b="0" i="0" u="none" strike="noStrike" baseline="0" dirty="0">
                <a:latin typeface="Arial Narrow" panose="020B0606020202030204" pitchFamily="34" charset="0"/>
              </a:rPr>
              <a:t>"I have eagerly desired to eat this Passover with you </a:t>
            </a:r>
            <a:r>
              <a:rPr lang="en-US" sz="2000" b="1" i="0" u="none" strike="noStrike" baseline="0" dirty="0">
                <a:latin typeface="Arial Narrow" panose="020B0606020202030204" pitchFamily="34" charset="0"/>
              </a:rPr>
              <a:t>before I suffer</a:t>
            </a:r>
            <a:r>
              <a:rPr lang="en-US" sz="2000" b="0" i="0" u="none" strike="noStrike" baseline="0" dirty="0">
                <a:latin typeface="Arial Narrow" panose="020B0606020202030204" pitchFamily="34" charset="0"/>
              </a:rPr>
              <a:t>,”</a:t>
            </a:r>
          </a:p>
        </p:txBody>
      </p:sp>
    </p:spTree>
    <p:extLst>
      <p:ext uri="{BB962C8B-B14F-4D97-AF65-F5344CB8AC3E}">
        <p14:creationId xmlns:p14="http://schemas.microsoft.com/office/powerpoint/2010/main" val="7627797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C8D1F-95C3-4376-851D-CBC4E5ED4AAB}"/>
              </a:ext>
            </a:extLst>
          </p:cNvPr>
          <p:cNvSpPr>
            <a:spLocks noGrp="1"/>
          </p:cNvSpPr>
          <p:nvPr>
            <p:ph type="title"/>
          </p:nvPr>
        </p:nvSpPr>
        <p:spPr/>
        <p:txBody>
          <a:bodyPr/>
          <a:lstStyle/>
          <a:p>
            <a:r>
              <a:rPr lang="en-US" dirty="0"/>
              <a:t>Apostles Later Preach  about  Jesus’ Suffering</a:t>
            </a:r>
          </a:p>
        </p:txBody>
      </p:sp>
      <p:sp>
        <p:nvSpPr>
          <p:cNvPr id="3" name="Content Placeholder 2">
            <a:extLst>
              <a:ext uri="{FF2B5EF4-FFF2-40B4-BE49-F238E27FC236}">
                <a16:creationId xmlns:a16="http://schemas.microsoft.com/office/drawing/2014/main" id="{33356B93-1A3C-4B65-8632-0816AEAE9D8E}"/>
              </a:ext>
            </a:extLst>
          </p:cNvPr>
          <p:cNvSpPr>
            <a:spLocks noGrp="1"/>
          </p:cNvSpPr>
          <p:nvPr>
            <p:ph idx="1"/>
          </p:nvPr>
        </p:nvSpPr>
        <p:spPr>
          <a:xfrm>
            <a:off x="597159" y="1055692"/>
            <a:ext cx="11290041" cy="5032069"/>
          </a:xfrm>
        </p:spPr>
        <p:txBody>
          <a:bodyPr>
            <a:noAutofit/>
          </a:bodyPr>
          <a:lstStyle/>
          <a:p>
            <a:pPr marL="0" indent="0" algn="l" rtl="0">
              <a:lnSpc>
                <a:spcPct val="100000"/>
              </a:lnSpc>
              <a:spcBef>
                <a:spcPts val="1200"/>
              </a:spcBef>
              <a:buNone/>
            </a:pPr>
            <a:r>
              <a:rPr lang="en-US" sz="2400" b="1" dirty="0">
                <a:solidFill>
                  <a:srgbClr val="C00000"/>
                </a:solidFill>
                <a:latin typeface="Arial Narrow" panose="020B0606020202030204" pitchFamily="34" charset="0"/>
              </a:rPr>
              <a:t>Acts of the Apostles:</a:t>
            </a:r>
            <a:endParaRPr lang="en-US" sz="2400" b="1" i="0" u="none" strike="noStrike" baseline="0" dirty="0">
              <a:solidFill>
                <a:srgbClr val="C00000"/>
              </a:solidFill>
              <a:latin typeface="Arial Narrow" panose="020B0606020202030204" pitchFamily="34" charset="0"/>
            </a:endParaRPr>
          </a:p>
          <a:p>
            <a:pPr>
              <a:lnSpc>
                <a:spcPct val="100000"/>
              </a:lnSpc>
              <a:spcBef>
                <a:spcPts val="1200"/>
              </a:spcBef>
            </a:pPr>
            <a:r>
              <a:rPr lang="en-US" sz="2400" b="1" i="0" u="none" strike="noStrike" baseline="0" dirty="0">
                <a:solidFill>
                  <a:srgbClr val="C00000"/>
                </a:solidFill>
                <a:latin typeface="Arial Narrow" panose="020B0606020202030204" pitchFamily="34" charset="0"/>
              </a:rPr>
              <a:t>3:18</a:t>
            </a:r>
            <a:r>
              <a:rPr lang="en-US" sz="2200" i="0" u="none" strike="noStrike" baseline="0" dirty="0">
                <a:latin typeface="Arial Narrow" panose="020B0606020202030204" pitchFamily="34" charset="0"/>
              </a:rPr>
              <a:t> </a:t>
            </a:r>
            <a:r>
              <a:rPr lang="en-US" sz="2000" i="0" u="none" strike="noStrike" baseline="0" dirty="0">
                <a:latin typeface="Arial Narrow" panose="020B0606020202030204" pitchFamily="34" charset="0"/>
              </a:rPr>
              <a:t>[</a:t>
            </a:r>
            <a:r>
              <a:rPr lang="en-US" sz="2000" i="1" u="none" strike="noStrike" baseline="0" dirty="0">
                <a:latin typeface="Arial Narrow" panose="020B0606020202030204" pitchFamily="34" charset="0"/>
              </a:rPr>
              <a:t>Peter in Jerusalem</a:t>
            </a:r>
            <a:r>
              <a:rPr lang="en-US" sz="2000" i="0" u="none" strike="noStrike" baseline="0" dirty="0">
                <a:latin typeface="Arial Narrow" panose="020B0606020202030204" pitchFamily="34" charset="0"/>
              </a:rPr>
              <a:t>] </a:t>
            </a:r>
            <a:r>
              <a:rPr lang="en-US" sz="2200" b="0" i="0" u="none" strike="noStrike" baseline="0" dirty="0">
                <a:latin typeface="Arial Narrow" panose="020B0606020202030204" pitchFamily="34" charset="0"/>
              </a:rPr>
              <a:t>– “but God has thus brought to fulfillment what he had announced beforehand through the mouth of all the </a:t>
            </a:r>
            <a:r>
              <a:rPr lang="en-US" sz="2200" b="1" i="0" u="sng" strike="noStrike" baseline="0" dirty="0">
                <a:latin typeface="Arial Narrow" panose="020B0606020202030204" pitchFamily="34" charset="0"/>
              </a:rPr>
              <a:t>prophets</a:t>
            </a:r>
            <a:r>
              <a:rPr lang="en-US" sz="2200" b="0" i="0" u="none" strike="noStrike" baseline="0" dirty="0">
                <a:latin typeface="Arial Narrow" panose="020B0606020202030204" pitchFamily="34" charset="0"/>
              </a:rPr>
              <a:t>, that </a:t>
            </a:r>
            <a:r>
              <a:rPr lang="en-US" sz="2200" b="1" i="0" u="none" strike="noStrike" baseline="0" dirty="0">
                <a:latin typeface="Arial Narrow" panose="020B0606020202030204" pitchFamily="34" charset="0"/>
              </a:rPr>
              <a:t>his Messiah would suffer</a:t>
            </a:r>
            <a:r>
              <a:rPr lang="en-US" sz="2200" b="0" i="0" u="none" strike="noStrike" baseline="0" dirty="0">
                <a:latin typeface="Arial Narrow" panose="020B0606020202030204" pitchFamily="34" charset="0"/>
              </a:rPr>
              <a:t>.”</a:t>
            </a:r>
          </a:p>
          <a:p>
            <a:pPr>
              <a:lnSpc>
                <a:spcPct val="100000"/>
              </a:lnSpc>
              <a:spcBef>
                <a:spcPts val="1200"/>
              </a:spcBef>
            </a:pPr>
            <a:r>
              <a:rPr lang="en-US" sz="2400" b="1" i="0" u="none" strike="noStrike" baseline="0" dirty="0">
                <a:solidFill>
                  <a:srgbClr val="C00000"/>
                </a:solidFill>
                <a:latin typeface="Arial Narrow" panose="020B0606020202030204" pitchFamily="34" charset="0"/>
              </a:rPr>
              <a:t>17:2-3</a:t>
            </a:r>
            <a:r>
              <a:rPr lang="en-US" sz="2000" i="0" u="none" strike="noStrike" baseline="0" dirty="0">
                <a:latin typeface="Arial Narrow" panose="020B0606020202030204" pitchFamily="34" charset="0"/>
              </a:rPr>
              <a:t> [</a:t>
            </a:r>
            <a:r>
              <a:rPr lang="en-US" sz="2000" i="1" u="none" strike="noStrike" baseline="0" dirty="0">
                <a:latin typeface="Arial Narrow" panose="020B0606020202030204" pitchFamily="34" charset="0"/>
              </a:rPr>
              <a:t>Paul in Thessalonica</a:t>
            </a:r>
            <a:r>
              <a:rPr lang="en-US" sz="2000" i="0" u="none" strike="noStrike" baseline="0" dirty="0">
                <a:latin typeface="Arial Narrow" panose="020B0606020202030204" pitchFamily="34" charset="0"/>
              </a:rPr>
              <a:t>]</a:t>
            </a:r>
            <a:r>
              <a:rPr lang="en-US" sz="2200" i="0" u="none" strike="noStrike" baseline="0" dirty="0">
                <a:latin typeface="Arial Narrow" panose="020B0606020202030204" pitchFamily="34" charset="0"/>
              </a:rPr>
              <a:t> </a:t>
            </a:r>
            <a:r>
              <a:rPr lang="en-US" sz="2200" b="0" i="0" u="none" strike="noStrike" baseline="0" dirty="0">
                <a:latin typeface="Arial Narrow" panose="020B0606020202030204" pitchFamily="34" charset="0"/>
              </a:rPr>
              <a:t>– Following his usual custom, Paul joined them, and for three sabbaths he entered into discussions with them from the </a:t>
            </a:r>
            <a:r>
              <a:rPr lang="en-US" sz="2200" b="1" i="0" u="sng" strike="noStrike" baseline="0" dirty="0">
                <a:latin typeface="Arial Narrow" panose="020B0606020202030204" pitchFamily="34" charset="0"/>
              </a:rPr>
              <a:t>scriptures</a:t>
            </a:r>
            <a:r>
              <a:rPr lang="en-US" sz="2200" b="0" i="0" u="none" strike="noStrike" baseline="0" dirty="0">
                <a:latin typeface="Arial Narrow" panose="020B0606020202030204" pitchFamily="34" charset="0"/>
              </a:rPr>
              <a:t>, / expounding and demonstrating that </a:t>
            </a:r>
            <a:r>
              <a:rPr lang="en-US" sz="2200" b="1" i="0" u="none" strike="noStrike" baseline="0" dirty="0">
                <a:latin typeface="Arial Narrow" panose="020B0606020202030204" pitchFamily="34" charset="0"/>
              </a:rPr>
              <a:t>the Messiah had to suffer </a:t>
            </a:r>
            <a:r>
              <a:rPr lang="en-US" sz="2200" b="0" i="0" u="none" strike="noStrike" baseline="0" dirty="0">
                <a:latin typeface="Arial Narrow" panose="020B0606020202030204" pitchFamily="34" charset="0"/>
              </a:rPr>
              <a:t>and </a:t>
            </a:r>
            <a:r>
              <a:rPr lang="en-US" sz="2200" b="1" i="0" u="none" strike="noStrike" baseline="0" dirty="0">
                <a:latin typeface="Arial Narrow" panose="020B0606020202030204" pitchFamily="34" charset="0"/>
              </a:rPr>
              <a:t>rise from the dead</a:t>
            </a:r>
            <a:r>
              <a:rPr lang="en-US" sz="2200" b="0" i="0" u="none" strike="noStrike" baseline="0" dirty="0">
                <a:latin typeface="Arial Narrow" panose="020B0606020202030204" pitchFamily="34" charset="0"/>
              </a:rPr>
              <a:t>, and that "This is the Messiah, Jesus, whom I proclaim to you."</a:t>
            </a:r>
          </a:p>
          <a:p>
            <a:pPr>
              <a:lnSpc>
                <a:spcPct val="100000"/>
              </a:lnSpc>
              <a:spcBef>
                <a:spcPts val="1200"/>
              </a:spcBef>
            </a:pPr>
            <a:r>
              <a:rPr lang="en-US" sz="2400" b="1" i="0" u="none" strike="noStrike" baseline="0" dirty="0">
                <a:solidFill>
                  <a:srgbClr val="C00000"/>
                </a:solidFill>
                <a:latin typeface="Arial Narrow" panose="020B0606020202030204" pitchFamily="34" charset="0"/>
              </a:rPr>
              <a:t>26:22-23</a:t>
            </a:r>
            <a:r>
              <a:rPr lang="en-US" sz="2000" b="1" i="0" u="none" strike="noStrike" baseline="0" dirty="0">
                <a:latin typeface="Arial Narrow" panose="020B0606020202030204" pitchFamily="34" charset="0"/>
              </a:rPr>
              <a:t> </a:t>
            </a:r>
            <a:r>
              <a:rPr kumimoji="0" lang="en-US" sz="20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t>
            </a:r>
            <a:r>
              <a:rPr kumimoji="0" lang="en-US" sz="20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Paul to King Agrippa</a:t>
            </a:r>
            <a:r>
              <a:rPr kumimoji="0" lang="en-US" sz="20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a:t>
            </a:r>
            <a:r>
              <a:rPr lang="en-US" sz="2200" b="0" i="0" u="none" strike="noStrike" baseline="0" dirty="0">
                <a:latin typeface="Arial Narrow" panose="020B0606020202030204" pitchFamily="34" charset="0"/>
              </a:rPr>
              <a:t>– “But I have enjoyed God's help to this very day, and so I stand here testifying to small and great alike, saying nothing different from what the </a:t>
            </a:r>
            <a:r>
              <a:rPr lang="en-US" sz="2200" b="1" i="0" u="sng" strike="noStrike" baseline="0" dirty="0">
                <a:latin typeface="Arial Narrow" panose="020B0606020202030204" pitchFamily="34" charset="0"/>
              </a:rPr>
              <a:t>prophets</a:t>
            </a:r>
            <a:r>
              <a:rPr lang="en-US" sz="2200" b="0" i="0" u="none" strike="noStrike" baseline="0" dirty="0">
                <a:latin typeface="Arial Narrow" panose="020B0606020202030204" pitchFamily="34" charset="0"/>
              </a:rPr>
              <a:t> and </a:t>
            </a:r>
            <a:r>
              <a:rPr lang="en-US" sz="2200" b="1" i="0" u="sng" strike="noStrike" baseline="0" dirty="0">
                <a:latin typeface="Arial Narrow" panose="020B0606020202030204" pitchFamily="34" charset="0"/>
              </a:rPr>
              <a:t>Moses</a:t>
            </a:r>
            <a:r>
              <a:rPr lang="en-US" sz="2200" b="0" i="0" u="none" strike="noStrike" baseline="0" dirty="0">
                <a:latin typeface="Arial Narrow" panose="020B0606020202030204" pitchFamily="34" charset="0"/>
              </a:rPr>
              <a:t> foretold, / that </a:t>
            </a:r>
            <a:r>
              <a:rPr lang="en-US" sz="2200" b="1" i="0" u="none" strike="noStrike" baseline="0" dirty="0">
                <a:latin typeface="Arial Narrow" panose="020B0606020202030204" pitchFamily="34" charset="0"/>
              </a:rPr>
              <a:t>the Messiah must suffer </a:t>
            </a:r>
            <a:r>
              <a:rPr lang="en-US" sz="2200" b="0" i="0" u="none" strike="noStrike" baseline="0" dirty="0">
                <a:latin typeface="Arial Narrow" panose="020B0606020202030204" pitchFamily="34" charset="0"/>
              </a:rPr>
              <a:t>and that, as the first to </a:t>
            </a:r>
            <a:r>
              <a:rPr lang="en-US" sz="2200" b="1" i="0" u="none" strike="noStrike" baseline="0" dirty="0">
                <a:latin typeface="Arial Narrow" panose="020B0606020202030204" pitchFamily="34" charset="0"/>
              </a:rPr>
              <a:t>rise from the dead</a:t>
            </a:r>
            <a:r>
              <a:rPr lang="en-US" sz="2200" b="0" i="0" u="none" strike="noStrike" baseline="0" dirty="0">
                <a:latin typeface="Arial Narrow" panose="020B0606020202030204" pitchFamily="34" charset="0"/>
              </a:rPr>
              <a:t>, he would proclaim light both to our people and to the Gentiles."</a:t>
            </a:r>
          </a:p>
        </p:txBody>
      </p:sp>
    </p:spTree>
    <p:extLst>
      <p:ext uri="{BB962C8B-B14F-4D97-AF65-F5344CB8AC3E}">
        <p14:creationId xmlns:p14="http://schemas.microsoft.com/office/powerpoint/2010/main" val="22833737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0F5C6-0B8B-44FE-A638-F9F4CFE16D0C}"/>
              </a:ext>
            </a:extLst>
          </p:cNvPr>
          <p:cNvSpPr>
            <a:spLocks noGrp="1"/>
          </p:cNvSpPr>
          <p:nvPr>
            <p:ph type="title"/>
          </p:nvPr>
        </p:nvSpPr>
        <p:spPr/>
        <p:txBody>
          <a:bodyPr/>
          <a:lstStyle/>
          <a:p>
            <a:r>
              <a:rPr lang="en-US" dirty="0"/>
              <a:t>“Messiah” in Old Testament</a:t>
            </a:r>
          </a:p>
        </p:txBody>
      </p:sp>
      <p:sp>
        <p:nvSpPr>
          <p:cNvPr id="3" name="Content Placeholder 2">
            <a:extLst>
              <a:ext uri="{FF2B5EF4-FFF2-40B4-BE49-F238E27FC236}">
                <a16:creationId xmlns:a16="http://schemas.microsoft.com/office/drawing/2014/main" id="{4468EAFE-B711-476B-9CC7-C9F3A4D4FA72}"/>
              </a:ext>
            </a:extLst>
          </p:cNvPr>
          <p:cNvSpPr>
            <a:spLocks noGrp="1"/>
          </p:cNvSpPr>
          <p:nvPr>
            <p:ph idx="1"/>
          </p:nvPr>
        </p:nvSpPr>
        <p:spPr>
          <a:xfrm>
            <a:off x="701040" y="1055692"/>
            <a:ext cx="11242144" cy="5032069"/>
          </a:xfrm>
        </p:spPr>
        <p:txBody>
          <a:bodyPr>
            <a:noAutofit/>
          </a:bodyPr>
          <a:lstStyle/>
          <a:p>
            <a:pPr>
              <a:lnSpc>
                <a:spcPct val="100000"/>
              </a:lnSpc>
            </a:pPr>
            <a:r>
              <a:rPr lang="en-US" dirty="0"/>
              <a:t>“</a:t>
            </a:r>
            <a:r>
              <a:rPr lang="en-US" b="1" dirty="0"/>
              <a:t>Messiah</a:t>
            </a:r>
            <a:r>
              <a:rPr lang="en-US" dirty="0"/>
              <a:t>” = “Anointed One”</a:t>
            </a:r>
            <a:r>
              <a:rPr lang="en-US" sz="2600" dirty="0">
                <a:latin typeface="Arial Narrow" panose="020B0606020202030204" pitchFamily="34" charset="0"/>
              </a:rPr>
              <a:t> (from Hebrew verb </a:t>
            </a:r>
            <a:r>
              <a:rPr lang="en-US" sz="2600" b="1" i="1" dirty="0" err="1">
                <a:latin typeface="Arial Narrow" panose="020B0606020202030204" pitchFamily="34" charset="0"/>
              </a:rPr>
              <a:t>mashah</a:t>
            </a:r>
            <a:r>
              <a:rPr lang="en-US" sz="2600" dirty="0">
                <a:latin typeface="Arial Narrow" panose="020B0606020202030204" pitchFamily="34" charset="0"/>
              </a:rPr>
              <a:t> = “to anoint with oil”)</a:t>
            </a:r>
          </a:p>
          <a:p>
            <a:pPr lvl="1">
              <a:lnSpc>
                <a:spcPct val="100000"/>
              </a:lnSpc>
            </a:pPr>
            <a:r>
              <a:rPr lang="en-US" b="1" dirty="0"/>
              <a:t>“Christ”</a:t>
            </a:r>
            <a:r>
              <a:rPr lang="en-US" dirty="0"/>
              <a:t> </a:t>
            </a:r>
            <a:r>
              <a:rPr lang="en-US" dirty="0">
                <a:latin typeface="Arial Narrow" panose="020B0606020202030204" pitchFamily="34" charset="0"/>
              </a:rPr>
              <a:t>&lt; Greek verb </a:t>
            </a:r>
            <a:r>
              <a:rPr lang="en-US" b="1" i="1" dirty="0" err="1">
                <a:latin typeface="Arial Narrow" panose="020B0606020202030204" pitchFamily="34" charset="0"/>
              </a:rPr>
              <a:t>chriō</a:t>
            </a:r>
            <a:r>
              <a:rPr lang="en-US" dirty="0">
                <a:latin typeface="Arial Narrow" panose="020B0606020202030204" pitchFamily="34" charset="0"/>
              </a:rPr>
              <a:t> (“to anoint”) and noun </a:t>
            </a:r>
            <a:r>
              <a:rPr lang="en-US" b="1" i="1" dirty="0" err="1">
                <a:latin typeface="Arial Narrow" panose="020B0606020202030204" pitchFamily="34" charset="0"/>
              </a:rPr>
              <a:t>christos</a:t>
            </a:r>
            <a:r>
              <a:rPr lang="en-US" dirty="0">
                <a:latin typeface="Arial Narrow" panose="020B0606020202030204" pitchFamily="34" charset="0"/>
              </a:rPr>
              <a:t> (“anointed one”)</a:t>
            </a:r>
          </a:p>
          <a:p>
            <a:pPr>
              <a:lnSpc>
                <a:spcPct val="100000"/>
              </a:lnSpc>
              <a:spcBef>
                <a:spcPts val="1800"/>
              </a:spcBef>
            </a:pPr>
            <a:r>
              <a:rPr lang="en-US" dirty="0"/>
              <a:t>Used 40+ times in HB / LXX:</a:t>
            </a:r>
          </a:p>
          <a:p>
            <a:pPr lvl="1">
              <a:lnSpc>
                <a:spcPct val="100000"/>
              </a:lnSpc>
            </a:pPr>
            <a:r>
              <a:rPr lang="en-US" dirty="0"/>
              <a:t>Usually Singular:  ref. to </a:t>
            </a:r>
            <a:r>
              <a:rPr lang="en-US" b="1" dirty="0"/>
              <a:t>priests</a:t>
            </a:r>
            <a:r>
              <a:rPr lang="en-US" dirty="0"/>
              <a:t>,  prophets,  later esp. </a:t>
            </a:r>
            <a:r>
              <a:rPr lang="en-US" b="1" dirty="0"/>
              <a:t>kings </a:t>
            </a:r>
          </a:p>
          <a:p>
            <a:pPr marL="914400" lvl="2">
              <a:lnSpc>
                <a:spcPct val="100000"/>
              </a:lnSpc>
            </a:pPr>
            <a:r>
              <a:rPr lang="en-US" b="0" i="0" u="none" strike="noStrike" baseline="0" dirty="0">
                <a:latin typeface="Arial" panose="020B0604020202020204" pitchFamily="34" charset="0"/>
              </a:rPr>
              <a:t>Plural in Ps 105:15 - "Do not touch </a:t>
            </a:r>
            <a:r>
              <a:rPr lang="en-US" b="1" i="0" u="none" strike="noStrike" baseline="0" dirty="0">
                <a:latin typeface="Arial" panose="020B0604020202020204" pitchFamily="34" charset="0"/>
              </a:rPr>
              <a:t>my anointed ones</a:t>
            </a:r>
            <a:r>
              <a:rPr lang="en-US" b="0" i="0" u="none" strike="noStrike" baseline="0" dirty="0">
                <a:latin typeface="Arial" panose="020B0604020202020204" pitchFamily="34" charset="0"/>
              </a:rPr>
              <a:t>, to my prophets do no harm."</a:t>
            </a:r>
            <a:endParaRPr lang="en-US" dirty="0"/>
          </a:p>
          <a:p>
            <a:pPr>
              <a:lnSpc>
                <a:spcPct val="100000"/>
              </a:lnSpc>
              <a:spcBef>
                <a:spcPts val="1800"/>
              </a:spcBef>
            </a:pPr>
            <a:r>
              <a:rPr lang="en-US" b="1" dirty="0"/>
              <a:t>Expectation: </a:t>
            </a:r>
            <a:r>
              <a:rPr lang="en-US" dirty="0"/>
              <a:t> “The Lord’s Anointed One” is </a:t>
            </a:r>
            <a:r>
              <a:rPr lang="en-US" b="1" dirty="0"/>
              <a:t>protected/saved </a:t>
            </a:r>
            <a:r>
              <a:rPr lang="en-US" dirty="0"/>
              <a:t>by God</a:t>
            </a:r>
          </a:p>
          <a:p>
            <a:pPr lvl="1">
              <a:lnSpc>
                <a:spcPct val="100000"/>
              </a:lnSpc>
              <a:spcBef>
                <a:spcPts val="600"/>
              </a:spcBef>
            </a:pPr>
            <a:r>
              <a:rPr lang="en-US" dirty="0"/>
              <a:t>Especially </a:t>
            </a:r>
            <a:r>
              <a:rPr lang="en-US" b="1" dirty="0"/>
              <a:t>1 Sam 24–26</a:t>
            </a:r>
            <a:br>
              <a:rPr lang="en-US" dirty="0"/>
            </a:br>
            <a:r>
              <a:rPr lang="en-US" sz="2200" dirty="0"/>
              <a:t>David repeatedly says he will not harm the “anointed” King Saul</a:t>
            </a:r>
          </a:p>
          <a:p>
            <a:pPr lvl="1">
              <a:lnSpc>
                <a:spcPct val="100000"/>
              </a:lnSpc>
              <a:spcBef>
                <a:spcPts val="600"/>
              </a:spcBef>
            </a:pPr>
            <a:r>
              <a:rPr lang="en-US" dirty="0"/>
              <a:t>Exception? </a:t>
            </a:r>
            <a:r>
              <a:rPr lang="en-US" b="1" dirty="0"/>
              <a:t>2 Sam 1:1-16</a:t>
            </a:r>
            <a:br>
              <a:rPr lang="en-US" dirty="0"/>
            </a:br>
            <a:r>
              <a:rPr lang="en-US" sz="2200" dirty="0"/>
              <a:t>An Amalekite killed Saul, “the Lord’s anointed”;  for which he himself is killed</a:t>
            </a:r>
          </a:p>
        </p:txBody>
      </p:sp>
    </p:spTree>
    <p:extLst>
      <p:ext uri="{BB962C8B-B14F-4D97-AF65-F5344CB8AC3E}">
        <p14:creationId xmlns:p14="http://schemas.microsoft.com/office/powerpoint/2010/main" val="8266865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0F5C6-0B8B-44FE-A638-F9F4CFE16D0C}"/>
              </a:ext>
            </a:extLst>
          </p:cNvPr>
          <p:cNvSpPr>
            <a:spLocks noGrp="1"/>
          </p:cNvSpPr>
          <p:nvPr>
            <p:ph type="title"/>
          </p:nvPr>
        </p:nvSpPr>
        <p:spPr/>
        <p:txBody>
          <a:bodyPr/>
          <a:lstStyle/>
          <a:p>
            <a:r>
              <a:rPr lang="en-US" dirty="0"/>
              <a:t>Rabbinic Jewish Concept of  “Messiah”</a:t>
            </a:r>
          </a:p>
        </p:txBody>
      </p:sp>
      <p:sp>
        <p:nvSpPr>
          <p:cNvPr id="3" name="Content Placeholder 2">
            <a:extLst>
              <a:ext uri="{FF2B5EF4-FFF2-40B4-BE49-F238E27FC236}">
                <a16:creationId xmlns:a16="http://schemas.microsoft.com/office/drawing/2014/main" id="{4468EAFE-B711-476B-9CC7-C9F3A4D4FA72}"/>
              </a:ext>
            </a:extLst>
          </p:cNvPr>
          <p:cNvSpPr>
            <a:spLocks noGrp="1"/>
          </p:cNvSpPr>
          <p:nvPr>
            <p:ph idx="1"/>
          </p:nvPr>
        </p:nvSpPr>
        <p:spPr>
          <a:xfrm>
            <a:off x="701040" y="1055692"/>
            <a:ext cx="11242144" cy="5032069"/>
          </a:xfrm>
        </p:spPr>
        <p:txBody>
          <a:bodyPr>
            <a:normAutofit/>
          </a:bodyPr>
          <a:lstStyle/>
          <a:p>
            <a:pPr>
              <a:lnSpc>
                <a:spcPct val="100000"/>
              </a:lnSpc>
            </a:pPr>
            <a:r>
              <a:rPr lang="en-US" b="1" dirty="0"/>
              <a:t>“Messiah” ushers in the “Messianic Age”</a:t>
            </a:r>
          </a:p>
          <a:p>
            <a:pPr lvl="1">
              <a:lnSpc>
                <a:spcPct val="100000"/>
              </a:lnSpc>
            </a:pPr>
            <a:r>
              <a:rPr lang="en-US" dirty="0"/>
              <a:t>Leader “Anointed” by God:   King?  Priest?  Prophet?  Combo?</a:t>
            </a:r>
          </a:p>
          <a:p>
            <a:pPr lvl="1">
              <a:lnSpc>
                <a:spcPct val="100000"/>
              </a:lnSpc>
            </a:pPr>
            <a:r>
              <a:rPr lang="en-US" dirty="0"/>
              <a:t>Age of peace, justice, harmony, love, mercy, forgiveness, restoration, etc.</a:t>
            </a:r>
          </a:p>
          <a:p>
            <a:pPr lvl="1">
              <a:lnSpc>
                <a:spcPct val="100000"/>
              </a:lnSpc>
            </a:pPr>
            <a:r>
              <a:rPr lang="en-US" b="1" i="1" dirty="0"/>
              <a:t>No more </a:t>
            </a:r>
            <a:r>
              <a:rPr lang="en-US" dirty="0"/>
              <a:t>war,  tragedy,  disease,  illness,  violence;   </a:t>
            </a:r>
            <a:r>
              <a:rPr lang="en-US" b="1" i="1" dirty="0"/>
              <a:t>No more death!</a:t>
            </a:r>
          </a:p>
          <a:p>
            <a:pPr>
              <a:lnSpc>
                <a:spcPct val="100000"/>
              </a:lnSpc>
              <a:spcBef>
                <a:spcPts val="1800"/>
              </a:spcBef>
            </a:pPr>
            <a:r>
              <a:rPr lang="en-US" dirty="0"/>
              <a:t>Therefore:  </a:t>
            </a:r>
            <a:r>
              <a:rPr lang="en-US" b="1" dirty="0"/>
              <a:t>“The Messiah doesn’t (or can’t) die!”</a:t>
            </a:r>
          </a:p>
          <a:p>
            <a:pPr lvl="1">
              <a:lnSpc>
                <a:spcPct val="100000"/>
              </a:lnSpc>
            </a:pPr>
            <a:r>
              <a:rPr lang="en-US" dirty="0"/>
              <a:t>Corollary:  </a:t>
            </a:r>
            <a:r>
              <a:rPr lang="en-US" b="1" i="1" dirty="0"/>
              <a:t>Anyone who dies, can’t have been the Messiah!</a:t>
            </a:r>
          </a:p>
          <a:p>
            <a:pPr lvl="1">
              <a:lnSpc>
                <a:spcPct val="100000"/>
              </a:lnSpc>
            </a:pPr>
            <a:r>
              <a:rPr lang="en-US" dirty="0"/>
              <a:t>Not Jesus (~33), not Bar </a:t>
            </a:r>
            <a:r>
              <a:rPr lang="en-US" dirty="0" err="1"/>
              <a:t>Kochba</a:t>
            </a:r>
            <a:r>
              <a:rPr lang="en-US" dirty="0"/>
              <a:t> (~135)</a:t>
            </a:r>
          </a:p>
          <a:p>
            <a:pPr lvl="1">
              <a:lnSpc>
                <a:spcPct val="100000"/>
              </a:lnSpc>
            </a:pPr>
            <a:r>
              <a:rPr lang="en-US" dirty="0"/>
              <a:t>Not Rabbi </a:t>
            </a:r>
            <a:r>
              <a:rPr lang="en-US" dirty="0" err="1"/>
              <a:t>Manachem</a:t>
            </a:r>
            <a:r>
              <a:rPr lang="en-US" dirty="0"/>
              <a:t> </a:t>
            </a:r>
            <a:r>
              <a:rPr lang="en-US" dirty="0" err="1"/>
              <a:t>Schneerson</a:t>
            </a:r>
            <a:r>
              <a:rPr lang="en-US" dirty="0"/>
              <a:t> (1902–1994)</a:t>
            </a:r>
          </a:p>
          <a:p>
            <a:pPr>
              <a:lnSpc>
                <a:spcPct val="100000"/>
              </a:lnSpc>
              <a:spcBef>
                <a:spcPts val="1800"/>
              </a:spcBef>
            </a:pPr>
            <a:r>
              <a:rPr lang="en-US" b="1" dirty="0"/>
              <a:t>Christians Claim: </a:t>
            </a:r>
            <a:r>
              <a:rPr lang="en-US" dirty="0"/>
              <a:t> Jesus </a:t>
            </a:r>
            <a:r>
              <a:rPr lang="en-US" b="1" dirty="0"/>
              <a:t>IS </a:t>
            </a:r>
            <a:r>
              <a:rPr lang="en-US" dirty="0"/>
              <a:t>the Messiah / The Messiah </a:t>
            </a:r>
            <a:r>
              <a:rPr lang="en-US" b="1" dirty="0"/>
              <a:t>IS </a:t>
            </a:r>
            <a:r>
              <a:rPr lang="en-US" dirty="0"/>
              <a:t>Jesus!</a:t>
            </a:r>
          </a:p>
          <a:p>
            <a:pPr lvl="1">
              <a:lnSpc>
                <a:spcPct val="100000"/>
              </a:lnSpc>
            </a:pPr>
            <a:r>
              <a:rPr lang="en-US" dirty="0"/>
              <a:t>HOW is that possible?  How can we explain that?</a:t>
            </a:r>
          </a:p>
        </p:txBody>
      </p:sp>
    </p:spTree>
    <p:extLst>
      <p:ext uri="{BB962C8B-B14F-4D97-AF65-F5344CB8AC3E}">
        <p14:creationId xmlns:p14="http://schemas.microsoft.com/office/powerpoint/2010/main" val="15028430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EA11D-0BF4-47E5-8F17-22467D0B357C}"/>
              </a:ext>
            </a:extLst>
          </p:cNvPr>
          <p:cNvSpPr>
            <a:spLocks noGrp="1"/>
          </p:cNvSpPr>
          <p:nvPr>
            <p:ph type="title"/>
          </p:nvPr>
        </p:nvSpPr>
        <p:spPr/>
        <p:txBody>
          <a:bodyPr/>
          <a:lstStyle/>
          <a:p>
            <a:r>
              <a:rPr lang="en-US" dirty="0"/>
              <a:t>“What Referred to Him in ALL the Scriptures”?</a:t>
            </a:r>
          </a:p>
        </p:txBody>
      </p:sp>
      <p:sp>
        <p:nvSpPr>
          <p:cNvPr id="3" name="Content Placeholder 2">
            <a:extLst>
              <a:ext uri="{FF2B5EF4-FFF2-40B4-BE49-F238E27FC236}">
                <a16:creationId xmlns:a16="http://schemas.microsoft.com/office/drawing/2014/main" id="{DBCAD386-D624-4031-9701-FFA16BB54C3B}"/>
              </a:ext>
            </a:extLst>
          </p:cNvPr>
          <p:cNvSpPr>
            <a:spLocks noGrp="1"/>
          </p:cNvSpPr>
          <p:nvPr>
            <p:ph idx="1"/>
          </p:nvPr>
        </p:nvSpPr>
        <p:spPr>
          <a:xfrm>
            <a:off x="701040" y="1055692"/>
            <a:ext cx="11323812" cy="5032069"/>
          </a:xfrm>
        </p:spPr>
        <p:txBody>
          <a:bodyPr>
            <a:normAutofit/>
          </a:bodyPr>
          <a:lstStyle/>
          <a:p>
            <a:pPr>
              <a:lnSpc>
                <a:spcPct val="100000"/>
              </a:lnSpc>
              <a:spcBef>
                <a:spcPts val="600"/>
              </a:spcBef>
            </a:pPr>
            <a:r>
              <a:rPr lang="en-US" sz="2800" b="1" i="0" u="none" strike="noStrike" baseline="0" dirty="0">
                <a:solidFill>
                  <a:srgbClr val="000000"/>
                </a:solidFill>
                <a:latin typeface="Arial Narrow" panose="020B0606020202030204" pitchFamily="34" charset="0"/>
              </a:rPr>
              <a:t>Which</a:t>
            </a:r>
            <a:r>
              <a:rPr lang="en-US" sz="2800" b="0" i="0" u="none" strike="noStrike" baseline="0" dirty="0">
                <a:solidFill>
                  <a:srgbClr val="000000"/>
                </a:solidFill>
                <a:latin typeface="Arial Narrow" panose="020B0606020202030204" pitchFamily="34" charset="0"/>
              </a:rPr>
              <a:t> Texts? – of “</a:t>
            </a:r>
            <a:r>
              <a:rPr lang="en-US" sz="2800" b="1" i="0" u="none" strike="noStrike" baseline="0" dirty="0">
                <a:solidFill>
                  <a:srgbClr val="000000"/>
                </a:solidFill>
                <a:latin typeface="Arial Narrow" panose="020B0606020202030204" pitchFamily="34" charset="0"/>
              </a:rPr>
              <a:t>Moses</a:t>
            </a:r>
            <a:r>
              <a:rPr lang="en-US" sz="2800" b="0" i="0" u="none" strike="noStrike" baseline="0" dirty="0">
                <a:solidFill>
                  <a:srgbClr val="000000"/>
                </a:solidFill>
                <a:latin typeface="Arial Narrow" panose="020B0606020202030204" pitchFamily="34" charset="0"/>
              </a:rPr>
              <a:t>, the </a:t>
            </a:r>
            <a:r>
              <a:rPr lang="en-US" sz="2800" b="1" i="0" u="none" strike="noStrike" baseline="0" dirty="0">
                <a:solidFill>
                  <a:srgbClr val="000000"/>
                </a:solidFill>
                <a:latin typeface="Arial Narrow" panose="020B0606020202030204" pitchFamily="34" charset="0"/>
              </a:rPr>
              <a:t>Prophets</a:t>
            </a:r>
            <a:r>
              <a:rPr lang="en-US" sz="2800" b="0" i="0" u="none" strike="noStrike" baseline="0" dirty="0">
                <a:solidFill>
                  <a:srgbClr val="000000"/>
                </a:solidFill>
                <a:latin typeface="Arial Narrow" panose="020B0606020202030204" pitchFamily="34" charset="0"/>
              </a:rPr>
              <a:t>, and the </a:t>
            </a:r>
            <a:r>
              <a:rPr lang="en-US" sz="2800" b="1" i="0" u="none" strike="noStrike" baseline="0" dirty="0">
                <a:solidFill>
                  <a:srgbClr val="000000"/>
                </a:solidFill>
                <a:latin typeface="Arial Narrow" panose="020B0606020202030204" pitchFamily="34" charset="0"/>
              </a:rPr>
              <a:t>Psalms</a:t>
            </a:r>
            <a:r>
              <a:rPr lang="en-US" sz="2800" b="0" i="0" u="none" strike="noStrike" baseline="0" dirty="0">
                <a:solidFill>
                  <a:srgbClr val="000000"/>
                </a:solidFill>
                <a:latin typeface="Arial Narrow" panose="020B0606020202030204" pitchFamily="34" charset="0"/>
              </a:rPr>
              <a:t>”?</a:t>
            </a:r>
          </a:p>
          <a:p>
            <a:pPr>
              <a:lnSpc>
                <a:spcPct val="100000"/>
              </a:lnSpc>
              <a:spcBef>
                <a:spcPts val="1800"/>
              </a:spcBef>
            </a:pPr>
            <a:r>
              <a:rPr lang="en-US" sz="3200" b="1" dirty="0">
                <a:solidFill>
                  <a:srgbClr val="000000"/>
                </a:solidFill>
                <a:latin typeface="Arial Narrow" panose="020B0606020202030204" pitchFamily="34" charset="0"/>
              </a:rPr>
              <a:t>MOSES:</a:t>
            </a:r>
          </a:p>
          <a:p>
            <a:pPr lvl="1">
              <a:lnSpc>
                <a:spcPct val="100000"/>
              </a:lnSpc>
              <a:spcBef>
                <a:spcPts val="600"/>
              </a:spcBef>
            </a:pPr>
            <a:r>
              <a:rPr lang="en-US" b="1" i="0" u="none" strike="noStrike" baseline="0" dirty="0" err="1">
                <a:solidFill>
                  <a:srgbClr val="C00000"/>
                </a:solidFill>
                <a:latin typeface="Arial Narrow" panose="020B0606020202030204" pitchFamily="34" charset="0"/>
              </a:rPr>
              <a:t>Deut</a:t>
            </a:r>
            <a:r>
              <a:rPr lang="en-US" b="1" i="0" u="none" strike="noStrike" baseline="0" dirty="0">
                <a:solidFill>
                  <a:srgbClr val="C00000"/>
                </a:solidFill>
                <a:latin typeface="Arial Narrow" panose="020B0606020202030204" pitchFamily="34" charset="0"/>
              </a:rPr>
              <a:t> 18:15</a:t>
            </a:r>
            <a:r>
              <a:rPr lang="en-US" b="0" i="0" u="none" strike="noStrike" baseline="0" dirty="0">
                <a:solidFill>
                  <a:srgbClr val="C00000"/>
                </a:solidFill>
                <a:latin typeface="Arial Narrow" panose="020B0606020202030204" pitchFamily="34" charset="0"/>
              </a:rPr>
              <a:t> </a:t>
            </a:r>
            <a:r>
              <a:rPr lang="en-US" sz="1800" b="0" i="0" u="none" strike="noStrike" baseline="0" dirty="0">
                <a:solidFill>
                  <a:srgbClr val="000000"/>
                </a:solidFill>
                <a:latin typeface="Arial Narrow" panose="020B0606020202030204" pitchFamily="34" charset="0"/>
              </a:rPr>
              <a:t>(Moses to the people)</a:t>
            </a:r>
            <a:r>
              <a:rPr lang="en-US" sz="2200" b="0" i="0" u="none" strike="noStrike" baseline="0" dirty="0">
                <a:solidFill>
                  <a:srgbClr val="000000"/>
                </a:solidFill>
                <a:latin typeface="Arial Narrow" panose="020B0606020202030204" pitchFamily="34" charset="0"/>
              </a:rPr>
              <a:t> – “</a:t>
            </a:r>
            <a:r>
              <a:rPr lang="en-US" sz="2200" b="1" i="1" u="none" strike="noStrike" baseline="0" dirty="0">
                <a:latin typeface="Arial Narrow" panose="020B0606020202030204" pitchFamily="34" charset="0"/>
              </a:rPr>
              <a:t>A prophet like me </a:t>
            </a:r>
            <a:r>
              <a:rPr lang="en-US" sz="2200" b="0" i="0" u="none" strike="noStrike" baseline="0" dirty="0">
                <a:latin typeface="Arial Narrow" panose="020B0606020202030204" pitchFamily="34" charset="0"/>
              </a:rPr>
              <a:t>will the LORD, your God, raise up for you </a:t>
            </a:r>
            <a:br>
              <a:rPr lang="en-US" sz="2200" b="0" i="0" u="none" strike="noStrike" baseline="0" dirty="0">
                <a:latin typeface="Arial Narrow" panose="020B0606020202030204" pitchFamily="34" charset="0"/>
              </a:rPr>
            </a:br>
            <a:r>
              <a:rPr lang="en-US" sz="2200" b="0" i="0" u="none" strike="noStrike" baseline="0" dirty="0">
                <a:latin typeface="Arial Narrow" panose="020B0606020202030204" pitchFamily="34" charset="0"/>
              </a:rPr>
              <a:t>from among your own kindred; that is the one to whom you shall listen.”  </a:t>
            </a:r>
            <a:r>
              <a:rPr lang="en-US" sz="1900" b="0" i="0" u="none" strike="noStrike" baseline="0" dirty="0">
                <a:latin typeface="Arial Narrow" panose="020B0606020202030204" pitchFamily="34" charset="0"/>
              </a:rPr>
              <a:t>(also quoted in Acts 3:22)</a:t>
            </a:r>
            <a:endParaRPr lang="en-US" b="0" i="0" u="none" strike="noStrike" baseline="0" dirty="0">
              <a:solidFill>
                <a:srgbClr val="000000"/>
              </a:solidFill>
              <a:latin typeface="Arial Narrow" panose="020B0606020202030204" pitchFamily="34" charset="0"/>
            </a:endParaRPr>
          </a:p>
          <a:p>
            <a:pPr lvl="1">
              <a:lnSpc>
                <a:spcPct val="100000"/>
              </a:lnSpc>
              <a:spcBef>
                <a:spcPts val="600"/>
              </a:spcBef>
            </a:pPr>
            <a:r>
              <a:rPr lang="en-US" b="1" i="0" u="none" strike="noStrike" baseline="0" dirty="0" err="1">
                <a:solidFill>
                  <a:srgbClr val="C00000"/>
                </a:solidFill>
                <a:latin typeface="Arial Narrow" panose="020B0606020202030204" pitchFamily="34" charset="0"/>
              </a:rPr>
              <a:t>Deut</a:t>
            </a:r>
            <a:r>
              <a:rPr lang="en-US" b="1" i="0" u="none" strike="noStrike" baseline="0" dirty="0">
                <a:solidFill>
                  <a:srgbClr val="C00000"/>
                </a:solidFill>
                <a:latin typeface="Arial Narrow" panose="020B0606020202030204" pitchFamily="34" charset="0"/>
              </a:rPr>
              <a:t> 18:18</a:t>
            </a:r>
            <a:r>
              <a:rPr lang="en-US" b="0" i="0" u="none" strike="noStrike" baseline="0" dirty="0">
                <a:solidFill>
                  <a:srgbClr val="C00000"/>
                </a:solidFill>
                <a:latin typeface="Arial Narrow" panose="020B0606020202030204" pitchFamily="34" charset="0"/>
              </a:rPr>
              <a:t> </a:t>
            </a:r>
            <a:r>
              <a:rPr lang="en-US" sz="1800" b="0" i="0" u="none" strike="noStrike" baseline="0" dirty="0">
                <a:solidFill>
                  <a:srgbClr val="000000"/>
                </a:solidFill>
                <a:latin typeface="Arial Narrow" panose="020B0606020202030204" pitchFamily="34" charset="0"/>
              </a:rPr>
              <a:t>(God replies to Moses) - </a:t>
            </a:r>
            <a:r>
              <a:rPr lang="en-US" sz="2200" b="0" i="0" u="none" strike="noStrike" baseline="0" dirty="0">
                <a:solidFill>
                  <a:srgbClr val="000000"/>
                </a:solidFill>
                <a:latin typeface="Arial Narrow" panose="020B0606020202030204" pitchFamily="34" charset="0"/>
              </a:rPr>
              <a:t>“I will raise up for them </a:t>
            </a:r>
            <a:r>
              <a:rPr lang="en-US" sz="2200" b="1" i="1" u="none" strike="noStrike" baseline="0" dirty="0">
                <a:solidFill>
                  <a:srgbClr val="000000"/>
                </a:solidFill>
                <a:latin typeface="Arial Narrow" panose="020B0606020202030204" pitchFamily="34" charset="0"/>
              </a:rPr>
              <a:t>a prophet like you </a:t>
            </a:r>
            <a:r>
              <a:rPr lang="en-US" sz="2200" b="0" i="0" u="none" strike="noStrike" baseline="0" dirty="0">
                <a:solidFill>
                  <a:srgbClr val="000000"/>
                </a:solidFill>
                <a:latin typeface="Arial Narrow" panose="020B0606020202030204" pitchFamily="34" charset="0"/>
              </a:rPr>
              <a:t>from among their kindred, and will put my words into the mouth of the </a:t>
            </a:r>
            <a:r>
              <a:rPr lang="en-US" sz="2200" b="1" i="0" u="none" strike="noStrike" baseline="0" dirty="0">
                <a:solidFill>
                  <a:srgbClr val="000000"/>
                </a:solidFill>
                <a:latin typeface="Arial Narrow" panose="020B0606020202030204" pitchFamily="34" charset="0"/>
              </a:rPr>
              <a:t>prophet</a:t>
            </a:r>
            <a:r>
              <a:rPr lang="en-US" sz="2200" b="0" i="0" u="none" strike="noStrike" baseline="0" dirty="0">
                <a:solidFill>
                  <a:srgbClr val="000000"/>
                </a:solidFill>
                <a:latin typeface="Arial Narrow" panose="020B0606020202030204" pitchFamily="34" charset="0"/>
              </a:rPr>
              <a:t>; the </a:t>
            </a:r>
            <a:r>
              <a:rPr lang="en-US" sz="2200" b="1" i="0" u="none" strike="noStrike" baseline="0" dirty="0">
                <a:solidFill>
                  <a:srgbClr val="000000"/>
                </a:solidFill>
                <a:latin typeface="Arial Narrow" panose="020B0606020202030204" pitchFamily="34" charset="0"/>
              </a:rPr>
              <a:t>prophet</a:t>
            </a:r>
            <a:r>
              <a:rPr lang="en-US" sz="2200" b="0" i="0" u="none" strike="noStrike" baseline="0" dirty="0">
                <a:solidFill>
                  <a:srgbClr val="000000"/>
                </a:solidFill>
                <a:latin typeface="Arial Narrow" panose="020B0606020202030204" pitchFamily="34" charset="0"/>
              </a:rPr>
              <a:t> shall tell them all that I command.”</a:t>
            </a:r>
          </a:p>
          <a:p>
            <a:pPr>
              <a:lnSpc>
                <a:spcPct val="100000"/>
              </a:lnSpc>
              <a:spcBef>
                <a:spcPts val="2400"/>
              </a:spcBef>
            </a:pPr>
            <a:r>
              <a:rPr lang="en-US" sz="2600" b="1" dirty="0">
                <a:solidFill>
                  <a:srgbClr val="000000"/>
                </a:solidFill>
                <a:latin typeface="Arial Narrow" panose="020B0606020202030204" pitchFamily="34" charset="0"/>
              </a:rPr>
              <a:t>Other Texts</a:t>
            </a:r>
            <a:r>
              <a:rPr lang="en-US" sz="2600" dirty="0">
                <a:solidFill>
                  <a:srgbClr val="000000"/>
                </a:solidFill>
                <a:latin typeface="Arial Narrow" panose="020B0606020202030204" pitchFamily="34" charset="0"/>
              </a:rPr>
              <a:t> from “Moses”: Genesis, Exodus, Leviticus, Numbers, Deuteronomy</a:t>
            </a:r>
            <a:r>
              <a:rPr lang="en-US" sz="2600" b="1" dirty="0">
                <a:solidFill>
                  <a:srgbClr val="000000"/>
                </a:solidFill>
                <a:latin typeface="Arial Narrow" panose="020B0606020202030204" pitchFamily="34" charset="0"/>
              </a:rPr>
              <a:t>?</a:t>
            </a:r>
          </a:p>
          <a:p>
            <a:pPr lvl="1">
              <a:lnSpc>
                <a:spcPct val="100000"/>
              </a:lnSpc>
              <a:spcBef>
                <a:spcPts val="600"/>
              </a:spcBef>
            </a:pPr>
            <a:r>
              <a:rPr lang="en-US" b="1" dirty="0">
                <a:solidFill>
                  <a:srgbClr val="C00000"/>
                </a:solidFill>
                <a:latin typeface="Arial Narrow" panose="020B0606020202030204" pitchFamily="34" charset="0"/>
              </a:rPr>
              <a:t>John 1:45</a:t>
            </a:r>
            <a:r>
              <a:rPr lang="en-US" sz="2000" dirty="0">
                <a:latin typeface="Arial Narrow" panose="020B0606020202030204" pitchFamily="34" charset="0"/>
              </a:rPr>
              <a:t> [Philip to Nathanael] </a:t>
            </a:r>
            <a:r>
              <a:rPr lang="en-US" dirty="0">
                <a:latin typeface="Arial Narrow" panose="020B0606020202030204" pitchFamily="34" charset="0"/>
              </a:rPr>
              <a:t>– </a:t>
            </a:r>
            <a:r>
              <a:rPr lang="en-US" sz="2200" dirty="0">
                <a:latin typeface="Arial Narrow" panose="020B0606020202030204" pitchFamily="34" charset="0"/>
              </a:rPr>
              <a:t>“We have found </a:t>
            </a:r>
            <a:r>
              <a:rPr lang="en-US" sz="2200" b="1" dirty="0">
                <a:latin typeface="Arial Narrow" panose="020B0606020202030204" pitchFamily="34" charset="0"/>
              </a:rPr>
              <a:t>the one about whom </a:t>
            </a:r>
            <a:r>
              <a:rPr lang="en-US" sz="2200" b="1" i="1" dirty="0">
                <a:latin typeface="Arial Narrow" panose="020B0606020202030204" pitchFamily="34" charset="0"/>
              </a:rPr>
              <a:t>Moses wrote </a:t>
            </a:r>
            <a:r>
              <a:rPr lang="en-US" sz="2200" b="1" dirty="0">
                <a:latin typeface="Arial Narrow" panose="020B0606020202030204" pitchFamily="34" charset="0"/>
              </a:rPr>
              <a:t>in the law</a:t>
            </a:r>
            <a:r>
              <a:rPr lang="en-US" sz="2200" dirty="0">
                <a:latin typeface="Arial Narrow" panose="020B0606020202030204" pitchFamily="34" charset="0"/>
              </a:rPr>
              <a:t>, and </a:t>
            </a:r>
            <a:r>
              <a:rPr lang="en-US" sz="2200" b="1" dirty="0">
                <a:latin typeface="Arial Narrow" panose="020B0606020202030204" pitchFamily="34" charset="0"/>
              </a:rPr>
              <a:t>also the prophets</a:t>
            </a:r>
            <a:r>
              <a:rPr lang="en-US" sz="2200" dirty="0">
                <a:latin typeface="Arial Narrow" panose="020B0606020202030204" pitchFamily="34" charset="0"/>
              </a:rPr>
              <a:t>, Jesus, son of Joseph, from Nazareth.”</a:t>
            </a:r>
          </a:p>
          <a:p>
            <a:pPr lvl="1">
              <a:lnSpc>
                <a:spcPct val="100000"/>
              </a:lnSpc>
              <a:spcBef>
                <a:spcPts val="600"/>
              </a:spcBef>
            </a:pPr>
            <a:r>
              <a:rPr lang="en-US" b="1" dirty="0">
                <a:solidFill>
                  <a:srgbClr val="C00000"/>
                </a:solidFill>
                <a:latin typeface="Arial Narrow" panose="020B0606020202030204" pitchFamily="34" charset="0"/>
              </a:rPr>
              <a:t>John 5:46</a:t>
            </a:r>
            <a:r>
              <a:rPr lang="en-US" sz="2000" dirty="0">
                <a:solidFill>
                  <a:srgbClr val="C00000"/>
                </a:solidFill>
                <a:latin typeface="Arial Narrow" panose="020B0606020202030204" pitchFamily="34" charset="0"/>
              </a:rPr>
              <a:t> </a:t>
            </a:r>
            <a:r>
              <a:rPr lang="en-US" sz="2000" dirty="0">
                <a:latin typeface="Arial Narrow" panose="020B0606020202030204" pitchFamily="34" charset="0"/>
              </a:rPr>
              <a:t>[Jesus to Jews] </a:t>
            </a:r>
            <a:r>
              <a:rPr lang="en-US" dirty="0">
                <a:latin typeface="Arial Narrow" panose="020B0606020202030204" pitchFamily="34" charset="0"/>
              </a:rPr>
              <a:t>– </a:t>
            </a:r>
            <a:r>
              <a:rPr lang="en-US" sz="2200" dirty="0">
                <a:latin typeface="Arial Narrow" panose="020B0606020202030204" pitchFamily="34" charset="0"/>
              </a:rPr>
              <a:t>“For if you believed </a:t>
            </a:r>
            <a:r>
              <a:rPr lang="en-US" sz="2200" b="1" i="1" dirty="0">
                <a:latin typeface="Arial Narrow" panose="020B0606020202030204" pitchFamily="34" charset="0"/>
              </a:rPr>
              <a:t>Moses</a:t>
            </a:r>
            <a:r>
              <a:rPr lang="en-US" sz="2200" dirty="0">
                <a:latin typeface="Arial Narrow" panose="020B0606020202030204" pitchFamily="34" charset="0"/>
              </a:rPr>
              <a:t>, you would believe me; for </a:t>
            </a:r>
            <a:r>
              <a:rPr lang="en-US" sz="2200" b="1" i="1" dirty="0">
                <a:latin typeface="Arial Narrow" panose="020B0606020202030204" pitchFamily="34" charset="0"/>
              </a:rPr>
              <a:t>he wrote of me</a:t>
            </a:r>
            <a:r>
              <a:rPr lang="en-US" sz="2200" dirty="0">
                <a:latin typeface="Arial Narrow" panose="020B0606020202030204" pitchFamily="34" charset="0"/>
              </a:rPr>
              <a:t>.”</a:t>
            </a:r>
          </a:p>
        </p:txBody>
      </p:sp>
    </p:spTree>
    <p:extLst>
      <p:ext uri="{BB962C8B-B14F-4D97-AF65-F5344CB8AC3E}">
        <p14:creationId xmlns:p14="http://schemas.microsoft.com/office/powerpoint/2010/main" val="21360934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EA11D-0BF4-47E5-8F17-22467D0B357C}"/>
              </a:ext>
            </a:extLst>
          </p:cNvPr>
          <p:cNvSpPr>
            <a:spLocks noGrp="1"/>
          </p:cNvSpPr>
          <p:nvPr>
            <p:ph type="title"/>
          </p:nvPr>
        </p:nvSpPr>
        <p:spPr/>
        <p:txBody>
          <a:bodyPr/>
          <a:lstStyle/>
          <a:p>
            <a:r>
              <a:rPr lang="en-US" dirty="0"/>
              <a:t>“</a:t>
            </a:r>
            <a:r>
              <a:rPr lang="en-US" b="0" dirty="0"/>
              <a:t>What Referred to Him  </a:t>
            </a:r>
            <a:r>
              <a:rPr lang="en-US" dirty="0"/>
              <a:t>in the PROPHETS”?</a:t>
            </a:r>
          </a:p>
        </p:txBody>
      </p:sp>
      <p:sp>
        <p:nvSpPr>
          <p:cNvPr id="3" name="Content Placeholder 2">
            <a:extLst>
              <a:ext uri="{FF2B5EF4-FFF2-40B4-BE49-F238E27FC236}">
                <a16:creationId xmlns:a16="http://schemas.microsoft.com/office/drawing/2014/main" id="{DBCAD386-D624-4031-9701-FFA16BB54C3B}"/>
              </a:ext>
            </a:extLst>
          </p:cNvPr>
          <p:cNvSpPr>
            <a:spLocks noGrp="1"/>
          </p:cNvSpPr>
          <p:nvPr>
            <p:ph idx="1"/>
          </p:nvPr>
        </p:nvSpPr>
        <p:spPr>
          <a:xfrm>
            <a:off x="701040" y="1055692"/>
            <a:ext cx="11490960" cy="5032069"/>
          </a:xfrm>
        </p:spPr>
        <p:txBody>
          <a:bodyPr>
            <a:normAutofit/>
          </a:bodyPr>
          <a:lstStyle/>
          <a:p>
            <a:pPr>
              <a:lnSpc>
                <a:spcPct val="100000"/>
              </a:lnSpc>
              <a:spcBef>
                <a:spcPts val="0"/>
              </a:spcBef>
            </a:pPr>
            <a:r>
              <a:rPr lang="en-US" b="1" dirty="0">
                <a:solidFill>
                  <a:srgbClr val="000000"/>
                </a:solidFill>
                <a:latin typeface="Arial Narrow" panose="020B0606020202030204" pitchFamily="34" charset="0"/>
              </a:rPr>
              <a:t>Four “Suffering Servant Songs” in ISAIAH</a:t>
            </a:r>
            <a:r>
              <a:rPr lang="en-US" sz="2000" dirty="0">
                <a:solidFill>
                  <a:srgbClr val="000000"/>
                </a:solidFill>
                <a:latin typeface="Arial Narrow" panose="020B0606020202030204" pitchFamily="34" charset="0"/>
              </a:rPr>
              <a:t>  (used during Holy Week)</a:t>
            </a:r>
            <a:endParaRPr lang="en-US" dirty="0">
              <a:solidFill>
                <a:srgbClr val="000000"/>
              </a:solidFill>
              <a:latin typeface="Arial Narrow" panose="020B0606020202030204" pitchFamily="34" charset="0"/>
            </a:endParaRPr>
          </a:p>
          <a:p>
            <a:pPr lvl="1">
              <a:lnSpc>
                <a:spcPct val="100000"/>
              </a:lnSpc>
              <a:spcBef>
                <a:spcPts val="0"/>
              </a:spcBef>
            </a:pPr>
            <a:r>
              <a:rPr lang="en-US" sz="2000" b="1" dirty="0">
                <a:solidFill>
                  <a:srgbClr val="C00000"/>
                </a:solidFill>
                <a:latin typeface="Arial Narrow" panose="020B0606020202030204" pitchFamily="34" charset="0"/>
              </a:rPr>
              <a:t>Isaiah </a:t>
            </a:r>
            <a:r>
              <a:rPr lang="en-US" sz="2000" b="1" i="0" dirty="0">
                <a:solidFill>
                  <a:srgbClr val="C00000"/>
                </a:solidFill>
                <a:effectLst/>
                <a:latin typeface="Arial Narrow" panose="020B0606020202030204" pitchFamily="34" charset="0"/>
              </a:rPr>
              <a:t>42:1-7</a:t>
            </a:r>
          </a:p>
          <a:p>
            <a:pPr marL="801688" lvl="2" indent="0">
              <a:lnSpc>
                <a:spcPct val="100000"/>
              </a:lnSpc>
              <a:spcBef>
                <a:spcPts val="0"/>
              </a:spcBef>
              <a:buNone/>
            </a:pPr>
            <a:r>
              <a:rPr lang="en-US" sz="1800" b="0" i="0" u="none" strike="noStrike" baseline="30000" dirty="0">
                <a:solidFill>
                  <a:srgbClr val="FF0000"/>
                </a:solidFill>
                <a:latin typeface="Arial Narrow" panose="020B0606020202030204" pitchFamily="34" charset="0"/>
              </a:rPr>
              <a:t>1</a:t>
            </a:r>
            <a:r>
              <a:rPr lang="en-US" sz="1800" b="0" i="0" u="none" strike="noStrike" baseline="0" dirty="0">
                <a:solidFill>
                  <a:srgbClr val="FF0000"/>
                </a:solidFill>
                <a:latin typeface="Arial Narrow" panose="020B0606020202030204" pitchFamily="34" charset="0"/>
              </a:rPr>
              <a:t> </a:t>
            </a:r>
            <a:r>
              <a:rPr lang="en-US" sz="1800" b="0" i="0" u="none" strike="noStrike" baseline="0" dirty="0">
                <a:latin typeface="Arial Narrow" panose="020B0606020202030204" pitchFamily="34" charset="0"/>
              </a:rPr>
              <a:t>Here is </a:t>
            </a:r>
            <a:r>
              <a:rPr lang="en-US" sz="1800" b="1" i="0" u="none" strike="noStrike" baseline="0" dirty="0">
                <a:latin typeface="Arial Narrow" panose="020B0606020202030204" pitchFamily="34" charset="0"/>
              </a:rPr>
              <a:t>my servant </a:t>
            </a:r>
            <a:r>
              <a:rPr lang="en-US" sz="1800" b="0" i="0" u="none" strike="noStrike" baseline="0" dirty="0">
                <a:latin typeface="Arial Narrow" panose="020B0606020202030204" pitchFamily="34" charset="0"/>
              </a:rPr>
              <a:t>whom I uphold, </a:t>
            </a:r>
            <a:r>
              <a:rPr lang="en-US" sz="1800" b="1" i="0" u="none" strike="noStrike" baseline="0" dirty="0">
                <a:latin typeface="Arial Narrow" panose="020B0606020202030204" pitchFamily="34" charset="0"/>
              </a:rPr>
              <a:t>my chosen one </a:t>
            </a:r>
            <a:r>
              <a:rPr lang="en-US" sz="1800" b="0" i="0" u="none" strike="noStrike" baseline="0" dirty="0">
                <a:latin typeface="Arial Narrow" panose="020B0606020202030204" pitchFamily="34" charset="0"/>
              </a:rPr>
              <a:t>with whom I am pleased. </a:t>
            </a:r>
            <a:br>
              <a:rPr lang="en-US" sz="1800" b="0" i="0" u="none" strike="noStrike" baseline="0" dirty="0">
                <a:latin typeface="Arial Narrow" panose="020B0606020202030204" pitchFamily="34" charset="0"/>
              </a:rPr>
            </a:br>
            <a:r>
              <a:rPr lang="en-US" sz="1800" b="0" i="0" u="none" strike="noStrike" baseline="0" dirty="0">
                <a:latin typeface="Arial Narrow" panose="020B0606020202030204" pitchFamily="34" charset="0"/>
              </a:rPr>
              <a:t>  </a:t>
            </a:r>
            <a:r>
              <a:rPr lang="en-US" sz="1800" b="1" i="1" u="none" strike="noStrike" baseline="0" dirty="0">
                <a:latin typeface="Arial Narrow" panose="020B0606020202030204" pitchFamily="34" charset="0"/>
              </a:rPr>
              <a:t>Upon him </a:t>
            </a:r>
            <a:r>
              <a:rPr lang="en-US" sz="1800" b="0" i="1" u="none" strike="noStrike" baseline="0" dirty="0">
                <a:latin typeface="Arial Narrow" panose="020B0606020202030204" pitchFamily="34" charset="0"/>
              </a:rPr>
              <a:t>I have put </a:t>
            </a:r>
            <a:r>
              <a:rPr lang="en-US" sz="1800" b="1" i="1" u="none" strike="noStrike" baseline="0" dirty="0">
                <a:latin typeface="Arial Narrow" panose="020B0606020202030204" pitchFamily="34" charset="0"/>
              </a:rPr>
              <a:t>my spirit</a:t>
            </a:r>
            <a:r>
              <a:rPr lang="en-US" sz="1800" b="0" i="0" u="none" strike="noStrike" baseline="0" dirty="0">
                <a:latin typeface="Arial Narrow" panose="020B0606020202030204" pitchFamily="34" charset="0"/>
              </a:rPr>
              <a:t>;  </a:t>
            </a:r>
            <a:r>
              <a:rPr lang="en-US" sz="1800" b="0" i="1" u="none" strike="noStrike" baseline="0" dirty="0">
                <a:latin typeface="Arial Narrow" panose="020B0606020202030204" pitchFamily="34" charset="0"/>
              </a:rPr>
              <a:t>he shall bring forth justice to the nations</a:t>
            </a:r>
            <a:r>
              <a:rPr lang="en-US" sz="1800" b="0" i="0" u="none" strike="noStrike" baseline="0" dirty="0">
                <a:latin typeface="Arial Narrow" panose="020B0606020202030204" pitchFamily="34" charset="0"/>
              </a:rPr>
              <a:t>.</a:t>
            </a:r>
          </a:p>
          <a:p>
            <a:pPr marL="801688" lvl="2" indent="0">
              <a:lnSpc>
                <a:spcPct val="100000"/>
              </a:lnSpc>
              <a:spcBef>
                <a:spcPts val="0"/>
              </a:spcBef>
              <a:buNone/>
            </a:pPr>
            <a:r>
              <a:rPr lang="en-US" sz="1800" baseline="30000" dirty="0">
                <a:solidFill>
                  <a:srgbClr val="FF0000"/>
                </a:solidFill>
                <a:latin typeface="Arial Narrow" panose="020B0606020202030204" pitchFamily="34" charset="0"/>
              </a:rPr>
              <a:t>2</a:t>
            </a:r>
            <a:r>
              <a:rPr lang="en-US" sz="1800" b="0" i="0" u="none" strike="noStrike" baseline="0" dirty="0">
                <a:latin typeface="Arial Narrow" panose="020B0606020202030204" pitchFamily="34" charset="0"/>
              </a:rPr>
              <a:t> He will not cry out, nor shout, nor make his voice heard in the street.</a:t>
            </a:r>
          </a:p>
          <a:p>
            <a:pPr marL="801688" lvl="2" indent="0">
              <a:lnSpc>
                <a:spcPct val="100000"/>
              </a:lnSpc>
              <a:spcBef>
                <a:spcPts val="0"/>
              </a:spcBef>
              <a:buNone/>
            </a:pPr>
            <a:r>
              <a:rPr lang="en-US" sz="1800" baseline="30000" dirty="0">
                <a:solidFill>
                  <a:srgbClr val="FF0000"/>
                </a:solidFill>
                <a:latin typeface="Arial Narrow" panose="020B0606020202030204" pitchFamily="34" charset="0"/>
              </a:rPr>
              <a:t>3</a:t>
            </a:r>
            <a:r>
              <a:rPr lang="en-US" sz="1800" b="0" i="0" u="none" strike="noStrike" baseline="0" dirty="0">
                <a:latin typeface="Arial Narrow" panose="020B0606020202030204" pitchFamily="34" charset="0"/>
              </a:rPr>
              <a:t> A bruised reed he will not break, and a dimly burning wick he will not quench. </a:t>
            </a:r>
            <a:r>
              <a:rPr lang="en-US" sz="1800" b="1" i="1" u="none" strike="noStrike" baseline="0" dirty="0">
                <a:latin typeface="Arial Narrow" panose="020B0606020202030204" pitchFamily="34" charset="0"/>
              </a:rPr>
              <a:t>He will faithfully bring forth justice</a:t>
            </a:r>
            <a:r>
              <a:rPr lang="en-US" sz="1800" b="0" i="0" u="none" strike="noStrike" baseline="0" dirty="0">
                <a:latin typeface="Arial Narrow" panose="020B0606020202030204" pitchFamily="34" charset="0"/>
              </a:rPr>
              <a:t>.</a:t>
            </a:r>
          </a:p>
          <a:p>
            <a:pPr marL="801688" lvl="2" indent="0">
              <a:lnSpc>
                <a:spcPct val="100000"/>
              </a:lnSpc>
              <a:spcBef>
                <a:spcPts val="0"/>
              </a:spcBef>
              <a:buNone/>
            </a:pPr>
            <a:r>
              <a:rPr lang="en-US" sz="1800" baseline="30000" dirty="0">
                <a:solidFill>
                  <a:srgbClr val="FF0000"/>
                </a:solidFill>
                <a:latin typeface="Arial Narrow" panose="020B0606020202030204" pitchFamily="34" charset="0"/>
              </a:rPr>
              <a:t>4</a:t>
            </a:r>
            <a:r>
              <a:rPr lang="en-US" sz="1800" b="0" i="0" u="none" strike="noStrike" baseline="0" dirty="0">
                <a:latin typeface="Arial Narrow" panose="020B0606020202030204" pitchFamily="34" charset="0"/>
              </a:rPr>
              <a:t> He will not grow dim or be bruised until he </a:t>
            </a:r>
            <a:r>
              <a:rPr lang="en-US" sz="1800" b="0" i="1" u="none" strike="noStrike" baseline="0" dirty="0">
                <a:latin typeface="Arial Narrow" panose="020B0606020202030204" pitchFamily="34" charset="0"/>
              </a:rPr>
              <a:t>establishes justice on the earth</a:t>
            </a:r>
            <a:r>
              <a:rPr lang="en-US" sz="1800" b="0" i="0" u="none" strike="noStrike" baseline="0" dirty="0">
                <a:latin typeface="Arial Narrow" panose="020B0606020202030204" pitchFamily="34" charset="0"/>
              </a:rPr>
              <a:t>; the coastlands will wait for his teaching.</a:t>
            </a:r>
          </a:p>
          <a:p>
            <a:pPr marL="801688" lvl="2" indent="0">
              <a:lnSpc>
                <a:spcPct val="100000"/>
              </a:lnSpc>
              <a:spcBef>
                <a:spcPts val="0"/>
              </a:spcBef>
              <a:buNone/>
            </a:pPr>
            <a:r>
              <a:rPr lang="en-US" sz="1800" baseline="30000" dirty="0">
                <a:solidFill>
                  <a:srgbClr val="FF0000"/>
                </a:solidFill>
                <a:latin typeface="Arial Narrow" panose="020B0606020202030204" pitchFamily="34" charset="0"/>
              </a:rPr>
              <a:t>5</a:t>
            </a:r>
            <a:r>
              <a:rPr lang="en-US" sz="1800" b="0" i="0" u="none" strike="noStrike" baseline="0" dirty="0">
                <a:latin typeface="Arial Narrow" panose="020B0606020202030204" pitchFamily="34" charset="0"/>
              </a:rPr>
              <a:t> Thus says God, the LORD, who created the heavens and stretched them out,</a:t>
            </a:r>
            <a:br>
              <a:rPr lang="en-US" sz="1800" b="0" i="0" u="none" strike="noStrike" baseline="0" dirty="0">
                <a:latin typeface="Arial Narrow" panose="020B0606020202030204" pitchFamily="34" charset="0"/>
              </a:rPr>
            </a:br>
            <a:r>
              <a:rPr lang="en-US" sz="1800" b="0" i="0" u="none" strike="noStrike" baseline="0" dirty="0">
                <a:latin typeface="Arial Narrow" panose="020B0606020202030204" pitchFamily="34" charset="0"/>
              </a:rPr>
              <a:t>   who spread out the earth and its produce, Who gives breath to its people and spirit to those who walk on it:</a:t>
            </a:r>
          </a:p>
          <a:p>
            <a:pPr marL="801688" lvl="2" indent="0">
              <a:lnSpc>
                <a:spcPct val="100000"/>
              </a:lnSpc>
              <a:spcBef>
                <a:spcPts val="0"/>
              </a:spcBef>
              <a:buNone/>
            </a:pPr>
            <a:r>
              <a:rPr lang="en-US" sz="1800" baseline="30000" dirty="0">
                <a:solidFill>
                  <a:srgbClr val="FF0000"/>
                </a:solidFill>
                <a:latin typeface="Arial Narrow" panose="020B0606020202030204" pitchFamily="34" charset="0"/>
              </a:rPr>
              <a:t>6</a:t>
            </a:r>
            <a:r>
              <a:rPr lang="en-US" sz="1800" b="0" i="0" u="none" strike="noStrike" baseline="0" dirty="0">
                <a:latin typeface="Arial Narrow" panose="020B0606020202030204" pitchFamily="34" charset="0"/>
              </a:rPr>
              <a:t> I, the LORD, have called you for </a:t>
            </a:r>
            <a:r>
              <a:rPr lang="en-US" sz="1800" b="0" i="1" u="none" strike="noStrike" baseline="0" dirty="0">
                <a:latin typeface="Arial Narrow" panose="020B0606020202030204" pitchFamily="34" charset="0"/>
              </a:rPr>
              <a:t>justice</a:t>
            </a:r>
            <a:r>
              <a:rPr lang="en-US" sz="1800" b="0" i="0" u="none" strike="noStrike" baseline="0" dirty="0">
                <a:latin typeface="Arial Narrow" panose="020B0606020202030204" pitchFamily="34" charset="0"/>
              </a:rPr>
              <a:t>, I have grasped you by the hand; </a:t>
            </a:r>
            <a:br>
              <a:rPr lang="en-US" sz="1800" b="0" i="0" u="none" strike="noStrike" baseline="0" dirty="0">
                <a:latin typeface="Arial Narrow" panose="020B0606020202030204" pitchFamily="34" charset="0"/>
              </a:rPr>
            </a:br>
            <a:r>
              <a:rPr lang="en-US" sz="1800" b="0" i="0" u="none" strike="noStrike" baseline="0" dirty="0">
                <a:latin typeface="Arial Narrow" panose="020B0606020202030204" pitchFamily="34" charset="0"/>
              </a:rPr>
              <a:t>   I formed you, and set you as </a:t>
            </a:r>
            <a:r>
              <a:rPr lang="en-US" sz="1800" b="0" i="1" u="none" strike="noStrike" baseline="0" dirty="0">
                <a:latin typeface="Arial Narrow" panose="020B0606020202030204" pitchFamily="34" charset="0"/>
              </a:rPr>
              <a:t>a covenant for the people, a light for the nations</a:t>
            </a:r>
            <a:r>
              <a:rPr lang="en-US" sz="1800" b="0" i="0" u="none" strike="noStrike" baseline="0" dirty="0">
                <a:latin typeface="Arial Narrow" panose="020B0606020202030204" pitchFamily="34" charset="0"/>
              </a:rPr>
              <a:t>,</a:t>
            </a:r>
          </a:p>
          <a:p>
            <a:pPr marL="801688" lvl="2" indent="0">
              <a:lnSpc>
                <a:spcPct val="100000"/>
              </a:lnSpc>
              <a:spcBef>
                <a:spcPts val="0"/>
              </a:spcBef>
              <a:buNone/>
            </a:pPr>
            <a:r>
              <a:rPr lang="en-US" sz="1800" baseline="30000" dirty="0">
                <a:solidFill>
                  <a:srgbClr val="FF0000"/>
                </a:solidFill>
                <a:latin typeface="Arial Narrow" panose="020B0606020202030204" pitchFamily="34" charset="0"/>
              </a:rPr>
              <a:t>7</a:t>
            </a:r>
            <a:r>
              <a:rPr lang="en-US" sz="1800" b="0" i="0" u="none" strike="noStrike" baseline="0" dirty="0">
                <a:latin typeface="Arial Narrow" panose="020B0606020202030204" pitchFamily="34" charset="0"/>
              </a:rPr>
              <a:t> </a:t>
            </a:r>
            <a:r>
              <a:rPr lang="en-US" sz="1800" b="1" i="1" u="none" strike="noStrike" baseline="0" dirty="0">
                <a:latin typeface="Arial Narrow" panose="020B0606020202030204" pitchFamily="34" charset="0"/>
              </a:rPr>
              <a:t>To open the eyes of the blind, to bring out prisoners from confinement,</a:t>
            </a:r>
            <a:br>
              <a:rPr lang="en-US" sz="1800" b="1" i="1" u="none" strike="noStrike" baseline="0" dirty="0">
                <a:latin typeface="Arial Narrow" panose="020B0606020202030204" pitchFamily="34" charset="0"/>
              </a:rPr>
            </a:br>
            <a:r>
              <a:rPr lang="en-US" sz="1800" b="1" i="1" u="none" strike="noStrike" baseline="0" dirty="0">
                <a:latin typeface="Arial Narrow" panose="020B0606020202030204" pitchFamily="34" charset="0"/>
              </a:rPr>
              <a:t>   and from the dungeon, those who live in darkness</a:t>
            </a:r>
            <a:r>
              <a:rPr lang="en-US" sz="1800" b="0" i="0" u="none" strike="noStrike" baseline="0" dirty="0">
                <a:latin typeface="Arial Narrow" panose="020B0606020202030204" pitchFamily="34" charset="0"/>
              </a:rPr>
              <a:t>. </a:t>
            </a:r>
            <a:r>
              <a:rPr lang="en-US" sz="1600" b="0" i="0" u="none" strike="noStrike" baseline="0" dirty="0">
                <a:latin typeface="Arial Narrow" panose="020B0606020202030204" pitchFamily="34" charset="0"/>
              </a:rPr>
              <a:t> (cf. </a:t>
            </a:r>
            <a:r>
              <a:rPr lang="en-US" sz="1600" b="1" i="0" u="none" strike="noStrike" baseline="0" dirty="0">
                <a:latin typeface="Arial Narrow" panose="020B0606020202030204" pitchFamily="34" charset="0"/>
              </a:rPr>
              <a:t>Isa 61:1-2</a:t>
            </a:r>
            <a:r>
              <a:rPr lang="en-US" sz="1600" b="0" i="0" u="none" strike="noStrike" baseline="0" dirty="0">
                <a:latin typeface="Arial Narrow" panose="020B0606020202030204" pitchFamily="34" charset="0"/>
              </a:rPr>
              <a:t>; quoted by Jesus in </a:t>
            </a:r>
            <a:r>
              <a:rPr lang="en-US" sz="1600" b="1" i="0" u="none" strike="noStrike" baseline="0" dirty="0">
                <a:latin typeface="Arial Narrow" panose="020B0606020202030204" pitchFamily="34" charset="0"/>
              </a:rPr>
              <a:t>Luke 4:18-19</a:t>
            </a:r>
            <a:r>
              <a:rPr lang="en-US" sz="1600" b="0" i="0" u="none" strike="noStrike" baseline="0" dirty="0">
                <a:latin typeface="Arial Narrow" panose="020B0606020202030204" pitchFamily="34" charset="0"/>
              </a:rPr>
              <a:t>)</a:t>
            </a:r>
            <a:endParaRPr lang="en-US" sz="1800" b="0" i="0" u="none" strike="noStrike" baseline="0" dirty="0">
              <a:latin typeface="Arial Narrow" panose="020B0606020202030204" pitchFamily="34" charset="0"/>
            </a:endParaRPr>
          </a:p>
          <a:p>
            <a:pPr lvl="1">
              <a:lnSpc>
                <a:spcPct val="100000"/>
              </a:lnSpc>
              <a:spcBef>
                <a:spcPts val="600"/>
              </a:spcBef>
            </a:pPr>
            <a:r>
              <a:rPr lang="en-US" sz="2000" b="1" dirty="0">
                <a:solidFill>
                  <a:srgbClr val="C00000"/>
                </a:solidFill>
                <a:latin typeface="Arial Narrow" panose="020B0606020202030204" pitchFamily="34" charset="0"/>
              </a:rPr>
              <a:t>Isaiah </a:t>
            </a:r>
            <a:r>
              <a:rPr lang="en-US" sz="2000" b="1" i="0" dirty="0">
                <a:solidFill>
                  <a:srgbClr val="C00000"/>
                </a:solidFill>
                <a:effectLst/>
                <a:latin typeface="Arial Narrow" panose="020B0606020202030204" pitchFamily="34" charset="0"/>
              </a:rPr>
              <a:t>49:1-6</a:t>
            </a:r>
            <a:endParaRPr lang="en-US" sz="2000" b="1" dirty="0">
              <a:solidFill>
                <a:srgbClr val="C00000"/>
              </a:solidFill>
              <a:latin typeface="Arial Narrow" panose="020B0606020202030204" pitchFamily="34" charset="0"/>
            </a:endParaRPr>
          </a:p>
          <a:p>
            <a:pPr lvl="1">
              <a:lnSpc>
                <a:spcPct val="100000"/>
              </a:lnSpc>
              <a:spcBef>
                <a:spcPts val="600"/>
              </a:spcBef>
            </a:pPr>
            <a:r>
              <a:rPr lang="en-US" sz="2000" b="1" dirty="0">
                <a:solidFill>
                  <a:srgbClr val="C00000"/>
                </a:solidFill>
                <a:latin typeface="Arial Narrow" panose="020B0606020202030204" pitchFamily="34" charset="0"/>
              </a:rPr>
              <a:t>Isaiah </a:t>
            </a:r>
            <a:r>
              <a:rPr lang="en-US" sz="2000" b="1" i="0" dirty="0">
                <a:solidFill>
                  <a:srgbClr val="C00000"/>
                </a:solidFill>
                <a:effectLst/>
                <a:latin typeface="Arial Narrow" panose="020B0606020202030204" pitchFamily="34" charset="0"/>
              </a:rPr>
              <a:t>50:4-9a</a:t>
            </a:r>
            <a:endParaRPr lang="en-US" sz="2000" b="1" dirty="0">
              <a:solidFill>
                <a:srgbClr val="C00000"/>
              </a:solidFill>
              <a:latin typeface="Arial Narrow" panose="020B0606020202030204" pitchFamily="34" charset="0"/>
            </a:endParaRPr>
          </a:p>
          <a:p>
            <a:pPr lvl="1">
              <a:lnSpc>
                <a:spcPct val="100000"/>
              </a:lnSpc>
              <a:spcBef>
                <a:spcPts val="600"/>
              </a:spcBef>
            </a:pPr>
            <a:r>
              <a:rPr lang="en-US" sz="2000" b="1" dirty="0">
                <a:solidFill>
                  <a:srgbClr val="C00000"/>
                </a:solidFill>
                <a:latin typeface="Arial Narrow" panose="020B0606020202030204" pitchFamily="34" charset="0"/>
              </a:rPr>
              <a:t>Isaiah 52:13—53:12</a:t>
            </a:r>
          </a:p>
        </p:txBody>
      </p:sp>
    </p:spTree>
    <p:extLst>
      <p:ext uri="{BB962C8B-B14F-4D97-AF65-F5344CB8AC3E}">
        <p14:creationId xmlns:p14="http://schemas.microsoft.com/office/powerpoint/2010/main" val="42266443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EA11D-0BF4-47E5-8F17-22467D0B357C}"/>
              </a:ext>
            </a:extLst>
          </p:cNvPr>
          <p:cNvSpPr>
            <a:spLocks noGrp="1"/>
          </p:cNvSpPr>
          <p:nvPr>
            <p:ph type="title"/>
          </p:nvPr>
        </p:nvSpPr>
        <p:spPr>
          <a:xfrm>
            <a:off x="701039" y="223934"/>
            <a:ext cx="10952895" cy="645561"/>
          </a:xfrm>
        </p:spPr>
        <p:txBody>
          <a:bodyPr>
            <a:normAutofit/>
          </a:bodyPr>
          <a:lstStyle/>
          <a:p>
            <a:r>
              <a:rPr lang="en-US" sz="4000" dirty="0"/>
              <a:t>“</a:t>
            </a:r>
            <a:r>
              <a:rPr lang="en-US" sz="4000" b="0" dirty="0"/>
              <a:t>What Referred to Him  in </a:t>
            </a:r>
            <a:r>
              <a:rPr lang="en-US" sz="4000" dirty="0"/>
              <a:t>Other PROPHETS”?</a:t>
            </a:r>
          </a:p>
        </p:txBody>
      </p:sp>
      <p:sp>
        <p:nvSpPr>
          <p:cNvPr id="3" name="Content Placeholder 2">
            <a:extLst>
              <a:ext uri="{FF2B5EF4-FFF2-40B4-BE49-F238E27FC236}">
                <a16:creationId xmlns:a16="http://schemas.microsoft.com/office/drawing/2014/main" id="{DBCAD386-D624-4031-9701-FFA16BB54C3B}"/>
              </a:ext>
            </a:extLst>
          </p:cNvPr>
          <p:cNvSpPr>
            <a:spLocks noGrp="1"/>
          </p:cNvSpPr>
          <p:nvPr>
            <p:ph idx="1"/>
          </p:nvPr>
        </p:nvSpPr>
        <p:spPr>
          <a:xfrm>
            <a:off x="701040" y="1055692"/>
            <a:ext cx="11490960" cy="5032069"/>
          </a:xfrm>
        </p:spPr>
        <p:txBody>
          <a:bodyPr>
            <a:normAutofit/>
          </a:bodyPr>
          <a:lstStyle/>
          <a:p>
            <a:pPr>
              <a:lnSpc>
                <a:spcPct val="100000"/>
              </a:lnSpc>
              <a:spcBef>
                <a:spcPts val="1200"/>
              </a:spcBef>
            </a:pPr>
            <a:r>
              <a:rPr lang="en-US" b="1" dirty="0">
                <a:solidFill>
                  <a:srgbClr val="C00000"/>
                </a:solidFill>
                <a:latin typeface="Arial Narrow" panose="020B0606020202030204" pitchFamily="34" charset="0"/>
              </a:rPr>
              <a:t>Lam 4:20 </a:t>
            </a:r>
            <a:r>
              <a:rPr lang="en-US" dirty="0">
                <a:solidFill>
                  <a:srgbClr val="000000"/>
                </a:solidFill>
                <a:latin typeface="Arial Narrow" panose="020B0606020202030204" pitchFamily="34" charset="0"/>
              </a:rPr>
              <a:t>– </a:t>
            </a:r>
            <a:r>
              <a:rPr lang="en-US" sz="2400" dirty="0">
                <a:solidFill>
                  <a:srgbClr val="000000"/>
                </a:solidFill>
                <a:latin typeface="Arial Narrow" panose="020B0606020202030204" pitchFamily="34" charset="0"/>
              </a:rPr>
              <a:t>“</a:t>
            </a:r>
            <a:r>
              <a:rPr lang="en-US" sz="2400" b="1" i="1" dirty="0">
                <a:solidFill>
                  <a:srgbClr val="000000"/>
                </a:solidFill>
                <a:latin typeface="Arial Narrow" panose="020B0606020202030204" pitchFamily="34" charset="0"/>
              </a:rPr>
              <a:t>The LORD's </a:t>
            </a:r>
            <a:r>
              <a:rPr lang="en-US" sz="2400" b="1" i="1" u="sng" dirty="0">
                <a:solidFill>
                  <a:srgbClr val="000000"/>
                </a:solidFill>
                <a:latin typeface="Arial Narrow" panose="020B0606020202030204" pitchFamily="34" charset="0"/>
              </a:rPr>
              <a:t>anointed</a:t>
            </a:r>
            <a:r>
              <a:rPr lang="en-US" sz="2400" b="1" i="1" dirty="0">
                <a:solidFill>
                  <a:srgbClr val="000000"/>
                </a:solidFill>
                <a:latin typeface="Arial Narrow" panose="020B0606020202030204" pitchFamily="34" charset="0"/>
              </a:rPr>
              <a:t> </a:t>
            </a:r>
            <a:r>
              <a:rPr lang="en-US" sz="2400" dirty="0">
                <a:solidFill>
                  <a:srgbClr val="000000"/>
                </a:solidFill>
                <a:latin typeface="Arial Narrow" panose="020B0606020202030204" pitchFamily="34" charset="0"/>
              </a:rPr>
              <a:t>-- our very </a:t>
            </a:r>
            <a:r>
              <a:rPr lang="en-US" sz="2400" dirty="0" err="1">
                <a:solidFill>
                  <a:srgbClr val="000000"/>
                </a:solidFill>
                <a:latin typeface="Arial Narrow" panose="020B0606020202030204" pitchFamily="34" charset="0"/>
              </a:rPr>
              <a:t>lifebreath</a:t>
            </a:r>
            <a:r>
              <a:rPr lang="en-US" sz="2400" dirty="0">
                <a:solidFill>
                  <a:srgbClr val="000000"/>
                </a:solidFill>
                <a:latin typeface="Arial Narrow" panose="020B0606020202030204" pitchFamily="34" charset="0"/>
              </a:rPr>
              <a:t>! -- </a:t>
            </a:r>
            <a:r>
              <a:rPr lang="en-US" sz="2400" b="1" i="1" dirty="0">
                <a:solidFill>
                  <a:srgbClr val="000000"/>
                </a:solidFill>
                <a:latin typeface="Arial Narrow" panose="020B0606020202030204" pitchFamily="34" charset="0"/>
              </a:rPr>
              <a:t>was caught in their snares</a:t>
            </a:r>
            <a:r>
              <a:rPr lang="en-US" sz="2400" dirty="0">
                <a:solidFill>
                  <a:srgbClr val="000000"/>
                </a:solidFill>
                <a:latin typeface="Arial Narrow" panose="020B0606020202030204" pitchFamily="34" charset="0"/>
              </a:rPr>
              <a:t>, </a:t>
            </a:r>
            <a:br>
              <a:rPr lang="en-US" sz="2400" dirty="0">
                <a:solidFill>
                  <a:srgbClr val="000000"/>
                </a:solidFill>
                <a:latin typeface="Arial Narrow" panose="020B0606020202030204" pitchFamily="34" charset="0"/>
              </a:rPr>
            </a:br>
            <a:r>
              <a:rPr lang="en-US" sz="2400" dirty="0">
                <a:solidFill>
                  <a:srgbClr val="000000"/>
                </a:solidFill>
                <a:latin typeface="Arial Narrow" panose="020B0606020202030204" pitchFamily="34" charset="0"/>
              </a:rPr>
              <a:t>He in whose shade we thought to live among the nations.”</a:t>
            </a:r>
          </a:p>
          <a:p>
            <a:pPr>
              <a:lnSpc>
                <a:spcPct val="100000"/>
              </a:lnSpc>
              <a:spcBef>
                <a:spcPts val="1200"/>
              </a:spcBef>
            </a:pPr>
            <a:r>
              <a:rPr lang="en-US" b="1" i="0" u="none" strike="noStrike" baseline="0" dirty="0">
                <a:solidFill>
                  <a:srgbClr val="C00000"/>
                </a:solidFill>
                <a:latin typeface="Arial Narrow" panose="020B0606020202030204" pitchFamily="34" charset="0"/>
              </a:rPr>
              <a:t>Dan 9:25-26</a:t>
            </a:r>
            <a:r>
              <a:rPr lang="en-US" b="0" i="0" u="none" strike="noStrike" baseline="0" dirty="0">
                <a:solidFill>
                  <a:srgbClr val="C00000"/>
                </a:solidFill>
                <a:latin typeface="Arial Narrow" panose="020B0606020202030204" pitchFamily="34" charset="0"/>
              </a:rPr>
              <a:t> </a:t>
            </a:r>
            <a:r>
              <a:rPr lang="en-US" b="0" i="0" u="none" strike="noStrike" baseline="0" dirty="0">
                <a:solidFill>
                  <a:srgbClr val="000000"/>
                </a:solidFill>
                <a:latin typeface="Arial Narrow" panose="020B0606020202030204" pitchFamily="34" charset="0"/>
              </a:rPr>
              <a:t>– </a:t>
            </a:r>
            <a:br>
              <a:rPr lang="en-US" b="0" i="0" u="none" strike="noStrike" baseline="0" dirty="0">
                <a:solidFill>
                  <a:srgbClr val="000000"/>
                </a:solidFill>
                <a:latin typeface="Arial Narrow" panose="020B0606020202030204" pitchFamily="34" charset="0"/>
              </a:rPr>
            </a:br>
            <a:r>
              <a:rPr lang="en-US" sz="2400" b="0" i="0" u="none" strike="noStrike" baseline="0" dirty="0">
                <a:solidFill>
                  <a:srgbClr val="000000"/>
                </a:solidFill>
                <a:latin typeface="Arial Narrow" panose="020B0606020202030204" pitchFamily="34" charset="0"/>
              </a:rPr>
              <a:t>“Know and understand: From the utterance of the word that Jerusalem was to be rebuilt </a:t>
            </a:r>
            <a:br>
              <a:rPr lang="en-US" sz="2400" b="0" i="0" u="none" strike="noStrike" baseline="0" dirty="0">
                <a:solidFill>
                  <a:srgbClr val="000000"/>
                </a:solidFill>
                <a:latin typeface="Arial Narrow" panose="020B0606020202030204" pitchFamily="34" charset="0"/>
              </a:rPr>
            </a:br>
            <a:r>
              <a:rPr lang="en-US" sz="2400" b="0" i="1" u="none" strike="noStrike" baseline="0" dirty="0">
                <a:solidFill>
                  <a:srgbClr val="000000"/>
                </a:solidFill>
                <a:latin typeface="Arial Narrow" panose="020B0606020202030204" pitchFamily="34" charset="0"/>
              </a:rPr>
              <a:t>Until there is </a:t>
            </a:r>
            <a:r>
              <a:rPr lang="en-US" sz="2400" b="1" i="1" u="sng" strike="noStrike" baseline="0" dirty="0">
                <a:solidFill>
                  <a:srgbClr val="000000"/>
                </a:solidFill>
                <a:latin typeface="Arial Narrow" panose="020B0606020202030204" pitchFamily="34" charset="0"/>
              </a:rPr>
              <a:t>an anointed ruler</a:t>
            </a:r>
            <a:r>
              <a:rPr lang="en-US" sz="2400" b="0" i="1" u="none" strike="noStrike" baseline="0" dirty="0">
                <a:solidFill>
                  <a:srgbClr val="000000"/>
                </a:solidFill>
                <a:latin typeface="Arial Narrow" panose="020B0606020202030204" pitchFamily="34" charset="0"/>
              </a:rPr>
              <a:t>, there shall be seven weeks. </a:t>
            </a:r>
            <a:br>
              <a:rPr lang="en-US" sz="2400" b="0" i="1" u="none" strike="noStrike" baseline="0" dirty="0">
                <a:solidFill>
                  <a:srgbClr val="000000"/>
                </a:solidFill>
                <a:latin typeface="Arial Narrow" panose="020B0606020202030204" pitchFamily="34" charset="0"/>
              </a:rPr>
            </a:br>
            <a:r>
              <a:rPr lang="en-US" sz="2400" b="0" i="0" u="none" strike="noStrike" baseline="0" dirty="0">
                <a:solidFill>
                  <a:srgbClr val="000000"/>
                </a:solidFill>
                <a:latin typeface="Arial Narrow" panose="020B0606020202030204" pitchFamily="34" charset="0"/>
              </a:rPr>
              <a:t>In the course of sixty-two weeks it shall be rebuilt, </a:t>
            </a:r>
            <a:br>
              <a:rPr lang="en-US" sz="2400" b="0" i="0" u="none" strike="noStrike" baseline="0" dirty="0">
                <a:solidFill>
                  <a:srgbClr val="000000"/>
                </a:solidFill>
                <a:latin typeface="Arial Narrow" panose="020B0606020202030204" pitchFamily="34" charset="0"/>
              </a:rPr>
            </a:br>
            <a:r>
              <a:rPr lang="en-US" sz="2400" b="0" i="0" u="none" strike="noStrike" baseline="0" dirty="0">
                <a:solidFill>
                  <a:srgbClr val="000000"/>
                </a:solidFill>
                <a:latin typeface="Arial Narrow" panose="020B0606020202030204" pitchFamily="34" charset="0"/>
              </a:rPr>
              <a:t>With squares and trenches, in time of affliction. / </a:t>
            </a:r>
            <a:br>
              <a:rPr lang="en-US" sz="2400" b="0" i="0" u="none" strike="noStrike" baseline="0" dirty="0">
                <a:solidFill>
                  <a:srgbClr val="000000"/>
                </a:solidFill>
                <a:latin typeface="Arial Narrow" panose="020B0606020202030204" pitchFamily="34" charset="0"/>
              </a:rPr>
            </a:br>
            <a:r>
              <a:rPr lang="en-US" sz="2400" b="0" i="1" u="none" strike="noStrike" baseline="0" dirty="0">
                <a:solidFill>
                  <a:srgbClr val="000000"/>
                </a:solidFill>
                <a:latin typeface="Arial Narrow" panose="020B0606020202030204" pitchFamily="34" charset="0"/>
              </a:rPr>
              <a:t>After the sixty-two weeks </a:t>
            </a:r>
            <a:r>
              <a:rPr lang="en-US" sz="2400" b="1" i="1" u="sng" strike="noStrike" baseline="0" dirty="0">
                <a:solidFill>
                  <a:srgbClr val="000000"/>
                </a:solidFill>
                <a:latin typeface="Arial Narrow" panose="020B0606020202030204" pitchFamily="34" charset="0"/>
              </a:rPr>
              <a:t>an anointed one</a:t>
            </a:r>
            <a:r>
              <a:rPr lang="en-US" sz="2400" b="1" i="1" u="none" strike="noStrike" baseline="0" dirty="0">
                <a:solidFill>
                  <a:srgbClr val="000000"/>
                </a:solidFill>
                <a:latin typeface="Arial Narrow" panose="020B0606020202030204" pitchFamily="34" charset="0"/>
              </a:rPr>
              <a:t> shall be cut down with no one to help him</a:t>
            </a:r>
            <a:r>
              <a:rPr lang="en-US" sz="2400" b="0" i="0" u="none" strike="noStrike" baseline="0" dirty="0">
                <a:solidFill>
                  <a:srgbClr val="000000"/>
                </a:solidFill>
                <a:latin typeface="Arial Narrow" panose="020B0606020202030204" pitchFamily="34" charset="0"/>
              </a:rPr>
              <a:t>. </a:t>
            </a:r>
            <a:br>
              <a:rPr lang="en-US" sz="2400" b="0" i="0" u="none" strike="noStrike" baseline="0" dirty="0">
                <a:solidFill>
                  <a:srgbClr val="000000"/>
                </a:solidFill>
                <a:latin typeface="Arial Narrow" panose="020B0606020202030204" pitchFamily="34" charset="0"/>
              </a:rPr>
            </a:br>
            <a:r>
              <a:rPr lang="en-US" sz="2400" b="0" i="0" u="none" strike="noStrike" baseline="0" dirty="0">
                <a:solidFill>
                  <a:srgbClr val="000000"/>
                </a:solidFill>
                <a:latin typeface="Arial Narrow" panose="020B0606020202030204" pitchFamily="34" charset="0"/>
              </a:rPr>
              <a:t>And the people of a leader who will come shall destroy the city and the sanctuary. </a:t>
            </a:r>
            <a:br>
              <a:rPr lang="en-US" sz="2400" b="0" i="0" u="none" strike="noStrike" baseline="0" dirty="0">
                <a:solidFill>
                  <a:srgbClr val="000000"/>
                </a:solidFill>
                <a:latin typeface="Arial Narrow" panose="020B0606020202030204" pitchFamily="34" charset="0"/>
              </a:rPr>
            </a:br>
            <a:r>
              <a:rPr lang="en-US" sz="2400" b="0" i="0" u="none" strike="noStrike" baseline="0" dirty="0">
                <a:solidFill>
                  <a:srgbClr val="000000"/>
                </a:solidFill>
                <a:latin typeface="Arial Narrow" panose="020B0606020202030204" pitchFamily="34" charset="0"/>
              </a:rPr>
              <a:t>His end shall come in a flood; until the end of the war, which is decreed, there will be desolation.”</a:t>
            </a:r>
          </a:p>
          <a:p>
            <a:pPr>
              <a:lnSpc>
                <a:spcPct val="100000"/>
              </a:lnSpc>
              <a:spcBef>
                <a:spcPts val="1200"/>
              </a:spcBef>
            </a:pPr>
            <a:r>
              <a:rPr lang="en-US" b="1" i="0" u="none" strike="noStrike" baseline="0" dirty="0" err="1">
                <a:solidFill>
                  <a:srgbClr val="C00000"/>
                </a:solidFill>
                <a:latin typeface="Arial Narrow" panose="020B0606020202030204" pitchFamily="34" charset="0"/>
              </a:rPr>
              <a:t>Hab</a:t>
            </a:r>
            <a:r>
              <a:rPr lang="en-US" b="1" i="0" u="none" strike="noStrike" baseline="0" dirty="0">
                <a:solidFill>
                  <a:srgbClr val="C00000"/>
                </a:solidFill>
                <a:latin typeface="Arial Narrow" panose="020B0606020202030204" pitchFamily="34" charset="0"/>
              </a:rPr>
              <a:t> 3:13 </a:t>
            </a:r>
            <a:r>
              <a:rPr lang="en-US" b="0" i="0" u="none" strike="noStrike" baseline="0" dirty="0">
                <a:solidFill>
                  <a:srgbClr val="000000"/>
                </a:solidFill>
                <a:latin typeface="Arial Narrow" panose="020B0606020202030204" pitchFamily="34" charset="0"/>
              </a:rPr>
              <a:t>– “You came forth to </a:t>
            </a:r>
            <a:r>
              <a:rPr lang="en-US" b="1" i="0" u="none" strike="noStrike" baseline="0" dirty="0">
                <a:solidFill>
                  <a:srgbClr val="000000"/>
                </a:solidFill>
                <a:latin typeface="Arial Narrow" panose="020B0606020202030204" pitchFamily="34" charset="0"/>
              </a:rPr>
              <a:t>save</a:t>
            </a:r>
            <a:r>
              <a:rPr lang="en-US" b="0" i="0" u="none" strike="noStrike" baseline="0" dirty="0">
                <a:solidFill>
                  <a:srgbClr val="000000"/>
                </a:solidFill>
                <a:latin typeface="Arial Narrow" panose="020B0606020202030204" pitchFamily="34" charset="0"/>
              </a:rPr>
              <a:t> your people, </a:t>
            </a:r>
            <a:r>
              <a:rPr lang="en-US" b="0" i="1" u="none" strike="noStrike" baseline="0" dirty="0">
                <a:solidFill>
                  <a:srgbClr val="000000"/>
                </a:solidFill>
                <a:latin typeface="Arial Narrow" panose="020B0606020202030204" pitchFamily="34" charset="0"/>
              </a:rPr>
              <a:t>to </a:t>
            </a:r>
            <a:r>
              <a:rPr lang="en-US" b="1" i="1" u="none" strike="noStrike" baseline="0" dirty="0">
                <a:solidFill>
                  <a:srgbClr val="000000"/>
                </a:solidFill>
                <a:latin typeface="Arial Narrow" panose="020B0606020202030204" pitchFamily="34" charset="0"/>
              </a:rPr>
              <a:t>save</a:t>
            </a:r>
            <a:r>
              <a:rPr lang="en-US" b="0" i="1" u="none" strike="noStrike" baseline="0" dirty="0">
                <a:solidFill>
                  <a:srgbClr val="000000"/>
                </a:solidFill>
                <a:latin typeface="Arial Narrow" panose="020B0606020202030204" pitchFamily="34" charset="0"/>
              </a:rPr>
              <a:t> </a:t>
            </a:r>
            <a:r>
              <a:rPr lang="en-US" b="1" i="1" u="sng" strike="noStrike" baseline="0" dirty="0">
                <a:solidFill>
                  <a:srgbClr val="000000"/>
                </a:solidFill>
                <a:latin typeface="Arial Narrow" panose="020B0606020202030204" pitchFamily="34" charset="0"/>
              </a:rPr>
              <a:t>your anointed one</a:t>
            </a:r>
            <a:r>
              <a:rPr lang="en-US" b="0" i="0" u="none" strike="noStrike" baseline="0" dirty="0">
                <a:solidFill>
                  <a:srgbClr val="000000"/>
                </a:solidFill>
                <a:latin typeface="Arial Narrow" panose="020B0606020202030204" pitchFamily="34" charset="0"/>
              </a:rPr>
              <a:t>.”</a:t>
            </a:r>
          </a:p>
        </p:txBody>
      </p:sp>
    </p:spTree>
    <p:extLst>
      <p:ext uri="{BB962C8B-B14F-4D97-AF65-F5344CB8AC3E}">
        <p14:creationId xmlns:p14="http://schemas.microsoft.com/office/powerpoint/2010/main" val="126782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EA11D-0BF4-47E5-8F17-22467D0B357C}"/>
              </a:ext>
            </a:extLst>
          </p:cNvPr>
          <p:cNvSpPr>
            <a:spLocks noGrp="1"/>
          </p:cNvSpPr>
          <p:nvPr>
            <p:ph type="title"/>
          </p:nvPr>
        </p:nvSpPr>
        <p:spPr>
          <a:xfrm>
            <a:off x="701040" y="195945"/>
            <a:ext cx="10789920" cy="701544"/>
          </a:xfrm>
        </p:spPr>
        <p:txBody>
          <a:bodyPr>
            <a:normAutofit/>
          </a:bodyPr>
          <a:lstStyle/>
          <a:p>
            <a:r>
              <a:rPr lang="en-US" sz="4000" dirty="0"/>
              <a:t>“</a:t>
            </a:r>
            <a:r>
              <a:rPr lang="en-US" sz="4000" b="0" dirty="0"/>
              <a:t>What Referred to Him  in</a:t>
            </a:r>
            <a:r>
              <a:rPr lang="en-US" sz="4000" dirty="0"/>
              <a:t> the PSALMS”?</a:t>
            </a:r>
          </a:p>
        </p:txBody>
      </p:sp>
      <p:sp>
        <p:nvSpPr>
          <p:cNvPr id="3" name="Content Placeholder 2">
            <a:extLst>
              <a:ext uri="{FF2B5EF4-FFF2-40B4-BE49-F238E27FC236}">
                <a16:creationId xmlns:a16="http://schemas.microsoft.com/office/drawing/2014/main" id="{DBCAD386-D624-4031-9701-FFA16BB54C3B}"/>
              </a:ext>
            </a:extLst>
          </p:cNvPr>
          <p:cNvSpPr>
            <a:spLocks noGrp="1"/>
          </p:cNvSpPr>
          <p:nvPr>
            <p:ph idx="1"/>
          </p:nvPr>
        </p:nvSpPr>
        <p:spPr>
          <a:xfrm>
            <a:off x="701040" y="1055692"/>
            <a:ext cx="11490960" cy="5032069"/>
          </a:xfrm>
        </p:spPr>
        <p:txBody>
          <a:bodyPr>
            <a:normAutofit fontScale="92500"/>
          </a:bodyPr>
          <a:lstStyle/>
          <a:p>
            <a:pPr>
              <a:lnSpc>
                <a:spcPct val="105000"/>
              </a:lnSpc>
              <a:spcBef>
                <a:spcPts val="0"/>
              </a:spcBef>
            </a:pPr>
            <a:r>
              <a:rPr lang="en-US" b="1" i="0" u="none" strike="noStrike" baseline="0" dirty="0">
                <a:solidFill>
                  <a:srgbClr val="C00000"/>
                </a:solidFill>
                <a:latin typeface="Arial Narrow" panose="020B0606020202030204" pitchFamily="34" charset="0"/>
              </a:rPr>
              <a:t>Psalm 2</a:t>
            </a:r>
          </a:p>
          <a:p>
            <a:pPr marL="457200" lvl="1" indent="0">
              <a:lnSpc>
                <a:spcPct val="105000"/>
              </a:lnSpc>
              <a:spcBef>
                <a:spcPts val="0"/>
              </a:spcBef>
              <a:buNone/>
            </a:pPr>
            <a:r>
              <a:rPr lang="en-US" b="0" i="0" u="none" strike="noStrike" baseline="30000" dirty="0">
                <a:solidFill>
                  <a:srgbClr val="FF0000"/>
                </a:solidFill>
                <a:latin typeface="Arial Narrow" panose="020B0606020202030204" pitchFamily="34" charset="0"/>
              </a:rPr>
              <a:t>1  </a:t>
            </a:r>
            <a:r>
              <a:rPr lang="en-US" b="0" i="0" u="none" strike="noStrike" baseline="0" dirty="0">
                <a:solidFill>
                  <a:srgbClr val="000000"/>
                </a:solidFill>
                <a:latin typeface="Arial Narrow" panose="020B0606020202030204" pitchFamily="34" charset="0"/>
              </a:rPr>
              <a:t>Why do the nations protest and the peoples conspire in vain?</a:t>
            </a:r>
          </a:p>
          <a:p>
            <a:pPr marL="457200" lvl="1" indent="0">
              <a:lnSpc>
                <a:spcPct val="105000"/>
              </a:lnSpc>
              <a:spcBef>
                <a:spcPts val="0"/>
              </a:spcBef>
              <a:buNone/>
            </a:pPr>
            <a:r>
              <a:rPr lang="en-US" baseline="30000" dirty="0">
                <a:solidFill>
                  <a:srgbClr val="FF0000"/>
                </a:solidFill>
                <a:latin typeface="Arial Narrow" panose="020B0606020202030204" pitchFamily="34" charset="0"/>
              </a:rPr>
              <a:t>2  </a:t>
            </a:r>
            <a:r>
              <a:rPr lang="en-US" b="0" i="0" u="none" strike="noStrike" baseline="0" dirty="0">
                <a:solidFill>
                  <a:srgbClr val="000000"/>
                </a:solidFill>
                <a:latin typeface="Arial Narrow" panose="020B0606020202030204" pitchFamily="34" charset="0"/>
              </a:rPr>
              <a:t>Kings on earth rise up and princes plot together against the LORD and against </a:t>
            </a:r>
            <a:r>
              <a:rPr lang="en-US" b="1" i="0" u="sng" strike="noStrike" baseline="0" dirty="0">
                <a:solidFill>
                  <a:srgbClr val="000000"/>
                </a:solidFill>
                <a:latin typeface="Arial Narrow" panose="020B0606020202030204" pitchFamily="34" charset="0"/>
              </a:rPr>
              <a:t>his anointed one</a:t>
            </a:r>
            <a:r>
              <a:rPr lang="en-US" b="0" i="0" u="none" strike="noStrike" baseline="0" dirty="0">
                <a:solidFill>
                  <a:srgbClr val="000000"/>
                </a:solidFill>
                <a:latin typeface="Arial Narrow" panose="020B0606020202030204" pitchFamily="34" charset="0"/>
              </a:rPr>
              <a:t>:</a:t>
            </a:r>
          </a:p>
          <a:p>
            <a:pPr marL="457200" lvl="1" indent="0">
              <a:lnSpc>
                <a:spcPct val="105000"/>
              </a:lnSpc>
              <a:spcBef>
                <a:spcPts val="0"/>
              </a:spcBef>
              <a:buNone/>
            </a:pPr>
            <a:r>
              <a:rPr lang="en-US" baseline="30000" dirty="0">
                <a:solidFill>
                  <a:srgbClr val="FF0000"/>
                </a:solidFill>
                <a:latin typeface="Arial Narrow" panose="020B0606020202030204" pitchFamily="34" charset="0"/>
              </a:rPr>
              <a:t>7  </a:t>
            </a:r>
            <a:r>
              <a:rPr lang="en-US" b="0" i="0" u="none" strike="noStrike" baseline="0" dirty="0">
                <a:solidFill>
                  <a:srgbClr val="000000"/>
                </a:solidFill>
                <a:latin typeface="Arial Narrow" panose="020B0606020202030204" pitchFamily="34" charset="0"/>
              </a:rPr>
              <a:t>I will proclaim the decree of the LORD, he said to me, “</a:t>
            </a:r>
            <a:r>
              <a:rPr lang="en-US" b="1" i="1" u="none" strike="noStrike" baseline="0" dirty="0">
                <a:solidFill>
                  <a:srgbClr val="000000"/>
                </a:solidFill>
                <a:latin typeface="Arial Narrow" panose="020B0606020202030204" pitchFamily="34" charset="0"/>
              </a:rPr>
              <a:t>You are my son; today I have begotten you</a:t>
            </a:r>
            <a:r>
              <a:rPr lang="en-US" b="0" i="0" u="none" strike="noStrike" baseline="0" dirty="0">
                <a:solidFill>
                  <a:srgbClr val="000000"/>
                </a:solidFill>
                <a:latin typeface="Arial Narrow" panose="020B0606020202030204" pitchFamily="34" charset="0"/>
              </a:rPr>
              <a:t>.”</a:t>
            </a:r>
          </a:p>
          <a:p>
            <a:pPr>
              <a:lnSpc>
                <a:spcPct val="105000"/>
              </a:lnSpc>
              <a:spcBef>
                <a:spcPts val="1200"/>
              </a:spcBef>
            </a:pPr>
            <a:r>
              <a:rPr lang="en-US" b="1" i="0" u="none" strike="noStrike" baseline="0" dirty="0">
                <a:solidFill>
                  <a:srgbClr val="C00000"/>
                </a:solidFill>
                <a:latin typeface="Arial Narrow" panose="020B0606020202030204" pitchFamily="34" charset="0"/>
              </a:rPr>
              <a:t>Psalm 22</a:t>
            </a:r>
          </a:p>
          <a:p>
            <a:pPr marL="457200" lvl="1" indent="0">
              <a:lnSpc>
                <a:spcPct val="105000"/>
              </a:lnSpc>
              <a:spcBef>
                <a:spcPts val="0"/>
              </a:spcBef>
              <a:buNone/>
            </a:pPr>
            <a:r>
              <a:rPr lang="en-US" baseline="30000" dirty="0">
                <a:solidFill>
                  <a:srgbClr val="FF0000"/>
                </a:solidFill>
                <a:latin typeface="Arial Narrow" panose="020B0606020202030204" pitchFamily="34" charset="0"/>
              </a:rPr>
              <a:t>2  </a:t>
            </a:r>
            <a:r>
              <a:rPr lang="en-US" b="0" i="0" u="none" strike="noStrike" baseline="0" dirty="0">
                <a:solidFill>
                  <a:srgbClr val="000000"/>
                </a:solidFill>
                <a:latin typeface="Arial Narrow" panose="020B0606020202030204" pitchFamily="34" charset="0"/>
              </a:rPr>
              <a:t>“</a:t>
            </a:r>
            <a:r>
              <a:rPr lang="en-US" b="1" i="1" u="none" strike="noStrike" baseline="0" dirty="0">
                <a:solidFill>
                  <a:srgbClr val="000000"/>
                </a:solidFill>
                <a:latin typeface="Arial Narrow" panose="020B0606020202030204" pitchFamily="34" charset="0"/>
              </a:rPr>
              <a:t>My God, my God, why have you abandoned me?</a:t>
            </a:r>
            <a:r>
              <a:rPr lang="en-US" b="0" i="0" u="none" strike="noStrike" baseline="0" dirty="0">
                <a:solidFill>
                  <a:srgbClr val="000000"/>
                </a:solidFill>
                <a:latin typeface="Arial Narrow" panose="020B0606020202030204" pitchFamily="34" charset="0"/>
              </a:rPr>
              <a:t>”</a:t>
            </a:r>
          </a:p>
          <a:p>
            <a:pPr marL="457200" lvl="1" indent="0">
              <a:lnSpc>
                <a:spcPct val="105000"/>
              </a:lnSpc>
              <a:spcBef>
                <a:spcPts val="0"/>
              </a:spcBef>
              <a:buNone/>
            </a:pPr>
            <a:r>
              <a:rPr lang="en-US" baseline="30000" dirty="0">
                <a:solidFill>
                  <a:srgbClr val="FF0000"/>
                </a:solidFill>
                <a:latin typeface="Arial Narrow" panose="020B0606020202030204" pitchFamily="34" charset="0"/>
              </a:rPr>
              <a:t>31</a:t>
            </a:r>
            <a:r>
              <a:rPr lang="en-US" b="0" i="0" u="none" strike="noStrike" baseline="0" dirty="0">
                <a:solidFill>
                  <a:srgbClr val="000000"/>
                </a:solidFill>
                <a:latin typeface="Arial Narrow" panose="020B0606020202030204" pitchFamily="34" charset="0"/>
              </a:rPr>
              <a:t> “</a:t>
            </a:r>
            <a:r>
              <a:rPr lang="en-US" b="0" i="1" u="none" strike="noStrike" baseline="0" dirty="0">
                <a:solidFill>
                  <a:srgbClr val="000000"/>
                </a:solidFill>
                <a:latin typeface="Arial Narrow" panose="020B0606020202030204" pitchFamily="34" charset="0"/>
              </a:rPr>
              <a:t>And I will live for the LORD</a:t>
            </a:r>
            <a:r>
              <a:rPr lang="en-US" b="0" i="0" u="none" strike="noStrike" baseline="0" dirty="0">
                <a:solidFill>
                  <a:srgbClr val="000000"/>
                </a:solidFill>
                <a:latin typeface="Arial Narrow" panose="020B0606020202030204" pitchFamily="34" charset="0"/>
              </a:rPr>
              <a:t>; my descendants will serve you.</a:t>
            </a:r>
          </a:p>
          <a:p>
            <a:pPr marL="457200" lvl="1" indent="0">
              <a:lnSpc>
                <a:spcPct val="105000"/>
              </a:lnSpc>
              <a:spcBef>
                <a:spcPts val="0"/>
              </a:spcBef>
              <a:buNone/>
            </a:pPr>
            <a:r>
              <a:rPr lang="en-US" baseline="30000" dirty="0">
                <a:solidFill>
                  <a:srgbClr val="FF0000"/>
                </a:solidFill>
                <a:latin typeface="Arial Narrow" panose="020B0606020202030204" pitchFamily="34" charset="0"/>
              </a:rPr>
              <a:t>32</a:t>
            </a:r>
            <a:r>
              <a:rPr lang="en-US" b="0" i="0" u="none" strike="noStrike" baseline="0" dirty="0">
                <a:solidFill>
                  <a:srgbClr val="000000"/>
                </a:solidFill>
                <a:latin typeface="Arial Narrow" panose="020B0606020202030204" pitchFamily="34" charset="0"/>
              </a:rPr>
              <a:t> The generation to come will be told of the Lord,</a:t>
            </a:r>
            <a:br>
              <a:rPr lang="en-US" b="0" i="0" u="none" strike="noStrike" baseline="0" dirty="0">
                <a:solidFill>
                  <a:srgbClr val="000000"/>
                </a:solidFill>
                <a:latin typeface="Arial Narrow" panose="020B0606020202030204" pitchFamily="34" charset="0"/>
              </a:rPr>
            </a:br>
            <a:r>
              <a:rPr lang="en-US" b="0" i="0" u="none" strike="noStrike" baseline="0" dirty="0">
                <a:solidFill>
                  <a:srgbClr val="000000"/>
                </a:solidFill>
                <a:latin typeface="Arial Narrow" panose="020B0606020202030204" pitchFamily="34" charset="0"/>
              </a:rPr>
              <a:t>    that they may proclaim to a people yet unborn the deliverance you have brought.”</a:t>
            </a:r>
          </a:p>
          <a:p>
            <a:pPr>
              <a:lnSpc>
                <a:spcPct val="105000"/>
              </a:lnSpc>
              <a:spcBef>
                <a:spcPts val="1200"/>
              </a:spcBef>
            </a:pPr>
            <a:r>
              <a:rPr lang="en-US" b="1" i="0" u="none" strike="noStrike" baseline="0" dirty="0">
                <a:solidFill>
                  <a:srgbClr val="C00000"/>
                </a:solidFill>
                <a:latin typeface="Arial Narrow" panose="020B0606020202030204" pitchFamily="34" charset="0"/>
              </a:rPr>
              <a:t>Psalm 31</a:t>
            </a:r>
          </a:p>
          <a:p>
            <a:pPr marL="457200" lvl="1" indent="0">
              <a:lnSpc>
                <a:spcPct val="105000"/>
              </a:lnSpc>
              <a:spcBef>
                <a:spcPts val="0"/>
              </a:spcBef>
              <a:buNone/>
            </a:pPr>
            <a:r>
              <a:rPr lang="en-US" baseline="30000" dirty="0">
                <a:solidFill>
                  <a:srgbClr val="FF0000"/>
                </a:solidFill>
                <a:latin typeface="Arial Narrow" panose="020B0606020202030204" pitchFamily="34" charset="0"/>
              </a:rPr>
              <a:t>2</a:t>
            </a:r>
            <a:r>
              <a:rPr lang="en-US" dirty="0">
                <a:solidFill>
                  <a:srgbClr val="000000"/>
                </a:solidFill>
                <a:latin typeface="Arial Narrow" panose="020B0606020202030204" pitchFamily="34" charset="0"/>
              </a:rPr>
              <a:t> </a:t>
            </a:r>
            <a:r>
              <a:rPr lang="en-US" b="0" i="0" u="none" strike="noStrike" baseline="0" dirty="0">
                <a:solidFill>
                  <a:srgbClr val="000000"/>
                </a:solidFill>
                <a:latin typeface="Arial Narrow" panose="020B0606020202030204" pitchFamily="34" charset="0"/>
              </a:rPr>
              <a:t>“</a:t>
            </a:r>
            <a:r>
              <a:rPr lang="en-US" b="1" i="1" u="none" strike="noStrike" baseline="0" dirty="0">
                <a:solidFill>
                  <a:srgbClr val="000000"/>
                </a:solidFill>
                <a:latin typeface="Arial Narrow" panose="020B0606020202030204" pitchFamily="34" charset="0"/>
              </a:rPr>
              <a:t>In you, LORD, I take refuge; let me never be put to shame</a:t>
            </a:r>
            <a:r>
              <a:rPr lang="en-US" b="0" i="0" u="none" strike="noStrike" baseline="0" dirty="0">
                <a:solidFill>
                  <a:srgbClr val="000000"/>
                </a:solidFill>
                <a:latin typeface="Arial Narrow" panose="020B0606020202030204" pitchFamily="34" charset="0"/>
              </a:rPr>
              <a:t>.”</a:t>
            </a:r>
          </a:p>
          <a:p>
            <a:pPr marL="457200" lvl="1" indent="0">
              <a:lnSpc>
                <a:spcPct val="105000"/>
              </a:lnSpc>
              <a:spcBef>
                <a:spcPts val="0"/>
              </a:spcBef>
              <a:buNone/>
            </a:pPr>
            <a:r>
              <a:rPr lang="en-US" baseline="30000" dirty="0">
                <a:solidFill>
                  <a:srgbClr val="FF0000"/>
                </a:solidFill>
                <a:latin typeface="Arial Narrow" panose="020B0606020202030204" pitchFamily="34" charset="0"/>
              </a:rPr>
              <a:t>6</a:t>
            </a:r>
            <a:r>
              <a:rPr lang="en-US" b="0" i="0" u="none" strike="noStrike" baseline="0" dirty="0">
                <a:solidFill>
                  <a:srgbClr val="000000"/>
                </a:solidFill>
                <a:latin typeface="Arial Narrow" panose="020B0606020202030204" pitchFamily="34" charset="0"/>
              </a:rPr>
              <a:t> “</a:t>
            </a:r>
            <a:r>
              <a:rPr lang="en-US" b="0" i="1" u="none" strike="noStrike" baseline="0" dirty="0">
                <a:solidFill>
                  <a:srgbClr val="000000"/>
                </a:solidFill>
                <a:latin typeface="Arial Narrow" panose="020B0606020202030204" pitchFamily="34" charset="0"/>
              </a:rPr>
              <a:t>Into your hands I commend my spirit</a:t>
            </a:r>
            <a:r>
              <a:rPr lang="en-US" b="0" u="none" strike="noStrike" baseline="0" dirty="0">
                <a:solidFill>
                  <a:srgbClr val="000000"/>
                </a:solidFill>
                <a:latin typeface="Arial Narrow" panose="020B0606020202030204" pitchFamily="34" charset="0"/>
              </a:rPr>
              <a:t>;  you will redeem me, LORD, God of truth</a:t>
            </a:r>
            <a:r>
              <a:rPr lang="en-US" b="0" i="0" u="none" strike="noStrike" baseline="0" dirty="0">
                <a:solidFill>
                  <a:srgbClr val="000000"/>
                </a:solidFill>
                <a:latin typeface="Arial Narrow" panose="020B0606020202030204" pitchFamily="34" charset="0"/>
              </a:rPr>
              <a:t>.”</a:t>
            </a:r>
          </a:p>
        </p:txBody>
      </p:sp>
    </p:spTree>
    <p:extLst>
      <p:ext uri="{BB962C8B-B14F-4D97-AF65-F5344CB8AC3E}">
        <p14:creationId xmlns:p14="http://schemas.microsoft.com/office/powerpoint/2010/main" val="38214099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3A2FC-B756-47CE-97B6-C01010C37673}"/>
              </a:ext>
            </a:extLst>
          </p:cNvPr>
          <p:cNvSpPr>
            <a:spLocks noGrp="1"/>
          </p:cNvSpPr>
          <p:nvPr>
            <p:ph type="title"/>
          </p:nvPr>
        </p:nvSpPr>
        <p:spPr/>
        <p:txBody>
          <a:bodyPr/>
          <a:lstStyle/>
          <a:p>
            <a:r>
              <a:rPr lang="en-US" dirty="0"/>
              <a:t>Word  &amp;  SACRAMENT</a:t>
            </a:r>
          </a:p>
        </p:txBody>
      </p:sp>
      <p:sp>
        <p:nvSpPr>
          <p:cNvPr id="3" name="Content Placeholder 2">
            <a:extLst>
              <a:ext uri="{FF2B5EF4-FFF2-40B4-BE49-F238E27FC236}">
                <a16:creationId xmlns:a16="http://schemas.microsoft.com/office/drawing/2014/main" id="{D74C7009-216E-4EB0-8102-2CC05F9521CA}"/>
              </a:ext>
            </a:extLst>
          </p:cNvPr>
          <p:cNvSpPr>
            <a:spLocks noGrp="1"/>
          </p:cNvSpPr>
          <p:nvPr>
            <p:ph idx="1"/>
          </p:nvPr>
        </p:nvSpPr>
        <p:spPr/>
        <p:txBody>
          <a:bodyPr>
            <a:normAutofit/>
          </a:bodyPr>
          <a:lstStyle/>
          <a:p>
            <a:pPr marL="0" indent="0">
              <a:lnSpc>
                <a:spcPct val="100000"/>
              </a:lnSpc>
              <a:spcBef>
                <a:spcPts val="1200"/>
              </a:spcBef>
              <a:buNone/>
            </a:pPr>
            <a:r>
              <a:rPr lang="en-US" sz="2400" b="1" dirty="0"/>
              <a:t>The Supper at Emmaus</a:t>
            </a:r>
            <a:r>
              <a:rPr lang="en-US" sz="2400" dirty="0"/>
              <a:t> – only in Luke 24</a:t>
            </a:r>
          </a:p>
          <a:p>
            <a:pPr marL="457200" lvl="1" indent="0">
              <a:lnSpc>
                <a:spcPct val="100000"/>
              </a:lnSpc>
              <a:spcBef>
                <a:spcPts val="1200"/>
              </a:spcBef>
              <a:buNone/>
            </a:pPr>
            <a:r>
              <a:rPr lang="en-US" sz="2000" baseline="30000" dirty="0">
                <a:solidFill>
                  <a:srgbClr val="FF0000"/>
                </a:solidFill>
              </a:rPr>
              <a:t>30</a:t>
            </a:r>
            <a:r>
              <a:rPr lang="en-US" sz="2000" dirty="0"/>
              <a:t> "</a:t>
            </a:r>
            <a:r>
              <a:rPr lang="en-US" sz="2000" i="1" dirty="0"/>
              <a:t>When he was </a:t>
            </a:r>
            <a:r>
              <a:rPr lang="en-US" sz="2000" b="1" i="1" dirty="0"/>
              <a:t>at table </a:t>
            </a:r>
            <a:r>
              <a:rPr lang="en-US" sz="2000" i="1" dirty="0"/>
              <a:t>with them</a:t>
            </a:r>
            <a:r>
              <a:rPr lang="en-US" sz="2000" dirty="0"/>
              <a:t>, he </a:t>
            </a:r>
            <a:r>
              <a:rPr lang="en-US" sz="2000" b="1" u="sng" dirty="0"/>
              <a:t>took</a:t>
            </a:r>
            <a:r>
              <a:rPr lang="en-US" sz="2000" dirty="0"/>
              <a:t> bread,</a:t>
            </a:r>
            <a:br>
              <a:rPr lang="en-US" sz="2000" b="1" dirty="0"/>
            </a:br>
            <a:r>
              <a:rPr lang="en-US" sz="2000" b="1" u="sng" dirty="0"/>
              <a:t>blessed</a:t>
            </a:r>
            <a:r>
              <a:rPr lang="en-US" sz="2000" dirty="0"/>
              <a:t> it, and </a:t>
            </a:r>
            <a:r>
              <a:rPr lang="en-US" sz="2000" b="1" u="sng" dirty="0"/>
              <a:t>broke</a:t>
            </a:r>
            <a:r>
              <a:rPr lang="en-US" sz="2000" dirty="0"/>
              <a:t> it, and </a:t>
            </a:r>
            <a:r>
              <a:rPr lang="en-US" sz="2000" b="1" u="sng" dirty="0"/>
              <a:t>gave</a:t>
            </a:r>
            <a:r>
              <a:rPr lang="en-US" sz="2000" dirty="0"/>
              <a:t> it to them.</a:t>
            </a:r>
            <a:br>
              <a:rPr lang="en-US" sz="2000" dirty="0"/>
            </a:br>
            <a:r>
              <a:rPr lang="en-US" sz="2000" baseline="30000" dirty="0">
                <a:solidFill>
                  <a:srgbClr val="FF0000"/>
                </a:solidFill>
              </a:rPr>
              <a:t>31</a:t>
            </a:r>
            <a:r>
              <a:rPr lang="en-US" sz="2000" dirty="0"/>
              <a:t> Then their eyes were opened, and they recognized him; </a:t>
            </a:r>
            <a:br>
              <a:rPr lang="en-US" sz="2000" dirty="0"/>
            </a:br>
            <a:r>
              <a:rPr lang="en-US" sz="2000" dirty="0"/>
              <a:t>and he vanished from their sight...</a:t>
            </a:r>
          </a:p>
          <a:p>
            <a:pPr marL="457200" lvl="1" indent="0">
              <a:lnSpc>
                <a:spcPct val="100000"/>
              </a:lnSpc>
              <a:spcBef>
                <a:spcPts val="1200"/>
              </a:spcBef>
              <a:buNone/>
            </a:pPr>
            <a:r>
              <a:rPr lang="en-US" sz="2000" baseline="30000" dirty="0">
                <a:solidFill>
                  <a:srgbClr val="FF0000"/>
                </a:solidFill>
              </a:rPr>
              <a:t>33</a:t>
            </a:r>
            <a:r>
              <a:rPr lang="en-US" sz="2000" dirty="0"/>
              <a:t> That same hour they got up and returned to Jerusalem;</a:t>
            </a:r>
            <a:br>
              <a:rPr lang="en-US" sz="2000" dirty="0"/>
            </a:br>
            <a:r>
              <a:rPr lang="en-US" sz="2000" dirty="0"/>
              <a:t>and they found the eleven and their companions gathered together...</a:t>
            </a:r>
            <a:br>
              <a:rPr lang="en-US" sz="2000" dirty="0"/>
            </a:br>
            <a:r>
              <a:rPr lang="en-US" sz="2000" baseline="30000" dirty="0">
                <a:solidFill>
                  <a:srgbClr val="FF0000"/>
                </a:solidFill>
              </a:rPr>
              <a:t>35</a:t>
            </a:r>
            <a:r>
              <a:rPr lang="en-US" sz="2000" dirty="0"/>
              <a:t> Then they told what had happened on the road,</a:t>
            </a:r>
            <a:br>
              <a:rPr lang="en-US" sz="2000" dirty="0"/>
            </a:br>
            <a:r>
              <a:rPr lang="en-US" sz="2000" dirty="0"/>
              <a:t>and how he had been made known to them </a:t>
            </a:r>
            <a:br>
              <a:rPr lang="en-US" sz="2000" dirty="0"/>
            </a:br>
            <a:r>
              <a:rPr lang="en-US" sz="2000" dirty="0"/>
              <a:t>in the </a:t>
            </a:r>
            <a:r>
              <a:rPr lang="en-US" sz="2000" b="1" i="1" dirty="0"/>
              <a:t>breaking of the bread</a:t>
            </a:r>
            <a:r>
              <a:rPr lang="en-US" sz="2000" dirty="0"/>
              <a:t>.“</a:t>
            </a:r>
          </a:p>
          <a:p>
            <a:pPr marL="0" indent="0">
              <a:lnSpc>
                <a:spcPct val="100000"/>
              </a:lnSpc>
              <a:spcBef>
                <a:spcPts val="2400"/>
              </a:spcBef>
              <a:buNone/>
            </a:pPr>
            <a:r>
              <a:rPr lang="en-US" sz="2400" b="1" dirty="0"/>
              <a:t>Feeding of 5000</a:t>
            </a:r>
            <a:r>
              <a:rPr lang="en-US" sz="2400" dirty="0"/>
              <a:t> – </a:t>
            </a:r>
            <a:r>
              <a:rPr lang="en-US" sz="2400" b="1" dirty="0"/>
              <a:t>Luke 9:16</a:t>
            </a:r>
            <a:r>
              <a:rPr lang="en-US" sz="2400" b="1" dirty="0">
                <a:latin typeface="Arial Narrow" panose="020B0606020202030204" pitchFamily="34" charset="0"/>
              </a:rPr>
              <a:t> </a:t>
            </a:r>
            <a:r>
              <a:rPr lang="en-US" sz="2000" dirty="0">
                <a:latin typeface="Arial Narrow" panose="020B0606020202030204" pitchFamily="34" charset="0"/>
              </a:rPr>
              <a:t>(cf. Mark 6:41; 8:6;  Matt 14:19; 15:36)</a:t>
            </a:r>
          </a:p>
          <a:p>
            <a:pPr marL="0" indent="0">
              <a:lnSpc>
                <a:spcPct val="100000"/>
              </a:lnSpc>
              <a:spcBef>
                <a:spcPts val="2400"/>
              </a:spcBef>
              <a:buNone/>
            </a:pPr>
            <a:r>
              <a:rPr lang="en-US" sz="2400" b="1" dirty="0"/>
              <a:t>Last Supper</a:t>
            </a:r>
            <a:r>
              <a:rPr lang="en-US" sz="2400" dirty="0"/>
              <a:t> – </a:t>
            </a:r>
            <a:r>
              <a:rPr lang="en-US" sz="2400" b="1" dirty="0"/>
              <a:t>Luke 22:19</a:t>
            </a:r>
            <a:r>
              <a:rPr lang="en-US" sz="2000" dirty="0">
                <a:latin typeface="Arial Narrow" panose="020B0606020202030204" pitchFamily="34" charset="0"/>
              </a:rPr>
              <a:t> (cf. Mark 14:22;  Matt 26:26)</a:t>
            </a:r>
            <a:endParaRPr lang="en-US" sz="2400" dirty="0">
              <a:latin typeface="Arial Narrow" panose="020B0606020202030204" pitchFamily="34" charset="0"/>
            </a:endParaRPr>
          </a:p>
        </p:txBody>
      </p:sp>
      <p:pic>
        <p:nvPicPr>
          <p:cNvPr id="4" name="Picture 2">
            <a:extLst>
              <a:ext uri="{FF2B5EF4-FFF2-40B4-BE49-F238E27FC236}">
                <a16:creationId xmlns:a16="http://schemas.microsoft.com/office/drawing/2014/main" id="{DE3380C0-26F8-43C8-BE6C-3E27D4D038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21360" y="-12055"/>
            <a:ext cx="3260479" cy="4594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76543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DF59C-8632-43B0-B474-0CE12217ABC0}"/>
              </a:ext>
            </a:extLst>
          </p:cNvPr>
          <p:cNvSpPr>
            <a:spLocks noGrp="1"/>
          </p:cNvSpPr>
          <p:nvPr>
            <p:ph type="title"/>
          </p:nvPr>
        </p:nvSpPr>
        <p:spPr/>
        <p:txBody>
          <a:bodyPr>
            <a:normAutofit/>
          </a:bodyPr>
          <a:lstStyle/>
          <a:p>
            <a:r>
              <a:rPr lang="en-US" sz="3600" b="0" i="0" u="none" strike="noStrike" baseline="0" dirty="0">
                <a:solidFill>
                  <a:srgbClr val="000000"/>
                </a:solidFill>
                <a:latin typeface="Times New Roman" panose="02020603050405020304" pitchFamily="18" charset="0"/>
              </a:rPr>
              <a:t>“</a:t>
            </a:r>
            <a:r>
              <a:rPr lang="en-US" sz="3600" i="0" u="none" strike="noStrike" baseline="0" dirty="0">
                <a:solidFill>
                  <a:srgbClr val="000000"/>
                </a:solidFill>
                <a:latin typeface="Times New Roman" panose="02020603050405020304" pitchFamily="18" charset="0"/>
              </a:rPr>
              <a:t>Breaking of the Bread</a:t>
            </a:r>
            <a:r>
              <a:rPr lang="en-US" sz="3600" b="0" i="0" u="none" strike="noStrike" baseline="0" dirty="0">
                <a:solidFill>
                  <a:srgbClr val="000000"/>
                </a:solidFill>
                <a:latin typeface="Times New Roman" panose="02020603050405020304" pitchFamily="18" charset="0"/>
              </a:rPr>
              <a:t>”</a:t>
            </a:r>
            <a:r>
              <a:rPr lang="en-US" sz="2700" b="0" i="0" u="none" strike="noStrike" baseline="0" dirty="0">
                <a:solidFill>
                  <a:srgbClr val="000000"/>
                </a:solidFill>
                <a:latin typeface="Times New Roman" panose="02020603050405020304" pitchFamily="18" charset="0"/>
              </a:rPr>
              <a:t>  </a:t>
            </a:r>
            <a:r>
              <a:rPr lang="en-US" sz="2700" b="0" dirty="0"/>
              <a:t>(a.k.a. Lord's Supper  or Eucharist)</a:t>
            </a:r>
            <a:endParaRPr lang="en-US" b="0" dirty="0"/>
          </a:p>
        </p:txBody>
      </p:sp>
      <p:sp>
        <p:nvSpPr>
          <p:cNvPr id="3" name="Content Placeholder 2">
            <a:extLst>
              <a:ext uri="{FF2B5EF4-FFF2-40B4-BE49-F238E27FC236}">
                <a16:creationId xmlns:a16="http://schemas.microsoft.com/office/drawing/2014/main" id="{A915F1A2-1BBC-4622-8521-8F5FC28F1B61}"/>
              </a:ext>
            </a:extLst>
          </p:cNvPr>
          <p:cNvSpPr>
            <a:spLocks noGrp="1"/>
          </p:cNvSpPr>
          <p:nvPr>
            <p:ph idx="1"/>
          </p:nvPr>
        </p:nvSpPr>
        <p:spPr>
          <a:xfrm>
            <a:off x="701040" y="1055692"/>
            <a:ext cx="11279466" cy="5032069"/>
          </a:xfrm>
        </p:spPr>
        <p:txBody>
          <a:bodyPr>
            <a:noAutofit/>
          </a:bodyPr>
          <a:lstStyle/>
          <a:p>
            <a:pPr marL="233363" indent="-233363">
              <a:lnSpc>
                <a:spcPct val="100000"/>
              </a:lnSpc>
              <a:spcBef>
                <a:spcPts val="400"/>
              </a:spcBef>
              <a:buNone/>
            </a:pPr>
            <a:r>
              <a:rPr lang="en-US" sz="1800" b="1" dirty="0">
                <a:solidFill>
                  <a:srgbClr val="FF0000"/>
                </a:solidFill>
                <a:effectLst>
                  <a:outerShdw blurRad="38100" dist="38100" dir="2700000" algn="tl">
                    <a:srgbClr val="000000">
                      <a:alpha val="43137"/>
                    </a:srgbClr>
                  </a:outerShdw>
                </a:effectLst>
                <a:latin typeface="Arial Narrow" panose="020B0606020202030204" pitchFamily="34" charset="0"/>
              </a:rPr>
              <a:t>1 Cor 10:16-17 </a:t>
            </a:r>
            <a:r>
              <a:rPr lang="en-US" sz="1800" dirty="0">
                <a:latin typeface="Arial Narrow" panose="020B0606020202030204" pitchFamily="34" charset="0"/>
              </a:rPr>
              <a:t>- "</a:t>
            </a:r>
            <a:r>
              <a:rPr lang="en-US" sz="1800" i="1" dirty="0">
                <a:latin typeface="Arial Narrow" panose="020B0606020202030204" pitchFamily="34" charset="0"/>
              </a:rPr>
              <a:t>The </a:t>
            </a:r>
            <a:r>
              <a:rPr lang="en-US" sz="1800" b="1" i="1" dirty="0">
                <a:latin typeface="Arial Narrow" panose="020B0606020202030204" pitchFamily="34" charset="0"/>
              </a:rPr>
              <a:t>cup of blessing</a:t>
            </a:r>
            <a:r>
              <a:rPr lang="en-US" sz="1800" dirty="0">
                <a:latin typeface="Arial Narrow" panose="020B0606020202030204" pitchFamily="34" charset="0"/>
              </a:rPr>
              <a:t> that we bless, is it not a sharing in the </a:t>
            </a:r>
            <a:r>
              <a:rPr lang="en-US" sz="1800" i="1" dirty="0">
                <a:latin typeface="Arial Narrow" panose="020B0606020202030204" pitchFamily="34" charset="0"/>
              </a:rPr>
              <a:t>BLOOD of Christ</a:t>
            </a:r>
            <a:r>
              <a:rPr lang="en-US" sz="1800" dirty="0">
                <a:latin typeface="Arial Narrow" panose="020B0606020202030204" pitchFamily="34" charset="0"/>
              </a:rPr>
              <a:t>?</a:t>
            </a:r>
            <a:br>
              <a:rPr lang="en-US" sz="1800" dirty="0">
                <a:latin typeface="Arial Narrow" panose="020B0606020202030204" pitchFamily="34" charset="0"/>
              </a:rPr>
            </a:br>
            <a:r>
              <a:rPr lang="en-US" sz="1800" i="1" dirty="0">
                <a:latin typeface="Arial Narrow" panose="020B0606020202030204" pitchFamily="34" charset="0"/>
              </a:rPr>
              <a:t>The </a:t>
            </a:r>
            <a:r>
              <a:rPr lang="en-US" sz="1800" b="1" i="1" dirty="0">
                <a:latin typeface="Arial Narrow" panose="020B0606020202030204" pitchFamily="34" charset="0"/>
              </a:rPr>
              <a:t>bread that we break</a:t>
            </a:r>
            <a:r>
              <a:rPr lang="en-US" sz="1800" dirty="0">
                <a:latin typeface="Arial Narrow" panose="020B0606020202030204" pitchFamily="34" charset="0"/>
              </a:rPr>
              <a:t>, is it not a sharing in the </a:t>
            </a:r>
            <a:r>
              <a:rPr lang="en-US" sz="1800" i="1" dirty="0">
                <a:latin typeface="Arial Narrow" panose="020B0606020202030204" pitchFamily="34" charset="0"/>
              </a:rPr>
              <a:t>BODY of Christ</a:t>
            </a:r>
            <a:r>
              <a:rPr lang="en-US" sz="1800" dirty="0">
                <a:latin typeface="Arial Narrow" panose="020B0606020202030204" pitchFamily="34" charset="0"/>
              </a:rPr>
              <a:t>?</a:t>
            </a:r>
            <a:br>
              <a:rPr lang="en-US" sz="1800" dirty="0">
                <a:latin typeface="Arial Narrow" panose="020B0606020202030204" pitchFamily="34" charset="0"/>
              </a:rPr>
            </a:br>
            <a:r>
              <a:rPr lang="en-US" sz="1800" dirty="0">
                <a:latin typeface="Arial Narrow" panose="020B0606020202030204" pitchFamily="34" charset="0"/>
              </a:rPr>
              <a:t>Because there is </a:t>
            </a:r>
            <a:r>
              <a:rPr lang="en-US" sz="1800" i="1" dirty="0">
                <a:latin typeface="Arial Narrow" panose="020B0606020202030204" pitchFamily="34" charset="0"/>
              </a:rPr>
              <a:t>one bread</a:t>
            </a:r>
            <a:r>
              <a:rPr lang="en-US" sz="1800" dirty="0">
                <a:latin typeface="Arial Narrow" panose="020B0606020202030204" pitchFamily="34" charset="0"/>
              </a:rPr>
              <a:t>, we who are many are </a:t>
            </a:r>
            <a:r>
              <a:rPr lang="en-US" sz="1800" i="1" dirty="0">
                <a:latin typeface="Arial Narrow" panose="020B0606020202030204" pitchFamily="34" charset="0"/>
              </a:rPr>
              <a:t>one body</a:t>
            </a:r>
            <a:r>
              <a:rPr lang="en-US" sz="1800" dirty="0">
                <a:latin typeface="Arial Narrow" panose="020B0606020202030204" pitchFamily="34" charset="0"/>
              </a:rPr>
              <a:t>, for we all partake of the </a:t>
            </a:r>
            <a:r>
              <a:rPr lang="en-US" sz="1800" i="1" dirty="0">
                <a:latin typeface="Arial Narrow" panose="020B0606020202030204" pitchFamily="34" charset="0"/>
              </a:rPr>
              <a:t>one bread</a:t>
            </a:r>
            <a:r>
              <a:rPr lang="en-US" sz="1800" dirty="0">
                <a:latin typeface="Arial Narrow" panose="020B0606020202030204" pitchFamily="34" charset="0"/>
              </a:rPr>
              <a:t>."</a:t>
            </a:r>
          </a:p>
          <a:p>
            <a:pPr marL="233363" indent="-233363">
              <a:lnSpc>
                <a:spcPct val="100000"/>
              </a:lnSpc>
              <a:spcBef>
                <a:spcPts val="400"/>
              </a:spcBef>
              <a:buNone/>
            </a:pPr>
            <a:r>
              <a:rPr lang="en-US" sz="1800" b="1" dirty="0">
                <a:solidFill>
                  <a:srgbClr val="FF0000"/>
                </a:solidFill>
                <a:effectLst>
                  <a:outerShdw blurRad="38100" dist="38100" dir="2700000" algn="tl">
                    <a:srgbClr val="000000">
                      <a:alpha val="43137"/>
                    </a:srgbClr>
                  </a:outerShdw>
                </a:effectLst>
                <a:latin typeface="Arial Narrow" panose="020B0606020202030204" pitchFamily="34" charset="0"/>
              </a:rPr>
              <a:t>1 Cor 11:17-21 </a:t>
            </a:r>
            <a:r>
              <a:rPr lang="en-US" sz="1600" dirty="0">
                <a:latin typeface="Arial Narrow" panose="020B0606020202030204" pitchFamily="34" charset="0"/>
              </a:rPr>
              <a:t>(Paul scolding the early Christians in Corinth for not conducting the Lord's Supper properly) </a:t>
            </a:r>
            <a:r>
              <a:rPr lang="en-US" sz="1800" dirty="0">
                <a:latin typeface="Arial Narrow" panose="020B0606020202030204" pitchFamily="34" charset="0"/>
              </a:rPr>
              <a:t>-</a:t>
            </a:r>
            <a:br>
              <a:rPr lang="en-US" sz="1800" dirty="0">
                <a:latin typeface="Arial Narrow" panose="020B0606020202030204" pitchFamily="34" charset="0"/>
              </a:rPr>
            </a:br>
            <a:r>
              <a:rPr lang="en-US" sz="1800" dirty="0">
                <a:latin typeface="Arial Narrow" panose="020B0606020202030204" pitchFamily="34" charset="0"/>
              </a:rPr>
              <a:t>"...when you come together it is not for the better but for the worse. For, to begin with,</a:t>
            </a:r>
            <a:br>
              <a:rPr lang="en-US" sz="1800" dirty="0">
                <a:latin typeface="Arial Narrow" panose="020B0606020202030204" pitchFamily="34" charset="0"/>
              </a:rPr>
            </a:br>
            <a:r>
              <a:rPr lang="en-US" sz="1800" dirty="0">
                <a:latin typeface="Arial Narrow" panose="020B0606020202030204" pitchFamily="34" charset="0"/>
              </a:rPr>
              <a:t>when you come together as a church, I hear that there are divisions among you...</a:t>
            </a:r>
            <a:br>
              <a:rPr lang="en-US" sz="1800" dirty="0">
                <a:latin typeface="Arial Narrow" panose="020B0606020202030204" pitchFamily="34" charset="0"/>
              </a:rPr>
            </a:br>
            <a:r>
              <a:rPr lang="en-US" sz="1800" dirty="0">
                <a:latin typeface="Arial Narrow" panose="020B0606020202030204" pitchFamily="34" charset="0"/>
              </a:rPr>
              <a:t>When you come together, it is not really to eat the </a:t>
            </a:r>
            <a:r>
              <a:rPr lang="en-US" sz="1800" b="1" i="1" dirty="0">
                <a:latin typeface="Arial Narrow" panose="020B0606020202030204" pitchFamily="34" charset="0"/>
              </a:rPr>
              <a:t>Lord's supper</a:t>
            </a:r>
            <a:r>
              <a:rPr lang="en-US" sz="1800" dirty="0">
                <a:latin typeface="Arial Narrow" panose="020B0606020202030204" pitchFamily="34" charset="0"/>
              </a:rPr>
              <a:t>.</a:t>
            </a:r>
            <a:br>
              <a:rPr lang="en-US" sz="1800" dirty="0">
                <a:latin typeface="Arial Narrow" panose="020B0606020202030204" pitchFamily="34" charset="0"/>
              </a:rPr>
            </a:br>
            <a:r>
              <a:rPr lang="en-US" sz="1800" dirty="0">
                <a:latin typeface="Arial Narrow" panose="020B0606020202030204" pitchFamily="34" charset="0"/>
              </a:rPr>
              <a:t>For when the time comes to eat, each of you goes ahead with your own supper,</a:t>
            </a:r>
            <a:br>
              <a:rPr lang="en-US" sz="1800" dirty="0">
                <a:latin typeface="Arial Narrow" panose="020B0606020202030204" pitchFamily="34" charset="0"/>
              </a:rPr>
            </a:br>
            <a:r>
              <a:rPr lang="en-US" sz="1800" dirty="0">
                <a:latin typeface="Arial Narrow" panose="020B0606020202030204" pitchFamily="34" charset="0"/>
              </a:rPr>
              <a:t>and one goes hungry and another becomes drunk." </a:t>
            </a:r>
            <a:r>
              <a:rPr lang="en-US" sz="1600" dirty="0">
                <a:latin typeface="Arial Narrow" panose="020B0606020202030204" pitchFamily="34" charset="0"/>
              </a:rPr>
              <a:t>(see also 11:23-34)</a:t>
            </a:r>
          </a:p>
          <a:p>
            <a:pPr marL="233363" indent="-233363">
              <a:lnSpc>
                <a:spcPct val="100000"/>
              </a:lnSpc>
              <a:spcBef>
                <a:spcPts val="1200"/>
              </a:spcBef>
              <a:buNone/>
            </a:pPr>
            <a:r>
              <a:rPr lang="en-US" sz="1800" b="1" dirty="0">
                <a:solidFill>
                  <a:srgbClr val="FF0000"/>
                </a:solidFill>
                <a:effectLst>
                  <a:outerShdw blurRad="38100" dist="38100" dir="2700000" algn="tl">
                    <a:srgbClr val="000000">
                      <a:alpha val="43137"/>
                    </a:srgbClr>
                  </a:outerShdw>
                </a:effectLst>
                <a:latin typeface="Arial Narrow" panose="020B0606020202030204" pitchFamily="34" charset="0"/>
              </a:rPr>
              <a:t>Acts 2:42, 46 </a:t>
            </a:r>
            <a:r>
              <a:rPr lang="en-US" sz="1800" dirty="0">
                <a:latin typeface="Arial Narrow" panose="020B0606020202030204" pitchFamily="34" charset="0"/>
              </a:rPr>
              <a:t>- "They </a:t>
            </a:r>
            <a:r>
              <a:rPr lang="en-US" sz="1600" dirty="0">
                <a:latin typeface="Arial Narrow" panose="020B0606020202030204" pitchFamily="34" charset="0"/>
              </a:rPr>
              <a:t>(the community of believers in Jerusalem) </a:t>
            </a:r>
            <a:r>
              <a:rPr lang="en-US" sz="1800" dirty="0">
                <a:latin typeface="Arial Narrow" panose="020B0606020202030204" pitchFamily="34" charset="0"/>
              </a:rPr>
              <a:t>devoted themselves to the apostles' teaching and fellowship,</a:t>
            </a:r>
            <a:br>
              <a:rPr lang="en-US" sz="1800" dirty="0">
                <a:latin typeface="Arial Narrow" panose="020B0606020202030204" pitchFamily="34" charset="0"/>
              </a:rPr>
            </a:br>
            <a:r>
              <a:rPr lang="en-US" sz="1800" dirty="0">
                <a:latin typeface="Arial Narrow" panose="020B0606020202030204" pitchFamily="34" charset="0"/>
              </a:rPr>
              <a:t>to the </a:t>
            </a:r>
            <a:r>
              <a:rPr lang="en-US" sz="1800" b="1" i="1" dirty="0">
                <a:latin typeface="Arial Narrow" panose="020B0606020202030204" pitchFamily="34" charset="0"/>
              </a:rPr>
              <a:t>breaking of bread</a:t>
            </a:r>
            <a:r>
              <a:rPr lang="en-US" sz="1800" i="1" dirty="0">
                <a:latin typeface="Arial Narrow" panose="020B0606020202030204" pitchFamily="34" charset="0"/>
              </a:rPr>
              <a:t> </a:t>
            </a:r>
            <a:r>
              <a:rPr lang="en-US" sz="1800" dirty="0">
                <a:latin typeface="Arial Narrow" panose="020B0606020202030204" pitchFamily="34" charset="0"/>
              </a:rPr>
              <a:t>and the prayers... Day by day, as they spent much time together in the temple,</a:t>
            </a:r>
            <a:br>
              <a:rPr lang="en-US" sz="1800" dirty="0">
                <a:latin typeface="Arial Narrow" panose="020B0606020202030204" pitchFamily="34" charset="0"/>
              </a:rPr>
            </a:br>
            <a:r>
              <a:rPr lang="en-US" sz="1800" dirty="0">
                <a:latin typeface="Arial Narrow" panose="020B0606020202030204" pitchFamily="34" charset="0"/>
              </a:rPr>
              <a:t>they </a:t>
            </a:r>
            <a:r>
              <a:rPr lang="en-US" sz="1800" b="1" i="1" dirty="0">
                <a:latin typeface="Arial Narrow" panose="020B0606020202030204" pitchFamily="34" charset="0"/>
              </a:rPr>
              <a:t>broke bread</a:t>
            </a:r>
            <a:r>
              <a:rPr lang="en-US" sz="1800" dirty="0">
                <a:latin typeface="Arial Narrow" panose="020B0606020202030204" pitchFamily="34" charset="0"/>
              </a:rPr>
              <a:t> at home and ate their food with glad and generous hearts..."</a:t>
            </a:r>
          </a:p>
          <a:p>
            <a:pPr marL="233363" indent="-233363">
              <a:lnSpc>
                <a:spcPct val="100000"/>
              </a:lnSpc>
              <a:spcBef>
                <a:spcPts val="400"/>
              </a:spcBef>
              <a:buNone/>
            </a:pPr>
            <a:r>
              <a:rPr lang="en-US" sz="1800" b="1" dirty="0">
                <a:solidFill>
                  <a:srgbClr val="FF0000"/>
                </a:solidFill>
                <a:effectLst>
                  <a:outerShdw blurRad="38100" dist="38100" dir="2700000" algn="tl">
                    <a:srgbClr val="000000">
                      <a:alpha val="43137"/>
                    </a:srgbClr>
                  </a:outerShdw>
                </a:effectLst>
                <a:latin typeface="Arial Narrow" panose="020B0606020202030204" pitchFamily="34" charset="0"/>
              </a:rPr>
              <a:t>Acts 20:7, 11 </a:t>
            </a:r>
            <a:r>
              <a:rPr lang="en-US" sz="1800" dirty="0">
                <a:latin typeface="Arial Narrow" panose="020B0606020202030204" pitchFamily="34" charset="0"/>
              </a:rPr>
              <a:t>- "On the </a:t>
            </a:r>
            <a:r>
              <a:rPr lang="en-US" sz="1800" i="1" dirty="0">
                <a:latin typeface="Arial Narrow" panose="020B0606020202030204" pitchFamily="34" charset="0"/>
              </a:rPr>
              <a:t>first day of the week</a:t>
            </a:r>
            <a:r>
              <a:rPr lang="en-US" sz="1800" dirty="0">
                <a:latin typeface="Arial Narrow" panose="020B0606020202030204" pitchFamily="34" charset="0"/>
              </a:rPr>
              <a:t>, when we met to </a:t>
            </a:r>
            <a:r>
              <a:rPr lang="en-US" sz="1800" b="1" i="1" dirty="0">
                <a:latin typeface="Arial Narrow" panose="020B0606020202030204" pitchFamily="34" charset="0"/>
              </a:rPr>
              <a:t>break bread</a:t>
            </a:r>
            <a:r>
              <a:rPr lang="en-US" sz="1800" dirty="0">
                <a:latin typeface="Arial Narrow" panose="020B0606020202030204" pitchFamily="34" charset="0"/>
              </a:rPr>
              <a:t>,</a:t>
            </a:r>
            <a:br>
              <a:rPr lang="en-US" sz="1800" dirty="0">
                <a:latin typeface="Arial Narrow" panose="020B0606020202030204" pitchFamily="34" charset="0"/>
              </a:rPr>
            </a:br>
            <a:r>
              <a:rPr lang="en-US" sz="1800" dirty="0">
                <a:latin typeface="Arial Narrow" panose="020B0606020202030204" pitchFamily="34" charset="0"/>
              </a:rPr>
              <a:t>Paul was holding a discussion with them; since he intended to leave the next day, he continued speaking until midnight...</a:t>
            </a:r>
            <a:br>
              <a:rPr lang="en-US" sz="1800" dirty="0">
                <a:latin typeface="Arial Narrow" panose="020B0606020202030204" pitchFamily="34" charset="0"/>
              </a:rPr>
            </a:br>
            <a:r>
              <a:rPr lang="en-US" sz="1800" dirty="0">
                <a:latin typeface="Arial Narrow" panose="020B0606020202030204" pitchFamily="34" charset="0"/>
              </a:rPr>
              <a:t>Then Paul went upstairs, and after he had </a:t>
            </a:r>
            <a:r>
              <a:rPr lang="en-US" sz="1800" b="1" i="1" dirty="0">
                <a:latin typeface="Arial Narrow" panose="020B0606020202030204" pitchFamily="34" charset="0"/>
              </a:rPr>
              <a:t>broken bread</a:t>
            </a:r>
            <a:r>
              <a:rPr lang="en-US" sz="1800" dirty="0">
                <a:latin typeface="Arial Narrow" panose="020B0606020202030204" pitchFamily="34" charset="0"/>
              </a:rPr>
              <a:t> and eaten, he continued to converse with them until dawn; then he left."</a:t>
            </a:r>
          </a:p>
          <a:p>
            <a:pPr marL="233363" indent="-233363">
              <a:lnSpc>
                <a:spcPct val="100000"/>
              </a:lnSpc>
              <a:spcBef>
                <a:spcPts val="400"/>
              </a:spcBef>
              <a:buNone/>
            </a:pPr>
            <a:r>
              <a:rPr lang="en-US" sz="1800" b="1" dirty="0">
                <a:solidFill>
                  <a:srgbClr val="FF0000"/>
                </a:solidFill>
                <a:effectLst>
                  <a:outerShdw blurRad="38100" dist="38100" dir="2700000" algn="tl">
                    <a:srgbClr val="000000">
                      <a:alpha val="43137"/>
                    </a:srgbClr>
                  </a:outerShdw>
                </a:effectLst>
                <a:latin typeface="Arial Narrow" panose="020B0606020202030204" pitchFamily="34" charset="0"/>
              </a:rPr>
              <a:t>Acts 27:35 </a:t>
            </a:r>
            <a:r>
              <a:rPr lang="en-US" sz="1600" dirty="0">
                <a:latin typeface="Arial Narrow" panose="020B0606020202030204" pitchFamily="34" charset="0"/>
              </a:rPr>
              <a:t>(Paul speaks to everyone on a ship after fourteen days of riding out a storm at sea) </a:t>
            </a:r>
            <a:r>
              <a:rPr lang="en-US" sz="1800" dirty="0">
                <a:latin typeface="Arial Narrow" panose="020B0606020202030204" pitchFamily="34" charset="0"/>
              </a:rPr>
              <a:t>- </a:t>
            </a:r>
            <a:br>
              <a:rPr lang="en-US" sz="1800" dirty="0">
                <a:latin typeface="Arial Narrow" panose="020B0606020202030204" pitchFamily="34" charset="0"/>
              </a:rPr>
            </a:br>
            <a:r>
              <a:rPr lang="en-US" sz="1800" dirty="0">
                <a:latin typeface="Arial Narrow" panose="020B0606020202030204" pitchFamily="34" charset="0"/>
              </a:rPr>
              <a:t>"After he had said this, he </a:t>
            </a:r>
            <a:r>
              <a:rPr lang="en-US" sz="1800" b="1" i="1" dirty="0">
                <a:latin typeface="Arial Narrow" panose="020B0606020202030204" pitchFamily="34" charset="0"/>
              </a:rPr>
              <a:t>took bread</a:t>
            </a:r>
            <a:r>
              <a:rPr lang="en-US" sz="1800" dirty="0">
                <a:latin typeface="Arial Narrow" panose="020B0606020202030204" pitchFamily="34" charset="0"/>
              </a:rPr>
              <a:t>; and </a:t>
            </a:r>
            <a:r>
              <a:rPr lang="en-US" sz="1800" b="1" i="1" dirty="0">
                <a:latin typeface="Arial Narrow" panose="020B0606020202030204" pitchFamily="34" charset="0"/>
              </a:rPr>
              <a:t>giving thanks</a:t>
            </a:r>
            <a:r>
              <a:rPr lang="en-US" sz="1800" dirty="0">
                <a:latin typeface="Arial Narrow" panose="020B0606020202030204" pitchFamily="34" charset="0"/>
              </a:rPr>
              <a:t> to God in the presence of all, he </a:t>
            </a:r>
            <a:r>
              <a:rPr lang="en-US" sz="1800" b="1" i="1" dirty="0">
                <a:latin typeface="Arial Narrow" panose="020B0606020202030204" pitchFamily="34" charset="0"/>
              </a:rPr>
              <a:t>broke</a:t>
            </a:r>
            <a:r>
              <a:rPr lang="en-US" sz="1800" dirty="0">
                <a:latin typeface="Arial Narrow" panose="020B0606020202030204" pitchFamily="34" charset="0"/>
              </a:rPr>
              <a:t> it and began to </a:t>
            </a:r>
            <a:r>
              <a:rPr lang="en-US" sz="1800" b="1" i="1" dirty="0">
                <a:latin typeface="Arial Narrow" panose="020B0606020202030204" pitchFamily="34" charset="0"/>
              </a:rPr>
              <a:t>eat</a:t>
            </a:r>
            <a:r>
              <a:rPr lang="en-US" sz="1800" dirty="0">
                <a:latin typeface="Arial Narrow" panose="020B0606020202030204" pitchFamily="34" charset="0"/>
              </a:rPr>
              <a:t>."</a:t>
            </a:r>
          </a:p>
        </p:txBody>
      </p:sp>
    </p:spTree>
    <p:extLst>
      <p:ext uri="{BB962C8B-B14F-4D97-AF65-F5344CB8AC3E}">
        <p14:creationId xmlns:p14="http://schemas.microsoft.com/office/powerpoint/2010/main" val="342648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1FA38-7748-44F5-98D4-1E51F482923F}"/>
              </a:ext>
            </a:extLst>
          </p:cNvPr>
          <p:cNvSpPr>
            <a:spLocks noGrp="1"/>
          </p:cNvSpPr>
          <p:nvPr>
            <p:ph type="title"/>
          </p:nvPr>
        </p:nvSpPr>
        <p:spPr/>
        <p:txBody>
          <a:bodyPr>
            <a:normAutofit/>
          </a:bodyPr>
          <a:lstStyle/>
          <a:p>
            <a:r>
              <a:rPr lang="en-US" b="1" dirty="0">
                <a:effectLst/>
              </a:rPr>
              <a:t>Pope Francis,  </a:t>
            </a:r>
            <a:r>
              <a:rPr lang="en-US" b="1" i="1" cap="none" dirty="0" err="1">
                <a:effectLst/>
                <a:latin typeface="Times New Roman" panose="02020603050405020304" pitchFamily="18" charset="0"/>
                <a:cs typeface="Times New Roman" panose="02020603050405020304" pitchFamily="18" charset="0"/>
              </a:rPr>
              <a:t>Aperuit</a:t>
            </a:r>
            <a:r>
              <a:rPr lang="en-US" b="1" i="1" cap="none" dirty="0">
                <a:effectLst/>
                <a:latin typeface="Times New Roman" panose="02020603050405020304" pitchFamily="18" charset="0"/>
                <a:cs typeface="Times New Roman" panose="02020603050405020304" pitchFamily="18" charset="0"/>
              </a:rPr>
              <a:t> </a:t>
            </a:r>
            <a:r>
              <a:rPr lang="en-US" b="1" i="1" cap="none" dirty="0" err="1">
                <a:effectLst/>
                <a:latin typeface="Times New Roman" panose="02020603050405020304" pitchFamily="18" charset="0"/>
                <a:cs typeface="Times New Roman" panose="02020603050405020304" pitchFamily="18" charset="0"/>
              </a:rPr>
              <a:t>Illis</a:t>
            </a:r>
            <a:endParaRPr lang="en-US" cap="none"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7F1104E-6F16-4C1B-AACB-DB7ECE26A72E}"/>
              </a:ext>
            </a:extLst>
          </p:cNvPr>
          <p:cNvSpPr>
            <a:spLocks noGrp="1"/>
          </p:cNvSpPr>
          <p:nvPr>
            <p:ph idx="1"/>
          </p:nvPr>
        </p:nvSpPr>
        <p:spPr>
          <a:xfrm>
            <a:off x="701040" y="1131785"/>
            <a:ext cx="10789920" cy="4955976"/>
          </a:xfrm>
        </p:spPr>
        <p:txBody>
          <a:bodyPr>
            <a:normAutofit/>
          </a:bodyPr>
          <a:lstStyle/>
          <a:p>
            <a:pPr>
              <a:lnSpc>
                <a:spcPct val="100000"/>
              </a:lnSpc>
              <a:spcBef>
                <a:spcPts val="600"/>
              </a:spcBef>
            </a:pPr>
            <a:r>
              <a:rPr lang="en-US" dirty="0">
                <a:effectLst/>
              </a:rPr>
              <a:t>“</a:t>
            </a:r>
            <a:r>
              <a:rPr lang="en-US" b="1" cap="none" dirty="0">
                <a:effectLst/>
              </a:rPr>
              <a:t>Instituting the Sunday of the Word of God</a:t>
            </a:r>
            <a:r>
              <a:rPr lang="en-US" cap="none" dirty="0">
                <a:effectLst/>
              </a:rPr>
              <a:t>”</a:t>
            </a:r>
            <a:endParaRPr lang="en-US" dirty="0">
              <a:effectLst/>
            </a:endParaRPr>
          </a:p>
          <a:p>
            <a:pPr lvl="1">
              <a:lnSpc>
                <a:spcPct val="100000"/>
              </a:lnSpc>
              <a:spcBef>
                <a:spcPts val="600"/>
              </a:spcBef>
            </a:pPr>
            <a:r>
              <a:rPr lang="en-US" dirty="0">
                <a:effectLst/>
              </a:rPr>
              <a:t>Apostolic Letter, issued </a:t>
            </a:r>
            <a:r>
              <a:rPr lang="en-US" dirty="0"/>
              <a:t>Sept. 30, 2019</a:t>
            </a:r>
          </a:p>
          <a:p>
            <a:pPr lvl="1">
              <a:lnSpc>
                <a:spcPct val="100000"/>
              </a:lnSpc>
              <a:spcBef>
                <a:spcPts val="600"/>
              </a:spcBef>
            </a:pPr>
            <a:r>
              <a:rPr lang="en-US" dirty="0"/>
              <a:t>Memorial of </a:t>
            </a:r>
            <a:r>
              <a:rPr lang="en-US" b="1" dirty="0"/>
              <a:t>St. Jerome </a:t>
            </a:r>
            <a:r>
              <a:rPr lang="en-US" sz="2000" dirty="0"/>
              <a:t>(1600</a:t>
            </a:r>
            <a:r>
              <a:rPr lang="en-US" sz="2000" baseline="30000" dirty="0"/>
              <a:t>th</a:t>
            </a:r>
            <a:r>
              <a:rPr lang="en-US" sz="2000" dirty="0"/>
              <a:t> </a:t>
            </a:r>
            <a:r>
              <a:rPr lang="en-US" sz="2000" dirty="0" err="1"/>
              <a:t>Anniv</a:t>
            </a:r>
            <a:r>
              <a:rPr lang="en-US" sz="2000" dirty="0"/>
              <a:t>. of Jerome’s Death)</a:t>
            </a:r>
          </a:p>
          <a:p>
            <a:pPr>
              <a:lnSpc>
                <a:spcPct val="100000"/>
              </a:lnSpc>
              <a:spcBef>
                <a:spcPts val="2400"/>
              </a:spcBef>
            </a:pPr>
            <a:r>
              <a:rPr lang="en-US" b="1" i="1" dirty="0"/>
              <a:t>Largely Based on Emmaus Narrative:</a:t>
            </a:r>
            <a:endParaRPr lang="en-US" sz="2400" b="1" i="1" dirty="0"/>
          </a:p>
          <a:p>
            <a:pPr lvl="1">
              <a:lnSpc>
                <a:spcPct val="100000"/>
              </a:lnSpc>
              <a:spcBef>
                <a:spcPts val="600"/>
              </a:spcBef>
            </a:pPr>
            <a:r>
              <a:rPr lang="en-US" dirty="0"/>
              <a:t>Par. 1 – Begins by quoting Luke 24:45</a:t>
            </a:r>
          </a:p>
          <a:p>
            <a:pPr lvl="2">
              <a:lnSpc>
                <a:spcPct val="100000"/>
              </a:lnSpc>
              <a:spcBef>
                <a:spcPts val="600"/>
              </a:spcBef>
            </a:pPr>
            <a:r>
              <a:rPr lang="en-US" dirty="0"/>
              <a:t>“He opened their minds to understand the Scriptures”</a:t>
            </a:r>
          </a:p>
          <a:p>
            <a:pPr lvl="1">
              <a:lnSpc>
                <a:spcPct val="100000"/>
              </a:lnSpc>
              <a:spcBef>
                <a:spcPts val="600"/>
              </a:spcBef>
            </a:pPr>
            <a:r>
              <a:rPr lang="en-US" dirty="0"/>
              <a:t>Par. 2-3 – Declaring the 3</a:t>
            </a:r>
            <a:r>
              <a:rPr lang="en-US" baseline="30000" dirty="0"/>
              <a:t>rd</a:t>
            </a:r>
            <a:r>
              <a:rPr lang="en-US" dirty="0"/>
              <a:t> Sunday in Ordinary Time</a:t>
            </a:r>
          </a:p>
          <a:p>
            <a:pPr lvl="1">
              <a:lnSpc>
                <a:spcPct val="100000"/>
              </a:lnSpc>
              <a:spcBef>
                <a:spcPts val="600"/>
              </a:spcBef>
            </a:pPr>
            <a:r>
              <a:rPr lang="en-US" dirty="0"/>
              <a:t>Par. 4-5 – Connection of Bible &amp; Faith for all people (ancient &amp; today)</a:t>
            </a:r>
          </a:p>
          <a:p>
            <a:pPr lvl="1">
              <a:lnSpc>
                <a:spcPct val="100000"/>
              </a:lnSpc>
              <a:spcBef>
                <a:spcPts val="600"/>
              </a:spcBef>
            </a:pPr>
            <a:r>
              <a:rPr lang="en-US" dirty="0"/>
              <a:t>Par. 6-8 – </a:t>
            </a:r>
            <a:r>
              <a:rPr lang="en-US" b="1" dirty="0"/>
              <a:t>Emmaus: </a:t>
            </a:r>
            <a:r>
              <a:rPr lang="en-US" dirty="0"/>
              <a:t>role of </a:t>
            </a:r>
            <a:r>
              <a:rPr lang="en-US" b="1" dirty="0"/>
              <a:t>Scripture</a:t>
            </a:r>
            <a:r>
              <a:rPr lang="en-US" dirty="0"/>
              <a:t> and of </a:t>
            </a:r>
            <a:r>
              <a:rPr lang="en-US" b="1" dirty="0"/>
              <a:t>Eucharist</a:t>
            </a:r>
          </a:p>
          <a:p>
            <a:pPr lvl="1">
              <a:lnSpc>
                <a:spcPct val="100000"/>
              </a:lnSpc>
              <a:spcBef>
                <a:spcPts val="600"/>
              </a:spcBef>
            </a:pPr>
            <a:r>
              <a:rPr lang="en-US" dirty="0"/>
              <a:t>Par. 9-15 – Other aspects of Scripture pertinent for us today</a:t>
            </a:r>
          </a:p>
          <a:p>
            <a:pPr>
              <a:lnSpc>
                <a:spcPct val="100000"/>
              </a:lnSpc>
              <a:spcBef>
                <a:spcPts val="600"/>
              </a:spcBef>
            </a:pPr>
            <a:endParaRPr lang="en-US" dirty="0"/>
          </a:p>
        </p:txBody>
      </p:sp>
      <p:pic>
        <p:nvPicPr>
          <p:cNvPr id="4" name="Picture 3">
            <a:extLst>
              <a:ext uri="{FF2B5EF4-FFF2-40B4-BE49-F238E27FC236}">
                <a16:creationId xmlns:a16="http://schemas.microsoft.com/office/drawing/2014/main" id="{82F7B98A-A1E6-4052-8734-9DD2EA40CC9A}"/>
              </a:ext>
            </a:extLst>
          </p:cNvPr>
          <p:cNvPicPr>
            <a:picLocks noChangeAspect="1"/>
          </p:cNvPicPr>
          <p:nvPr/>
        </p:nvPicPr>
        <p:blipFill rotWithShape="1">
          <a:blip r:embed="rId2"/>
          <a:srcRect l="15925" r="9211"/>
          <a:stretch/>
        </p:blipFill>
        <p:spPr>
          <a:xfrm>
            <a:off x="8819539" y="1131785"/>
            <a:ext cx="3372464" cy="2997763"/>
          </a:xfrm>
          <a:prstGeom prst="rect">
            <a:avLst/>
          </a:prstGeom>
        </p:spPr>
      </p:pic>
    </p:spTree>
    <p:extLst>
      <p:ext uri="{BB962C8B-B14F-4D97-AF65-F5344CB8AC3E}">
        <p14:creationId xmlns:p14="http://schemas.microsoft.com/office/powerpoint/2010/main" val="8420193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D6798-BBC0-4A58-9659-A21E97FDC142}"/>
              </a:ext>
            </a:extLst>
          </p:cNvPr>
          <p:cNvSpPr>
            <a:spLocks noGrp="1"/>
          </p:cNvSpPr>
          <p:nvPr>
            <p:ph type="title"/>
          </p:nvPr>
        </p:nvSpPr>
        <p:spPr/>
        <p:txBody>
          <a:bodyPr>
            <a:normAutofit fontScale="90000"/>
          </a:bodyPr>
          <a:lstStyle/>
          <a:p>
            <a:r>
              <a:rPr lang="en-US" b="1" i="1" cap="none" dirty="0" err="1">
                <a:effectLst/>
                <a:latin typeface="Times New Roman" panose="02020603050405020304" pitchFamily="18" charset="0"/>
                <a:cs typeface="Times New Roman" panose="02020603050405020304" pitchFamily="18" charset="0"/>
              </a:rPr>
              <a:t>Aperuit</a:t>
            </a:r>
            <a:r>
              <a:rPr lang="en-US" b="1" i="1" cap="none" dirty="0">
                <a:effectLst/>
                <a:latin typeface="Times New Roman" panose="02020603050405020304" pitchFamily="18" charset="0"/>
                <a:cs typeface="Times New Roman" panose="02020603050405020304" pitchFamily="18" charset="0"/>
              </a:rPr>
              <a:t> </a:t>
            </a:r>
            <a:r>
              <a:rPr lang="en-US" b="1" i="1" cap="none" dirty="0" err="1">
                <a:effectLst/>
                <a:latin typeface="Times New Roman" panose="02020603050405020304" pitchFamily="18" charset="0"/>
                <a:cs typeface="Times New Roman" panose="02020603050405020304" pitchFamily="18" charset="0"/>
              </a:rPr>
              <a:t>Illis</a:t>
            </a:r>
            <a:r>
              <a:rPr lang="en-US" cap="none" dirty="0">
                <a:effectLst/>
                <a:latin typeface="Times New Roman" panose="02020603050405020304" pitchFamily="18" charset="0"/>
                <a:cs typeface="Times New Roman" panose="02020603050405020304" pitchFamily="18" charset="0"/>
              </a:rPr>
              <a:t> </a:t>
            </a:r>
            <a:r>
              <a:rPr lang="en-US" cap="none" dirty="0">
                <a:effectLst/>
              </a:rPr>
              <a:t>– </a:t>
            </a:r>
            <a:r>
              <a:rPr lang="en-US" b="0" cap="none" dirty="0">
                <a:effectLst/>
              </a:rPr>
              <a:t>Instituting the </a:t>
            </a:r>
            <a:r>
              <a:rPr lang="en-US" b="1" cap="none" dirty="0">
                <a:effectLst/>
              </a:rPr>
              <a:t>Sunday of the Word of God</a:t>
            </a:r>
            <a:endParaRPr lang="en-US" b="1" dirty="0"/>
          </a:p>
        </p:txBody>
      </p:sp>
      <p:sp>
        <p:nvSpPr>
          <p:cNvPr id="3" name="Content Placeholder 2">
            <a:extLst>
              <a:ext uri="{FF2B5EF4-FFF2-40B4-BE49-F238E27FC236}">
                <a16:creationId xmlns:a16="http://schemas.microsoft.com/office/drawing/2014/main" id="{1C8A812E-D96B-40C0-B444-05D2F05C8DC0}"/>
              </a:ext>
            </a:extLst>
          </p:cNvPr>
          <p:cNvSpPr>
            <a:spLocks noGrp="1"/>
          </p:cNvSpPr>
          <p:nvPr>
            <p:ph idx="1"/>
          </p:nvPr>
        </p:nvSpPr>
        <p:spPr>
          <a:xfrm>
            <a:off x="593124" y="1055692"/>
            <a:ext cx="11028605" cy="5032069"/>
          </a:xfrm>
        </p:spPr>
        <p:txBody>
          <a:bodyPr>
            <a:noAutofit/>
          </a:bodyPr>
          <a:lstStyle/>
          <a:p>
            <a:pPr marL="0" indent="0">
              <a:lnSpc>
                <a:spcPct val="95000"/>
              </a:lnSpc>
              <a:spcBef>
                <a:spcPts val="1200"/>
              </a:spcBef>
              <a:buNone/>
            </a:pPr>
            <a:r>
              <a:rPr lang="en-US" sz="2300" b="1" dirty="0"/>
              <a:t>1. </a:t>
            </a:r>
            <a:r>
              <a:rPr lang="en-US" sz="2300" dirty="0"/>
              <a:t>"</a:t>
            </a:r>
            <a:r>
              <a:rPr lang="en-US" sz="2300" b="1" i="1" dirty="0"/>
              <a:t>He opened their minds to understand the Scriptures</a:t>
            </a:r>
            <a:r>
              <a:rPr lang="en-US" sz="2300" dirty="0"/>
              <a:t>"</a:t>
            </a:r>
            <a:r>
              <a:rPr lang="en-US" sz="2000" dirty="0"/>
              <a:t> (</a:t>
            </a:r>
            <a:r>
              <a:rPr lang="en-US" sz="2000" i="1" dirty="0"/>
              <a:t>Lk</a:t>
            </a:r>
            <a:r>
              <a:rPr lang="en-US" sz="2000" dirty="0"/>
              <a:t> 24:45)</a:t>
            </a:r>
            <a:r>
              <a:rPr lang="en-US" sz="2300" dirty="0"/>
              <a:t>.   This was one of the final acts of the risen Lord before his Ascension.   </a:t>
            </a:r>
            <a:r>
              <a:rPr lang="en-US" sz="2300" i="1" dirty="0"/>
              <a:t>Jesus appeared to the assembled disciples,  </a:t>
            </a:r>
            <a:r>
              <a:rPr lang="en-US" sz="2300" b="1" i="1" dirty="0"/>
              <a:t>broke bread </a:t>
            </a:r>
            <a:r>
              <a:rPr lang="en-US" sz="2300" i="1" dirty="0"/>
              <a:t>with them and </a:t>
            </a:r>
            <a:r>
              <a:rPr lang="en-US" sz="2300" b="1" i="1" dirty="0"/>
              <a:t>opened their minds</a:t>
            </a:r>
            <a:r>
              <a:rPr lang="en-US" sz="2300" i="1" dirty="0"/>
              <a:t> to the </a:t>
            </a:r>
            <a:r>
              <a:rPr lang="en-US" sz="2300" b="1" i="1" dirty="0"/>
              <a:t>understanding</a:t>
            </a:r>
            <a:r>
              <a:rPr lang="en-US" sz="2300" i="1" dirty="0"/>
              <a:t> of the </a:t>
            </a:r>
            <a:r>
              <a:rPr lang="en-US" sz="2300" b="1" i="1" dirty="0"/>
              <a:t>sacred Scriptures</a:t>
            </a:r>
            <a:r>
              <a:rPr lang="en-US" sz="2300" dirty="0"/>
              <a:t>.  To them, amid their fear and bewilderment, he unveiled the meaning of the paschal mystery: that </a:t>
            </a:r>
            <a:r>
              <a:rPr lang="en-US" sz="2300" i="1" dirty="0"/>
              <a:t>in accordance with the Father’s eternal plan </a:t>
            </a:r>
            <a:r>
              <a:rPr lang="en-US" sz="2300" b="1" i="1" dirty="0"/>
              <a:t>he had to suffer and rise from the dead</a:t>
            </a:r>
            <a:r>
              <a:rPr lang="en-US" sz="2300" dirty="0"/>
              <a:t>, in order to bring repentance and the forgiveness of sins</a:t>
            </a:r>
            <a:r>
              <a:rPr lang="en-US" sz="2000" dirty="0"/>
              <a:t> (cf. </a:t>
            </a:r>
            <a:r>
              <a:rPr lang="en-US" sz="2000" i="1" dirty="0"/>
              <a:t>Lk</a:t>
            </a:r>
            <a:r>
              <a:rPr lang="en-US" sz="2000" dirty="0"/>
              <a:t> 24:26, 46-47)</a:t>
            </a:r>
            <a:r>
              <a:rPr lang="en-US" sz="2300" dirty="0"/>
              <a:t>.   He then promised to send the Holy Spirit, who would give them strength to be witnesses of this saving mystery</a:t>
            </a:r>
            <a:r>
              <a:rPr lang="en-US" sz="2000" dirty="0"/>
              <a:t> (cf. </a:t>
            </a:r>
            <a:r>
              <a:rPr lang="en-US" sz="2000" i="1" dirty="0"/>
              <a:t>Lk</a:t>
            </a:r>
            <a:r>
              <a:rPr lang="en-US" sz="2000" dirty="0"/>
              <a:t> 24:49)</a:t>
            </a:r>
            <a:r>
              <a:rPr lang="en-US" sz="2300" dirty="0"/>
              <a:t>.</a:t>
            </a:r>
          </a:p>
          <a:p>
            <a:pPr marL="0" indent="0">
              <a:lnSpc>
                <a:spcPct val="95000"/>
              </a:lnSpc>
              <a:spcBef>
                <a:spcPts val="1200"/>
              </a:spcBef>
              <a:buNone/>
            </a:pPr>
            <a:r>
              <a:rPr lang="en-US" sz="2300" dirty="0"/>
              <a:t>The relationship between the </a:t>
            </a:r>
            <a:r>
              <a:rPr lang="en-US" sz="2300" b="1" i="1" dirty="0"/>
              <a:t>Risen Lord</a:t>
            </a:r>
            <a:r>
              <a:rPr lang="en-US" sz="2300" dirty="0"/>
              <a:t>, the community of </a:t>
            </a:r>
            <a:r>
              <a:rPr lang="en-US" sz="2300" b="1" i="1" dirty="0"/>
              <a:t>believers </a:t>
            </a:r>
            <a:r>
              <a:rPr lang="en-US" sz="2300" dirty="0"/>
              <a:t>and </a:t>
            </a:r>
            <a:r>
              <a:rPr lang="en-US" sz="2300" b="1" i="1" dirty="0"/>
              <a:t>sacred Scripture </a:t>
            </a:r>
            <a:r>
              <a:rPr lang="en-US" sz="2300" dirty="0"/>
              <a:t>is essential to our identity as Christians.  Without the Lord who opens our minds to them, it is impossible to understand the </a:t>
            </a:r>
            <a:r>
              <a:rPr lang="en-US" sz="2300" b="1" i="1" dirty="0"/>
              <a:t>Scriptures</a:t>
            </a:r>
            <a:r>
              <a:rPr lang="en-US" sz="2300" dirty="0"/>
              <a:t> in depth.  Yet the contrary is equally true: without the </a:t>
            </a:r>
            <a:r>
              <a:rPr lang="en-US" sz="2300" b="1" i="1" dirty="0"/>
              <a:t>Scriptures</a:t>
            </a:r>
            <a:r>
              <a:rPr lang="en-US" sz="2300" dirty="0"/>
              <a:t>, the events of the mission of Jesus and of his Church in this world would remain incomprehensible.  Hence, Saint Jerome could rightly claim:  "</a:t>
            </a:r>
            <a:r>
              <a:rPr lang="en-US" sz="2300" b="1" i="1" dirty="0"/>
              <a:t>Ignorance of the Scriptures is ignorance of Christ</a:t>
            </a:r>
            <a:r>
              <a:rPr lang="en-US" sz="2300" dirty="0"/>
              <a:t>"</a:t>
            </a:r>
            <a:r>
              <a:rPr lang="en-US" sz="1800" dirty="0"/>
              <a:t> (</a:t>
            </a:r>
            <a:r>
              <a:rPr lang="en-US" sz="1800" i="1" dirty="0"/>
              <a:t>Commentary on Isaiah</a:t>
            </a:r>
            <a:r>
              <a:rPr lang="en-US" sz="1800" dirty="0"/>
              <a:t>, Prologue: PL 24,17B).</a:t>
            </a:r>
            <a:endParaRPr lang="en-US" sz="2300" dirty="0"/>
          </a:p>
        </p:txBody>
      </p:sp>
    </p:spTree>
    <p:extLst>
      <p:ext uri="{BB962C8B-B14F-4D97-AF65-F5344CB8AC3E}">
        <p14:creationId xmlns:p14="http://schemas.microsoft.com/office/powerpoint/2010/main" val="36324707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F4B30-BFA9-487A-8AE7-E9D72B877661}"/>
              </a:ext>
            </a:extLst>
          </p:cNvPr>
          <p:cNvSpPr>
            <a:spLocks noGrp="1"/>
          </p:cNvSpPr>
          <p:nvPr>
            <p:ph type="title"/>
          </p:nvPr>
        </p:nvSpPr>
        <p:spPr/>
        <p:txBody>
          <a:bodyPr>
            <a:normAutofit fontScale="90000"/>
          </a:bodyPr>
          <a:lstStyle/>
          <a:p>
            <a:r>
              <a:rPr lang="en-US" b="1" i="1" cap="none" dirty="0" err="1">
                <a:effectLst/>
                <a:latin typeface="Times New Roman" panose="02020603050405020304" pitchFamily="18" charset="0"/>
                <a:cs typeface="Times New Roman" panose="02020603050405020304" pitchFamily="18" charset="0"/>
              </a:rPr>
              <a:t>Aperuit</a:t>
            </a:r>
            <a:r>
              <a:rPr lang="en-US" b="1" i="1" cap="none" dirty="0">
                <a:effectLst/>
                <a:latin typeface="Times New Roman" panose="02020603050405020304" pitchFamily="18" charset="0"/>
                <a:cs typeface="Times New Roman" panose="02020603050405020304" pitchFamily="18" charset="0"/>
              </a:rPr>
              <a:t> </a:t>
            </a:r>
            <a:r>
              <a:rPr lang="en-US" b="1" i="1" cap="none" dirty="0" err="1">
                <a:effectLst/>
                <a:latin typeface="Times New Roman" panose="02020603050405020304" pitchFamily="18" charset="0"/>
                <a:cs typeface="Times New Roman" panose="02020603050405020304" pitchFamily="18" charset="0"/>
              </a:rPr>
              <a:t>Illis</a:t>
            </a:r>
            <a:r>
              <a:rPr lang="en-US" cap="none" dirty="0">
                <a:effectLst/>
                <a:latin typeface="Times New Roman" panose="02020603050405020304" pitchFamily="18" charset="0"/>
                <a:cs typeface="Times New Roman" panose="02020603050405020304" pitchFamily="18" charset="0"/>
              </a:rPr>
              <a:t> </a:t>
            </a:r>
            <a:r>
              <a:rPr lang="en-US" cap="none" dirty="0">
                <a:effectLst/>
              </a:rPr>
              <a:t>– </a:t>
            </a:r>
            <a:r>
              <a:rPr lang="en-US" b="0" cap="none" dirty="0">
                <a:effectLst/>
              </a:rPr>
              <a:t>Instituting the </a:t>
            </a:r>
            <a:r>
              <a:rPr lang="en-US" b="1" cap="none" dirty="0">
                <a:effectLst/>
              </a:rPr>
              <a:t>Sunday of the Word of God</a:t>
            </a:r>
            <a:endParaRPr lang="en-US" b="1" dirty="0"/>
          </a:p>
        </p:txBody>
      </p:sp>
      <p:sp>
        <p:nvSpPr>
          <p:cNvPr id="3" name="Content Placeholder 2">
            <a:extLst>
              <a:ext uri="{FF2B5EF4-FFF2-40B4-BE49-F238E27FC236}">
                <a16:creationId xmlns:a16="http://schemas.microsoft.com/office/drawing/2014/main" id="{EEC4D6C7-F8C2-4E69-B7D9-B4C275C6A504}"/>
              </a:ext>
            </a:extLst>
          </p:cNvPr>
          <p:cNvSpPr>
            <a:spLocks noGrp="1"/>
          </p:cNvSpPr>
          <p:nvPr>
            <p:ph idx="1"/>
          </p:nvPr>
        </p:nvSpPr>
        <p:spPr>
          <a:xfrm>
            <a:off x="626076" y="1055692"/>
            <a:ext cx="10864884" cy="5032069"/>
          </a:xfrm>
        </p:spPr>
        <p:txBody>
          <a:bodyPr>
            <a:noAutofit/>
          </a:bodyPr>
          <a:lstStyle/>
          <a:p>
            <a:pPr marL="0" indent="0">
              <a:lnSpc>
                <a:spcPct val="100000"/>
              </a:lnSpc>
              <a:spcBef>
                <a:spcPts val="600"/>
              </a:spcBef>
              <a:buNone/>
            </a:pPr>
            <a:r>
              <a:rPr lang="en-US" sz="2200" dirty="0">
                <a:solidFill>
                  <a:srgbClr val="C00000"/>
                </a:solidFill>
              </a:rPr>
              <a:t>6.  </a:t>
            </a:r>
            <a:r>
              <a:rPr lang="en-US" sz="2200" b="1" dirty="0"/>
              <a:t>Before </a:t>
            </a:r>
            <a:r>
              <a:rPr lang="en-US" sz="2200" dirty="0"/>
              <a:t>encountering his disciples, gathered behind closed doors, and </a:t>
            </a:r>
            <a:r>
              <a:rPr lang="en-US" sz="2200" i="1" dirty="0"/>
              <a:t>opening their minds to the understanding of the Scriptures</a:t>
            </a:r>
            <a:r>
              <a:rPr lang="en-US" sz="2000" b="1" i="1" dirty="0"/>
              <a:t> </a:t>
            </a:r>
            <a:r>
              <a:rPr lang="en-US" sz="2000" dirty="0"/>
              <a:t>(cf. </a:t>
            </a:r>
            <a:r>
              <a:rPr lang="en-US" sz="2000" i="1" dirty="0"/>
              <a:t>Lk </a:t>
            </a:r>
            <a:r>
              <a:rPr lang="en-US" sz="2000" dirty="0"/>
              <a:t>24:44-45)</a:t>
            </a:r>
            <a:r>
              <a:rPr lang="en-US" sz="2200" dirty="0"/>
              <a:t>, </a:t>
            </a:r>
            <a:r>
              <a:rPr lang="en-US" sz="2200" b="1" dirty="0"/>
              <a:t>the risen Lord appeared to two of them on the road to </a:t>
            </a:r>
            <a:r>
              <a:rPr lang="en-US" sz="2200" b="1" u="sng" dirty="0"/>
              <a:t>Emmaus</a:t>
            </a:r>
            <a:r>
              <a:rPr lang="en-US" sz="2200" b="1" dirty="0"/>
              <a:t> from Jerusalem</a:t>
            </a:r>
            <a:r>
              <a:rPr lang="en-US" sz="2200" dirty="0"/>
              <a:t> </a:t>
            </a:r>
            <a:r>
              <a:rPr lang="en-US" sz="2000" dirty="0"/>
              <a:t>(cf. </a:t>
            </a:r>
            <a:r>
              <a:rPr lang="en-US" sz="2000" i="1" dirty="0"/>
              <a:t>Lk </a:t>
            </a:r>
            <a:r>
              <a:rPr lang="en-US" sz="2000" dirty="0"/>
              <a:t>24:13-35)</a:t>
            </a:r>
            <a:r>
              <a:rPr lang="en-US" sz="2200" dirty="0"/>
              <a:t>.  Saint Luke’s account notes that this happened on the very day of his resurrection, a Sunday.  The two disciples were discussing the </a:t>
            </a:r>
            <a:r>
              <a:rPr lang="en-US" sz="2200" i="1" dirty="0"/>
              <a:t>recent events concerning </a:t>
            </a:r>
            <a:r>
              <a:rPr lang="en-US" sz="2200" b="1" i="1" dirty="0"/>
              <a:t>Jesus’ passion and death</a:t>
            </a:r>
            <a:r>
              <a:rPr lang="en-US" sz="2200" dirty="0"/>
              <a:t>.  Their journey was marked by </a:t>
            </a:r>
            <a:r>
              <a:rPr lang="en-US" sz="2200" b="1" i="1" dirty="0"/>
              <a:t>sorrow and disappointment </a:t>
            </a:r>
            <a:r>
              <a:rPr lang="en-US" sz="2200" i="1" dirty="0"/>
              <a:t>at his tragic death</a:t>
            </a:r>
            <a:r>
              <a:rPr lang="en-US" sz="2200" dirty="0"/>
              <a:t>.  </a:t>
            </a:r>
            <a:r>
              <a:rPr lang="en-US" sz="2200" b="1" i="1" dirty="0"/>
              <a:t>They had hoped </a:t>
            </a:r>
            <a:r>
              <a:rPr lang="en-US" sz="2200" i="1" dirty="0"/>
              <a:t>that he would be the Messiah </a:t>
            </a:r>
            <a:r>
              <a:rPr lang="en-US" sz="2200" dirty="0"/>
              <a:t>who would set them free, but they found themselves instead confronted with the </a:t>
            </a:r>
            <a:r>
              <a:rPr lang="en-US" sz="2200" b="1" i="1" dirty="0"/>
              <a:t>scandal of the cross</a:t>
            </a:r>
            <a:r>
              <a:rPr lang="en-US" sz="2200" dirty="0"/>
              <a:t>.  The risen Lord himself gently draws near and walks with them, yet they do not recognize him</a:t>
            </a:r>
            <a:r>
              <a:rPr lang="en-US" sz="2000" dirty="0"/>
              <a:t> (cf. v. 16)</a:t>
            </a:r>
            <a:r>
              <a:rPr lang="en-US" sz="2200" dirty="0"/>
              <a:t>.  Along the way, he questions them, and, seeing that they have not grasped the meaning of his passion and death, he exclaims:  "O foolish men, and slow of heart" </a:t>
            </a:r>
            <a:r>
              <a:rPr lang="en-US" sz="2000" dirty="0"/>
              <a:t>(v. 25)</a:t>
            </a:r>
            <a:r>
              <a:rPr lang="en-US" sz="2200" dirty="0"/>
              <a:t>.  Then, "</a:t>
            </a:r>
            <a:r>
              <a:rPr lang="en-US" sz="2200" i="1" dirty="0"/>
              <a:t>beginning with Moses and all the prophets, </a:t>
            </a:r>
            <a:r>
              <a:rPr lang="en-US" sz="2200" b="1" i="1" dirty="0"/>
              <a:t>he interpreted </a:t>
            </a:r>
            <a:r>
              <a:rPr lang="en-US" sz="2200" i="1" dirty="0"/>
              <a:t>to them the things about himself in all the Scriptures</a:t>
            </a:r>
            <a:r>
              <a:rPr lang="en-US" sz="2200" dirty="0"/>
              <a:t>" </a:t>
            </a:r>
            <a:r>
              <a:rPr lang="en-US" sz="2000" dirty="0"/>
              <a:t>(v.27)</a:t>
            </a:r>
            <a:r>
              <a:rPr lang="en-US" sz="2200" dirty="0"/>
              <a:t>.  </a:t>
            </a:r>
            <a:r>
              <a:rPr lang="en-US" sz="2200" b="1" i="1" dirty="0"/>
              <a:t>Christ is the first exegete!  </a:t>
            </a:r>
            <a:r>
              <a:rPr lang="en-US" sz="2200" dirty="0"/>
              <a:t>Not only did the Old Testament foretell what he would accomplish, but he himself wished to be faithful to its words, in order to make manifest the one history of salvation whose fulfilment is found in Christ.</a:t>
            </a:r>
          </a:p>
        </p:txBody>
      </p:sp>
    </p:spTree>
    <p:extLst>
      <p:ext uri="{BB962C8B-B14F-4D97-AF65-F5344CB8AC3E}">
        <p14:creationId xmlns:p14="http://schemas.microsoft.com/office/powerpoint/2010/main" val="34630982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F4B30-BFA9-487A-8AE7-E9D72B877661}"/>
              </a:ext>
            </a:extLst>
          </p:cNvPr>
          <p:cNvSpPr>
            <a:spLocks noGrp="1"/>
          </p:cNvSpPr>
          <p:nvPr>
            <p:ph type="title"/>
          </p:nvPr>
        </p:nvSpPr>
        <p:spPr/>
        <p:txBody>
          <a:bodyPr>
            <a:normAutofit fontScale="90000"/>
          </a:bodyPr>
          <a:lstStyle/>
          <a:p>
            <a:r>
              <a:rPr lang="en-US" b="1" i="1" cap="none" dirty="0" err="1">
                <a:effectLst/>
                <a:latin typeface="Times New Roman" panose="02020603050405020304" pitchFamily="18" charset="0"/>
                <a:cs typeface="Times New Roman" panose="02020603050405020304" pitchFamily="18" charset="0"/>
              </a:rPr>
              <a:t>Aperuit</a:t>
            </a:r>
            <a:r>
              <a:rPr lang="en-US" b="1" i="1" cap="none" dirty="0">
                <a:effectLst/>
                <a:latin typeface="Times New Roman" panose="02020603050405020304" pitchFamily="18" charset="0"/>
                <a:cs typeface="Times New Roman" panose="02020603050405020304" pitchFamily="18" charset="0"/>
              </a:rPr>
              <a:t> </a:t>
            </a:r>
            <a:r>
              <a:rPr lang="en-US" b="1" i="1" cap="none" dirty="0" err="1">
                <a:effectLst/>
                <a:latin typeface="Times New Roman" panose="02020603050405020304" pitchFamily="18" charset="0"/>
                <a:cs typeface="Times New Roman" panose="02020603050405020304" pitchFamily="18" charset="0"/>
              </a:rPr>
              <a:t>Illis</a:t>
            </a:r>
            <a:r>
              <a:rPr lang="en-US" cap="none" dirty="0">
                <a:effectLst/>
                <a:latin typeface="Times New Roman" panose="02020603050405020304" pitchFamily="18" charset="0"/>
                <a:cs typeface="Times New Roman" panose="02020603050405020304" pitchFamily="18" charset="0"/>
              </a:rPr>
              <a:t> </a:t>
            </a:r>
            <a:r>
              <a:rPr lang="en-US" cap="none" dirty="0">
                <a:effectLst/>
              </a:rPr>
              <a:t>– </a:t>
            </a:r>
            <a:r>
              <a:rPr lang="en-US" b="0" cap="none" dirty="0">
                <a:effectLst/>
              </a:rPr>
              <a:t>Instituting the </a:t>
            </a:r>
            <a:r>
              <a:rPr lang="en-US" b="1" cap="none" dirty="0">
                <a:effectLst/>
              </a:rPr>
              <a:t>Sunday of the Word of God</a:t>
            </a:r>
            <a:endParaRPr lang="en-US" b="1" dirty="0"/>
          </a:p>
        </p:txBody>
      </p:sp>
      <p:sp>
        <p:nvSpPr>
          <p:cNvPr id="3" name="Content Placeholder 2">
            <a:extLst>
              <a:ext uri="{FF2B5EF4-FFF2-40B4-BE49-F238E27FC236}">
                <a16:creationId xmlns:a16="http://schemas.microsoft.com/office/drawing/2014/main" id="{EEC4D6C7-F8C2-4E69-B7D9-B4C275C6A504}"/>
              </a:ext>
            </a:extLst>
          </p:cNvPr>
          <p:cNvSpPr>
            <a:spLocks noGrp="1"/>
          </p:cNvSpPr>
          <p:nvPr>
            <p:ph idx="1"/>
          </p:nvPr>
        </p:nvSpPr>
        <p:spPr>
          <a:xfrm>
            <a:off x="626076" y="1055692"/>
            <a:ext cx="10864884" cy="5032069"/>
          </a:xfrm>
        </p:spPr>
        <p:txBody>
          <a:bodyPr>
            <a:noAutofit/>
          </a:bodyPr>
          <a:lstStyle/>
          <a:p>
            <a:pPr marL="0" indent="0">
              <a:lnSpc>
                <a:spcPct val="100000"/>
              </a:lnSpc>
              <a:spcBef>
                <a:spcPts val="600"/>
              </a:spcBef>
              <a:buNone/>
            </a:pPr>
            <a:r>
              <a:rPr lang="en-US" sz="2400" dirty="0">
                <a:solidFill>
                  <a:srgbClr val="C00000"/>
                </a:solidFill>
              </a:rPr>
              <a:t>7.  </a:t>
            </a:r>
            <a:r>
              <a:rPr lang="en-US" sz="2400" dirty="0"/>
              <a:t>The </a:t>
            </a:r>
            <a:r>
              <a:rPr lang="en-US" sz="2400" b="1" dirty="0"/>
              <a:t>Bible</a:t>
            </a:r>
            <a:r>
              <a:rPr lang="en-US" sz="2400" dirty="0"/>
              <a:t>, as </a:t>
            </a:r>
            <a:r>
              <a:rPr lang="en-US" sz="2400" b="1" i="1" dirty="0"/>
              <a:t>sacred Scripture</a:t>
            </a:r>
            <a:r>
              <a:rPr lang="en-US" sz="2400" dirty="0"/>
              <a:t>, thus speaks of Christ and proclaims him as the one who </a:t>
            </a:r>
            <a:r>
              <a:rPr lang="en-US" sz="2400" i="1" dirty="0"/>
              <a:t>had to endure suffering and then enter into his glory </a:t>
            </a:r>
            <a:r>
              <a:rPr lang="en-US" sz="2000" dirty="0"/>
              <a:t>(cf. v. 26)</a:t>
            </a:r>
            <a:r>
              <a:rPr lang="en-US" sz="2400" dirty="0"/>
              <a:t>.  Not simply a part, but </a:t>
            </a:r>
            <a:r>
              <a:rPr lang="en-US" sz="2400" b="1" i="1" dirty="0"/>
              <a:t>the whole of Scripture speaks of Christ</a:t>
            </a:r>
            <a:r>
              <a:rPr lang="en-US" sz="2400" dirty="0"/>
              <a:t>.  Apart from the Scriptures, his death and resurrection cannot be rightly understood.  That is why one of the most ancient confessions of faith stressed that "Christ died for our sins </a:t>
            </a:r>
            <a:r>
              <a:rPr lang="en-US" sz="2400" b="1" i="1" dirty="0"/>
              <a:t>in accordance with the Scriptures</a:t>
            </a:r>
            <a:r>
              <a:rPr lang="en-US" sz="2400" dirty="0"/>
              <a:t>, that he was buried, that he was raised on the third day </a:t>
            </a:r>
            <a:r>
              <a:rPr lang="en-US" sz="2400" b="1" i="1" dirty="0"/>
              <a:t>in accordance with the Scriptures</a:t>
            </a:r>
            <a:r>
              <a:rPr lang="en-US" sz="2400" dirty="0"/>
              <a:t>, and that he appeared to Cephas"</a:t>
            </a:r>
            <a:r>
              <a:rPr lang="en-US" sz="2000" dirty="0"/>
              <a:t> (</a:t>
            </a:r>
            <a:r>
              <a:rPr lang="en-US" sz="2000" i="1" dirty="0"/>
              <a:t>1Cor</a:t>
            </a:r>
            <a:r>
              <a:rPr lang="en-US" sz="2000" dirty="0"/>
              <a:t>15:3-5)</a:t>
            </a:r>
            <a:r>
              <a:rPr lang="en-US" sz="2400" dirty="0"/>
              <a:t>.  Since the Scriptures everywhere speak of Christ, they enable us to believe that his death and resurrection are not myth but history, and are central to the faith of his disciples.</a:t>
            </a:r>
          </a:p>
          <a:p>
            <a:pPr marL="0" indent="0">
              <a:lnSpc>
                <a:spcPct val="100000"/>
              </a:lnSpc>
              <a:spcBef>
                <a:spcPts val="600"/>
              </a:spcBef>
              <a:buNone/>
            </a:pPr>
            <a:r>
              <a:rPr lang="en-US" sz="2400" dirty="0"/>
              <a:t>A </a:t>
            </a:r>
            <a:r>
              <a:rPr lang="en-US" sz="2400" b="1" dirty="0"/>
              <a:t>profound bond </a:t>
            </a:r>
            <a:r>
              <a:rPr lang="en-US" sz="2400" dirty="0"/>
              <a:t>links </a:t>
            </a:r>
            <a:r>
              <a:rPr lang="en-US" sz="2400" b="1" dirty="0"/>
              <a:t>sacred Scripture </a:t>
            </a:r>
            <a:r>
              <a:rPr lang="en-US" sz="2400" dirty="0"/>
              <a:t>and the </a:t>
            </a:r>
            <a:r>
              <a:rPr lang="en-US" sz="2400" b="1" dirty="0"/>
              <a:t>faith of believers</a:t>
            </a:r>
            <a:r>
              <a:rPr lang="en-US" sz="2400" dirty="0"/>
              <a:t>.  Since faith comes from hearing, and what is heard is based on the word of Christ</a:t>
            </a:r>
            <a:r>
              <a:rPr lang="en-US" sz="2000" dirty="0"/>
              <a:t> (cf. </a:t>
            </a:r>
            <a:r>
              <a:rPr lang="en-US" sz="2000" i="1" dirty="0"/>
              <a:t>Rom</a:t>
            </a:r>
            <a:r>
              <a:rPr lang="en-US" sz="2000" dirty="0"/>
              <a:t> 10:17)</a:t>
            </a:r>
            <a:r>
              <a:rPr lang="en-US" sz="2400" dirty="0"/>
              <a:t>, </a:t>
            </a:r>
            <a:r>
              <a:rPr lang="en-US" sz="2400" b="1" i="1" dirty="0"/>
              <a:t>believers are bound to listen attentively to the word of the Lord, both in the celebration of the liturgy and in their personal prayer and reflection.</a:t>
            </a:r>
          </a:p>
        </p:txBody>
      </p:sp>
    </p:spTree>
    <p:extLst>
      <p:ext uri="{BB962C8B-B14F-4D97-AF65-F5344CB8AC3E}">
        <p14:creationId xmlns:p14="http://schemas.microsoft.com/office/powerpoint/2010/main" val="6377602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F1DC9-D37D-4426-846B-4EBC0ACE4142}"/>
              </a:ext>
            </a:extLst>
          </p:cNvPr>
          <p:cNvSpPr>
            <a:spLocks noGrp="1"/>
          </p:cNvSpPr>
          <p:nvPr>
            <p:ph type="title"/>
          </p:nvPr>
        </p:nvSpPr>
        <p:spPr/>
        <p:txBody>
          <a:bodyPr>
            <a:normAutofit fontScale="90000"/>
          </a:bodyPr>
          <a:lstStyle/>
          <a:p>
            <a:r>
              <a:rPr lang="en-US" b="1" i="1" cap="none" dirty="0" err="1">
                <a:effectLst/>
                <a:latin typeface="Times New Roman" panose="02020603050405020304" pitchFamily="18" charset="0"/>
                <a:cs typeface="Times New Roman" panose="02020603050405020304" pitchFamily="18" charset="0"/>
              </a:rPr>
              <a:t>Aperuit</a:t>
            </a:r>
            <a:r>
              <a:rPr lang="en-US" b="1" i="1" cap="none" dirty="0">
                <a:effectLst/>
                <a:latin typeface="Times New Roman" panose="02020603050405020304" pitchFamily="18" charset="0"/>
                <a:cs typeface="Times New Roman" panose="02020603050405020304" pitchFamily="18" charset="0"/>
              </a:rPr>
              <a:t> </a:t>
            </a:r>
            <a:r>
              <a:rPr lang="en-US" b="1" i="1" cap="none" dirty="0" err="1">
                <a:effectLst/>
                <a:latin typeface="Times New Roman" panose="02020603050405020304" pitchFamily="18" charset="0"/>
                <a:cs typeface="Times New Roman" panose="02020603050405020304" pitchFamily="18" charset="0"/>
              </a:rPr>
              <a:t>Illis</a:t>
            </a:r>
            <a:r>
              <a:rPr lang="en-US" cap="none" dirty="0">
                <a:effectLst/>
                <a:latin typeface="Times New Roman" panose="02020603050405020304" pitchFamily="18" charset="0"/>
                <a:cs typeface="Times New Roman" panose="02020603050405020304" pitchFamily="18" charset="0"/>
              </a:rPr>
              <a:t> </a:t>
            </a:r>
            <a:r>
              <a:rPr lang="en-US" cap="none" dirty="0">
                <a:effectLst/>
              </a:rPr>
              <a:t>– </a:t>
            </a:r>
            <a:r>
              <a:rPr lang="en-US" b="0" cap="none" dirty="0">
                <a:effectLst/>
              </a:rPr>
              <a:t>Instituting the </a:t>
            </a:r>
            <a:r>
              <a:rPr lang="en-US" b="1" cap="none" dirty="0">
                <a:effectLst/>
              </a:rPr>
              <a:t>Sunday of the Word of God</a:t>
            </a:r>
            <a:endParaRPr lang="en-US" b="1" dirty="0"/>
          </a:p>
        </p:txBody>
      </p:sp>
      <p:sp>
        <p:nvSpPr>
          <p:cNvPr id="3" name="Content Placeholder 2">
            <a:extLst>
              <a:ext uri="{FF2B5EF4-FFF2-40B4-BE49-F238E27FC236}">
                <a16:creationId xmlns:a16="http://schemas.microsoft.com/office/drawing/2014/main" id="{852D08A5-9422-444A-9670-E201AD4CA9A6}"/>
              </a:ext>
            </a:extLst>
          </p:cNvPr>
          <p:cNvSpPr>
            <a:spLocks noGrp="1"/>
          </p:cNvSpPr>
          <p:nvPr>
            <p:ph idx="1"/>
          </p:nvPr>
        </p:nvSpPr>
        <p:spPr>
          <a:xfrm>
            <a:off x="701039" y="1055692"/>
            <a:ext cx="10859589" cy="5032069"/>
          </a:xfrm>
        </p:spPr>
        <p:txBody>
          <a:bodyPr>
            <a:noAutofit/>
          </a:bodyPr>
          <a:lstStyle/>
          <a:p>
            <a:pPr marL="0" indent="0">
              <a:lnSpc>
                <a:spcPct val="110000"/>
              </a:lnSpc>
              <a:spcBef>
                <a:spcPts val="600"/>
              </a:spcBef>
              <a:buNone/>
            </a:pPr>
            <a:r>
              <a:rPr lang="en-US" sz="2400" dirty="0">
                <a:solidFill>
                  <a:srgbClr val="C00000"/>
                </a:solidFill>
              </a:rPr>
              <a:t>8.  </a:t>
            </a:r>
            <a:r>
              <a:rPr lang="en-US" sz="2400" dirty="0"/>
              <a:t>The </a:t>
            </a:r>
            <a:r>
              <a:rPr lang="en-US" sz="2400" b="1" dirty="0"/>
              <a:t>journey</a:t>
            </a:r>
            <a:r>
              <a:rPr lang="en-US" sz="2400" dirty="0"/>
              <a:t> that the Risen Lord makes with the disciples of </a:t>
            </a:r>
            <a:r>
              <a:rPr lang="en-US" sz="2400" b="1" dirty="0"/>
              <a:t>Emmaus</a:t>
            </a:r>
            <a:r>
              <a:rPr lang="en-US" sz="2400" dirty="0"/>
              <a:t> </a:t>
            </a:r>
            <a:r>
              <a:rPr lang="en-US" sz="2400" b="1" i="1" dirty="0"/>
              <a:t>ended with a meal</a:t>
            </a:r>
            <a:r>
              <a:rPr lang="en-US" sz="2400" dirty="0"/>
              <a:t>.  The mysterious wayfarer accepts their insistent request:  "Stay with us, for it is almost evening and the day is now far spent" (</a:t>
            </a:r>
            <a:r>
              <a:rPr lang="en-US" sz="2400" i="1" dirty="0"/>
              <a:t>Lk</a:t>
            </a:r>
            <a:r>
              <a:rPr lang="en-US" sz="2400" dirty="0"/>
              <a:t> 24:29).  They sit down at </a:t>
            </a:r>
            <a:r>
              <a:rPr lang="en-US" sz="2400" b="1" dirty="0"/>
              <a:t>table</a:t>
            </a:r>
            <a:r>
              <a:rPr lang="en-US" sz="2400" dirty="0"/>
              <a:t>, and Jesus </a:t>
            </a:r>
            <a:r>
              <a:rPr lang="en-US" sz="2400" b="1" i="1" dirty="0"/>
              <a:t>takes the bread, blesses it, breaks it and offers it to them</a:t>
            </a:r>
            <a:r>
              <a:rPr lang="en-US" sz="2400" dirty="0"/>
              <a:t>.  At that moment, their eyes are opened, and they recognize him (cf. v. 31). </a:t>
            </a:r>
          </a:p>
          <a:p>
            <a:pPr marL="0" indent="0">
              <a:lnSpc>
                <a:spcPct val="110000"/>
              </a:lnSpc>
              <a:spcBef>
                <a:spcPts val="600"/>
              </a:spcBef>
              <a:buNone/>
            </a:pPr>
            <a:r>
              <a:rPr lang="en-US" sz="2400" dirty="0"/>
              <a:t>This scene clearly demonstrates the </a:t>
            </a:r>
            <a:r>
              <a:rPr lang="en-US" sz="2400" b="1" i="1" dirty="0"/>
              <a:t>unbreakable bond between sacred Scripture and the Eucharist</a:t>
            </a:r>
            <a:r>
              <a:rPr lang="en-US" sz="2400" dirty="0"/>
              <a:t>.  As the </a:t>
            </a:r>
            <a:r>
              <a:rPr lang="en-US" sz="2400" u="sng" dirty="0"/>
              <a:t>Second Vatican Council</a:t>
            </a:r>
            <a:r>
              <a:rPr lang="en-US" sz="2400" dirty="0"/>
              <a:t> teaches, "</a:t>
            </a:r>
            <a:r>
              <a:rPr lang="en-US" sz="2400" b="1" i="1" dirty="0"/>
              <a:t>the Church has always venerated the divine Scriptures as she has venerated the Lord’s body, in that she never ceases, above all in the sacred liturgy, to partake of the bread of life and to offer it to the faithful from the one table of the word of God and the body of Christ</a:t>
            </a:r>
            <a:r>
              <a:rPr lang="en-US" sz="2400" dirty="0"/>
              <a:t>" (</a:t>
            </a:r>
            <a:r>
              <a:rPr lang="en-US" sz="2400" i="1" dirty="0">
                <a:hlinkClick r:id="rId2"/>
              </a:rPr>
              <a:t>Dei Verbum</a:t>
            </a:r>
            <a:r>
              <a:rPr lang="en-US" sz="2400" dirty="0"/>
              <a:t>, 21). </a:t>
            </a:r>
          </a:p>
        </p:txBody>
      </p:sp>
    </p:spTree>
    <p:extLst>
      <p:ext uri="{BB962C8B-B14F-4D97-AF65-F5344CB8AC3E}">
        <p14:creationId xmlns:p14="http://schemas.microsoft.com/office/powerpoint/2010/main" val="21230135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F1DC9-D37D-4426-846B-4EBC0ACE4142}"/>
              </a:ext>
            </a:extLst>
          </p:cNvPr>
          <p:cNvSpPr>
            <a:spLocks noGrp="1"/>
          </p:cNvSpPr>
          <p:nvPr>
            <p:ph type="title"/>
          </p:nvPr>
        </p:nvSpPr>
        <p:spPr/>
        <p:txBody>
          <a:bodyPr>
            <a:normAutofit fontScale="90000"/>
          </a:bodyPr>
          <a:lstStyle/>
          <a:p>
            <a:r>
              <a:rPr lang="en-US" b="1" i="1" cap="none" dirty="0" err="1">
                <a:effectLst/>
                <a:latin typeface="Times New Roman" panose="02020603050405020304" pitchFamily="18" charset="0"/>
                <a:cs typeface="Times New Roman" panose="02020603050405020304" pitchFamily="18" charset="0"/>
              </a:rPr>
              <a:t>Aperuit</a:t>
            </a:r>
            <a:r>
              <a:rPr lang="en-US" b="1" i="1" cap="none" dirty="0">
                <a:effectLst/>
                <a:latin typeface="Times New Roman" panose="02020603050405020304" pitchFamily="18" charset="0"/>
                <a:cs typeface="Times New Roman" panose="02020603050405020304" pitchFamily="18" charset="0"/>
              </a:rPr>
              <a:t> </a:t>
            </a:r>
            <a:r>
              <a:rPr lang="en-US" b="1" i="1" cap="none" dirty="0" err="1">
                <a:effectLst/>
                <a:latin typeface="Times New Roman" panose="02020603050405020304" pitchFamily="18" charset="0"/>
                <a:cs typeface="Times New Roman" panose="02020603050405020304" pitchFamily="18" charset="0"/>
              </a:rPr>
              <a:t>Illis</a:t>
            </a:r>
            <a:r>
              <a:rPr lang="en-US" cap="none" dirty="0">
                <a:effectLst/>
                <a:latin typeface="Times New Roman" panose="02020603050405020304" pitchFamily="18" charset="0"/>
                <a:cs typeface="Times New Roman" panose="02020603050405020304" pitchFamily="18" charset="0"/>
              </a:rPr>
              <a:t> </a:t>
            </a:r>
            <a:r>
              <a:rPr lang="en-US" cap="none" dirty="0">
                <a:effectLst/>
              </a:rPr>
              <a:t>– </a:t>
            </a:r>
            <a:r>
              <a:rPr lang="en-US" b="0" cap="none" dirty="0">
                <a:effectLst/>
              </a:rPr>
              <a:t>Instituting the </a:t>
            </a:r>
            <a:r>
              <a:rPr lang="en-US" b="1" cap="none" dirty="0">
                <a:effectLst/>
              </a:rPr>
              <a:t>Sunday of the Word of God</a:t>
            </a:r>
            <a:endParaRPr lang="en-US" b="1" dirty="0"/>
          </a:p>
        </p:txBody>
      </p:sp>
      <p:sp>
        <p:nvSpPr>
          <p:cNvPr id="3" name="Content Placeholder 2">
            <a:extLst>
              <a:ext uri="{FF2B5EF4-FFF2-40B4-BE49-F238E27FC236}">
                <a16:creationId xmlns:a16="http://schemas.microsoft.com/office/drawing/2014/main" id="{852D08A5-9422-444A-9670-E201AD4CA9A6}"/>
              </a:ext>
            </a:extLst>
          </p:cNvPr>
          <p:cNvSpPr>
            <a:spLocks noGrp="1"/>
          </p:cNvSpPr>
          <p:nvPr>
            <p:ph idx="1"/>
          </p:nvPr>
        </p:nvSpPr>
        <p:spPr/>
        <p:txBody>
          <a:bodyPr>
            <a:noAutofit/>
          </a:bodyPr>
          <a:lstStyle/>
          <a:p>
            <a:pPr marL="0" indent="0">
              <a:lnSpc>
                <a:spcPct val="100000"/>
              </a:lnSpc>
              <a:spcBef>
                <a:spcPts val="600"/>
              </a:spcBef>
              <a:buNone/>
            </a:pPr>
            <a:r>
              <a:rPr lang="en-US" sz="2000" b="1" dirty="0">
                <a:solidFill>
                  <a:srgbClr val="C00000"/>
                </a:solidFill>
              </a:rPr>
              <a:t>8</a:t>
            </a:r>
            <a:r>
              <a:rPr lang="en-US" sz="1600" dirty="0">
                <a:solidFill>
                  <a:srgbClr val="C00000"/>
                </a:solidFill>
              </a:rPr>
              <a:t> (cont.) </a:t>
            </a:r>
            <a:r>
              <a:rPr lang="en-US" sz="2000" b="1" dirty="0"/>
              <a:t>Regular reading of sacred Scripture </a:t>
            </a:r>
            <a:r>
              <a:rPr lang="en-US" sz="2000" dirty="0"/>
              <a:t>and the </a:t>
            </a:r>
            <a:r>
              <a:rPr lang="en-US" sz="2000" b="1" dirty="0"/>
              <a:t>celebration of the Eucharist </a:t>
            </a:r>
            <a:r>
              <a:rPr lang="en-US" sz="2000" dirty="0"/>
              <a:t>make it possible for us to see ourselves as part of one another.  As Christians, </a:t>
            </a:r>
            <a:r>
              <a:rPr lang="en-US" sz="2000" b="1" i="1" dirty="0"/>
              <a:t>we are a single people, making our pilgrim way through history, sustained by the Lord, present in our midst, who speaks to us and nourishes us</a:t>
            </a:r>
            <a:r>
              <a:rPr lang="en-US" sz="2000" dirty="0"/>
              <a:t>.  A day devoted to the Bible should not be seen as a yearly event but rather a year-long event, for we urgently need to grow in our knowledge and love of the Scriptures and of the risen Lord, who continues to speak his word and to break bread in the community of believers.  For this reason, </a:t>
            </a:r>
            <a:r>
              <a:rPr lang="en-US" sz="2000" b="1" i="1" dirty="0"/>
              <a:t>we need to develop a closer relationship with sacred Scripture</a:t>
            </a:r>
            <a:r>
              <a:rPr lang="en-US" sz="2000" dirty="0"/>
              <a:t>; otherwise, our hearts will remain cold and our eyes shut, struck as we are by so many forms of blindness.</a:t>
            </a:r>
          </a:p>
          <a:p>
            <a:pPr marL="0" indent="0">
              <a:lnSpc>
                <a:spcPct val="100000"/>
              </a:lnSpc>
              <a:spcBef>
                <a:spcPts val="600"/>
              </a:spcBef>
              <a:buNone/>
            </a:pPr>
            <a:r>
              <a:rPr lang="en-US" sz="2000" b="1" dirty="0"/>
              <a:t>Sacred Scripture and the sacraments are thus inseparable</a:t>
            </a:r>
            <a:r>
              <a:rPr lang="en-US" sz="2000" dirty="0"/>
              <a:t>.  When the sacraments are introduced and illumined by God’s word, they become ever more clearly the goal of a process whereby Christ opens our minds and hearts to acknowledge his saving work.  We should always keep in mind the teaching found in the Book of Revelation: the Lord is standing at the door and knocking.  If anyone should hear his voice and open for him, he will come in and eat with them (cf. 3:20).  Christ Jesus is knocking at our door in the words of sacred Scripture.  If we hear his voice and open the doors of our minds and hearts, then he will enter our lives and remain ever with us.</a:t>
            </a:r>
          </a:p>
        </p:txBody>
      </p:sp>
    </p:spTree>
    <p:extLst>
      <p:ext uri="{BB962C8B-B14F-4D97-AF65-F5344CB8AC3E}">
        <p14:creationId xmlns:p14="http://schemas.microsoft.com/office/powerpoint/2010/main" val="20343267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DDE5CDF-1512-4CDA-B956-23D223F8DE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a:extLst>
              <a:ext uri="{FF2B5EF4-FFF2-40B4-BE49-F238E27FC236}">
                <a16:creationId xmlns:a16="http://schemas.microsoft.com/office/drawing/2014/main" id="{B029D7D8-5A6B-4C76-94C8-15798C6C5A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4" name="Straight Connector 13">
            <a:extLst>
              <a:ext uri="{FF2B5EF4-FFF2-40B4-BE49-F238E27FC236}">
                <a16:creationId xmlns:a16="http://schemas.microsoft.com/office/drawing/2014/main" id="{A5C9319C-E20D-4884-952F-60B6A58C3E3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F1176DA6-4BBF-42A4-9C94-E6613CCD6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99AAB0AE-172B-4FB4-80C2-86CD6B824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22225">
            <a:solidFill>
              <a:srgbClr val="F09A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Company name&#10;&#10;Description automatically generated with medium confidence">
            <a:extLst>
              <a:ext uri="{FF2B5EF4-FFF2-40B4-BE49-F238E27FC236}">
                <a16:creationId xmlns:a16="http://schemas.microsoft.com/office/drawing/2014/main" id="{84391AC1-A8D2-4BA2-91B2-1A75C932994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983670" y="643467"/>
            <a:ext cx="6224659" cy="5571066"/>
          </a:xfrm>
          <a:prstGeom prst="rect">
            <a:avLst/>
          </a:prstGeom>
        </p:spPr>
      </p:pic>
    </p:spTree>
    <p:extLst>
      <p:ext uri="{BB962C8B-B14F-4D97-AF65-F5344CB8AC3E}">
        <p14:creationId xmlns:p14="http://schemas.microsoft.com/office/powerpoint/2010/main" val="38725486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F7816-7E7A-4C11-9E76-5B23B23E4557}"/>
              </a:ext>
            </a:extLst>
          </p:cNvPr>
          <p:cNvSpPr>
            <a:spLocks noGrp="1"/>
          </p:cNvSpPr>
          <p:nvPr>
            <p:ph type="title"/>
          </p:nvPr>
        </p:nvSpPr>
        <p:spPr>
          <a:xfrm>
            <a:off x="701040" y="74645"/>
            <a:ext cx="10789920" cy="873952"/>
          </a:xfrm>
        </p:spPr>
        <p:txBody>
          <a:bodyPr>
            <a:noAutofit/>
          </a:bodyPr>
          <a:lstStyle/>
          <a:p>
            <a:pPr algn="ctr"/>
            <a:r>
              <a:rPr lang="en-US" sz="2800" dirty="0"/>
              <a:t>INTERNATIONAL THEOLOGICAL COMMISSION:</a:t>
            </a:r>
            <a:br>
              <a:rPr lang="en-US" sz="2800" dirty="0"/>
            </a:br>
            <a:r>
              <a:rPr lang="en-US" sz="2800" dirty="0"/>
              <a:t> “</a:t>
            </a:r>
            <a:r>
              <a:rPr lang="en-US" sz="2800" b="1" cap="none" dirty="0" err="1"/>
              <a:t>Synodality</a:t>
            </a:r>
            <a:r>
              <a:rPr lang="en-US" sz="2800" b="1" cap="none" dirty="0"/>
              <a:t> in the Life and Mission of the Church”</a:t>
            </a:r>
            <a:endParaRPr lang="en-US" sz="2800" dirty="0"/>
          </a:p>
        </p:txBody>
      </p:sp>
      <p:sp>
        <p:nvSpPr>
          <p:cNvPr id="3" name="Content Placeholder 2">
            <a:extLst>
              <a:ext uri="{FF2B5EF4-FFF2-40B4-BE49-F238E27FC236}">
                <a16:creationId xmlns:a16="http://schemas.microsoft.com/office/drawing/2014/main" id="{D919A461-555D-4A67-B7C9-A70A60D05E1F}"/>
              </a:ext>
            </a:extLst>
          </p:cNvPr>
          <p:cNvSpPr>
            <a:spLocks noGrp="1"/>
          </p:cNvSpPr>
          <p:nvPr>
            <p:ph idx="1"/>
          </p:nvPr>
        </p:nvSpPr>
        <p:spPr>
          <a:xfrm>
            <a:off x="701040" y="1222310"/>
            <a:ext cx="10934234" cy="4865451"/>
          </a:xfrm>
        </p:spPr>
        <p:txBody>
          <a:bodyPr>
            <a:normAutofit/>
          </a:bodyPr>
          <a:lstStyle/>
          <a:p>
            <a:pPr marL="0" indent="0">
              <a:lnSpc>
                <a:spcPct val="100000"/>
              </a:lnSpc>
              <a:spcBef>
                <a:spcPts val="1200"/>
              </a:spcBef>
              <a:buNone/>
            </a:pPr>
            <a:r>
              <a:rPr lang="en-US" sz="2400" b="1" dirty="0">
                <a:solidFill>
                  <a:srgbClr val="FF0000"/>
                </a:solidFill>
              </a:rPr>
              <a:t>16</a:t>
            </a:r>
            <a:r>
              <a:rPr lang="en-US" sz="2400" dirty="0">
                <a:solidFill>
                  <a:srgbClr val="FF0000"/>
                </a:solidFill>
              </a:rPr>
              <a:t>. </a:t>
            </a:r>
            <a:r>
              <a:rPr lang="en-US" sz="2600" b="1" dirty="0"/>
              <a:t>Jesus is the pilgrim </a:t>
            </a:r>
            <a:r>
              <a:rPr lang="en-US" sz="2600" dirty="0"/>
              <a:t>who proclaims the good news of the Kingdom of God </a:t>
            </a:r>
            <a:r>
              <a:rPr lang="en-US" sz="2000" dirty="0"/>
              <a:t>(</a:t>
            </a:r>
            <a:r>
              <a:rPr lang="en-US" sz="2000" i="1" dirty="0"/>
              <a:t>cf. Luke</a:t>
            </a:r>
            <a:r>
              <a:rPr lang="en-US" sz="2000" dirty="0"/>
              <a:t> 4:14-15; 8:1; 9:57; 13:22; 19:11)</a:t>
            </a:r>
            <a:r>
              <a:rPr lang="en-US" sz="2600" dirty="0"/>
              <a:t>, teaches "the </a:t>
            </a:r>
            <a:r>
              <a:rPr lang="en-US" sz="2600" b="1" dirty="0"/>
              <a:t>way</a:t>
            </a:r>
            <a:r>
              <a:rPr lang="en-US" sz="2600" dirty="0"/>
              <a:t> of God" </a:t>
            </a:r>
            <a:r>
              <a:rPr lang="en-US" sz="2000" dirty="0"/>
              <a:t>(cf. Luke 20:21) </a:t>
            </a:r>
            <a:r>
              <a:rPr lang="en-US" sz="2600" dirty="0"/>
              <a:t>and points the </a:t>
            </a:r>
            <a:r>
              <a:rPr lang="en-US" sz="2600" b="1" dirty="0"/>
              <a:t>way</a:t>
            </a:r>
            <a:r>
              <a:rPr lang="en-US" sz="2600" dirty="0"/>
              <a:t> to it </a:t>
            </a:r>
            <a:r>
              <a:rPr lang="en-US" sz="2000" dirty="0"/>
              <a:t>(</a:t>
            </a:r>
            <a:r>
              <a:rPr lang="en-US" sz="2000" i="1" dirty="0"/>
              <a:t>Luke</a:t>
            </a:r>
            <a:r>
              <a:rPr lang="en-US" sz="2000" dirty="0"/>
              <a:t> 9:51–19:28)</a:t>
            </a:r>
            <a:r>
              <a:rPr lang="en-US" sz="2600" dirty="0"/>
              <a:t>.  In fact, He Himself </a:t>
            </a:r>
            <a:r>
              <a:rPr lang="en-US" sz="2600" i="1" dirty="0"/>
              <a:t>is </a:t>
            </a:r>
            <a:r>
              <a:rPr lang="en-US" sz="2600" dirty="0"/>
              <a:t>"</a:t>
            </a:r>
            <a:r>
              <a:rPr lang="en-US" sz="2600" b="1" dirty="0"/>
              <a:t>the way</a:t>
            </a:r>
            <a:r>
              <a:rPr lang="en-US" sz="2600" dirty="0"/>
              <a:t>" </a:t>
            </a:r>
            <a:r>
              <a:rPr lang="en-US" sz="2000" dirty="0"/>
              <a:t>(</a:t>
            </a:r>
            <a:r>
              <a:rPr lang="en-US" sz="2000" i="1" dirty="0"/>
              <a:t>cf. John </a:t>
            </a:r>
            <a:r>
              <a:rPr lang="en-US" sz="2000" dirty="0"/>
              <a:t>14:6) </a:t>
            </a:r>
            <a:r>
              <a:rPr lang="en-US" sz="2600" dirty="0"/>
              <a:t>that leads to the Father;</a:t>
            </a:r>
            <a:r>
              <a:rPr lang="en-US" sz="2600" b="1" dirty="0"/>
              <a:t> </a:t>
            </a:r>
            <a:r>
              <a:rPr lang="en-US" sz="2600" dirty="0"/>
              <a:t>in the Holy Spirit </a:t>
            </a:r>
            <a:r>
              <a:rPr lang="en-US" sz="2000" dirty="0"/>
              <a:t>(</a:t>
            </a:r>
            <a:r>
              <a:rPr lang="en-US" sz="2000" i="1" dirty="0"/>
              <a:t>cf. John</a:t>
            </a:r>
            <a:r>
              <a:rPr lang="en-US" sz="2000" dirty="0"/>
              <a:t> 16:13) </a:t>
            </a:r>
            <a:r>
              <a:rPr lang="en-US" sz="2600" dirty="0"/>
              <a:t>He shares with everyone the truth and love of communion with God and our sisters and brothers.  Living communion according to the standard of Jesus’ new commandment means </a:t>
            </a:r>
            <a:r>
              <a:rPr lang="en-US" sz="2600" b="1" dirty="0"/>
              <a:t>walking together </a:t>
            </a:r>
            <a:r>
              <a:rPr lang="en-US" sz="2600" dirty="0"/>
              <a:t>in history as the People of God of the new covenant, in a way that fits the gift received </a:t>
            </a:r>
            <a:r>
              <a:rPr lang="en-US" sz="2000" dirty="0"/>
              <a:t>(</a:t>
            </a:r>
            <a:r>
              <a:rPr lang="en-US" sz="2000" i="1" dirty="0"/>
              <a:t>cf. John</a:t>
            </a:r>
            <a:r>
              <a:rPr lang="en-US" sz="2000" dirty="0"/>
              <a:t> 15:12-15)</a:t>
            </a:r>
            <a:r>
              <a:rPr lang="en-US" sz="2600" dirty="0"/>
              <a:t>.</a:t>
            </a:r>
          </a:p>
          <a:p>
            <a:pPr marL="0" indent="0">
              <a:lnSpc>
                <a:spcPct val="100000"/>
              </a:lnSpc>
              <a:spcBef>
                <a:spcPts val="1200"/>
              </a:spcBef>
              <a:buNone/>
            </a:pPr>
            <a:r>
              <a:rPr lang="en-US" sz="2600" i="1" dirty="0"/>
              <a:t>In his account of the disciples at </a:t>
            </a:r>
            <a:r>
              <a:rPr lang="en-US" sz="2600" b="1" i="1" u="sng" dirty="0"/>
              <a:t>Emmaus</a:t>
            </a:r>
            <a:r>
              <a:rPr lang="en-US" sz="2600" i="1" dirty="0"/>
              <a:t>, Luke gives us </a:t>
            </a:r>
            <a:r>
              <a:rPr lang="en-US" sz="2600" b="1" i="1" dirty="0"/>
              <a:t>a living icon of the Church </a:t>
            </a:r>
            <a:r>
              <a:rPr lang="en-US" sz="2600" i="1" dirty="0"/>
              <a:t>as People of God,  </a:t>
            </a:r>
            <a:r>
              <a:rPr lang="en-US" sz="2600" b="1" i="1" dirty="0"/>
              <a:t>guided on its way </a:t>
            </a:r>
            <a:r>
              <a:rPr lang="en-US" sz="2600" i="1" dirty="0"/>
              <a:t>by the risen Lord,  who </a:t>
            </a:r>
            <a:r>
              <a:rPr lang="en-US" sz="2600" b="1" i="1" dirty="0"/>
              <a:t>lights it up by His Word  </a:t>
            </a:r>
            <a:r>
              <a:rPr lang="en-US" sz="2600" i="1" dirty="0"/>
              <a:t>and</a:t>
            </a:r>
            <a:r>
              <a:rPr lang="en-US" sz="2600" b="1" i="1" dirty="0"/>
              <a:t> feeds it with the Bread of Life </a:t>
            </a:r>
            <a:r>
              <a:rPr lang="en-US" sz="2000" dirty="0"/>
              <a:t>(</a:t>
            </a:r>
            <a:r>
              <a:rPr lang="en-US" sz="2000" i="1" dirty="0"/>
              <a:t>cf. Luke</a:t>
            </a:r>
            <a:r>
              <a:rPr lang="en-US" sz="2000" dirty="0"/>
              <a:t> 24:13-35)</a:t>
            </a:r>
            <a:r>
              <a:rPr lang="en-US" sz="2600" dirty="0"/>
              <a:t>.</a:t>
            </a:r>
          </a:p>
        </p:txBody>
      </p:sp>
    </p:spTree>
    <p:extLst>
      <p:ext uri="{BB962C8B-B14F-4D97-AF65-F5344CB8AC3E}">
        <p14:creationId xmlns:p14="http://schemas.microsoft.com/office/powerpoint/2010/main" val="31150385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D249728-A172-4EF8-8EE3-613FFC7EE2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6044" y="3176"/>
            <a:ext cx="8245675" cy="6136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1800A-043D-4198-9D40-FFCCC6945773}"/>
              </a:ext>
            </a:extLst>
          </p:cNvPr>
          <p:cNvSpPr>
            <a:spLocks noGrp="1"/>
          </p:cNvSpPr>
          <p:nvPr>
            <p:ph type="title"/>
          </p:nvPr>
        </p:nvSpPr>
        <p:spPr/>
        <p:txBody>
          <a:bodyPr/>
          <a:lstStyle/>
          <a:p>
            <a:r>
              <a:rPr lang="en-US" dirty="0"/>
              <a:t>OTHER  Themes of Luke’s Gospel</a:t>
            </a:r>
            <a:r>
              <a:rPr lang="en-US" b="0" dirty="0"/>
              <a:t>   (HO for 4-06)</a:t>
            </a:r>
          </a:p>
        </p:txBody>
      </p:sp>
      <p:sp>
        <p:nvSpPr>
          <p:cNvPr id="3" name="Content Placeholder 2">
            <a:extLst>
              <a:ext uri="{FF2B5EF4-FFF2-40B4-BE49-F238E27FC236}">
                <a16:creationId xmlns:a16="http://schemas.microsoft.com/office/drawing/2014/main" id="{BD8E8C67-7904-4EAE-9398-56971379FE81}"/>
              </a:ext>
            </a:extLst>
          </p:cNvPr>
          <p:cNvSpPr>
            <a:spLocks noGrp="1"/>
          </p:cNvSpPr>
          <p:nvPr>
            <p:ph idx="1"/>
          </p:nvPr>
        </p:nvSpPr>
        <p:spPr/>
        <p:txBody>
          <a:bodyPr/>
          <a:lstStyle/>
          <a:p>
            <a:pPr marL="0" indent="0">
              <a:lnSpc>
                <a:spcPct val="100000"/>
              </a:lnSpc>
              <a:spcBef>
                <a:spcPts val="600"/>
              </a:spcBef>
              <a:buNone/>
            </a:pPr>
            <a:r>
              <a:rPr lang="en-US" dirty="0">
                <a:solidFill>
                  <a:srgbClr val="C00000"/>
                </a:solidFill>
              </a:rPr>
              <a:t>A) </a:t>
            </a:r>
            <a:r>
              <a:rPr lang="en-US" b="1" i="1" dirty="0"/>
              <a:t>Christology &amp; Discipleship</a:t>
            </a:r>
            <a:r>
              <a:rPr lang="en-US" dirty="0"/>
              <a:t>:</a:t>
            </a:r>
          </a:p>
          <a:p>
            <a:pPr lvl="1">
              <a:lnSpc>
                <a:spcPct val="100000"/>
              </a:lnSpc>
              <a:spcBef>
                <a:spcPts val="600"/>
              </a:spcBef>
            </a:pPr>
            <a:r>
              <a:rPr lang="en-US" dirty="0"/>
              <a:t>Savior &amp; Lord of All (1:68-79; 2:11, 29-32)</a:t>
            </a:r>
          </a:p>
          <a:p>
            <a:pPr lvl="1">
              <a:lnSpc>
                <a:spcPct val="100000"/>
              </a:lnSpc>
              <a:spcBef>
                <a:spcPts val="600"/>
              </a:spcBef>
            </a:pPr>
            <a:r>
              <a:rPr lang="en-US" dirty="0"/>
              <a:t>Christ/Messiah &amp; Prophet (4:16-30; 13:33-34)</a:t>
            </a:r>
          </a:p>
          <a:p>
            <a:pPr lvl="1">
              <a:lnSpc>
                <a:spcPct val="100000"/>
              </a:lnSpc>
              <a:spcBef>
                <a:spcPts val="600"/>
              </a:spcBef>
            </a:pPr>
            <a:r>
              <a:rPr lang="en-US" dirty="0"/>
              <a:t>“Love your enemies” (6:27, 35); “be merciful” (6:36)</a:t>
            </a:r>
          </a:p>
          <a:p>
            <a:pPr lvl="1">
              <a:lnSpc>
                <a:spcPct val="100000"/>
              </a:lnSpc>
              <a:spcBef>
                <a:spcPts val="600"/>
              </a:spcBef>
            </a:pPr>
            <a:r>
              <a:rPr lang="en-US" dirty="0"/>
              <a:t>Be sent on “mission” (9:1-6; 10:1-20)</a:t>
            </a:r>
          </a:p>
          <a:p>
            <a:pPr marL="0" indent="0">
              <a:lnSpc>
                <a:spcPct val="100000"/>
              </a:lnSpc>
              <a:spcBef>
                <a:spcPts val="2400"/>
              </a:spcBef>
              <a:buNone/>
            </a:pPr>
            <a:r>
              <a:rPr lang="en-US" altLang="en-US" dirty="0">
                <a:solidFill>
                  <a:srgbClr val="C00000"/>
                </a:solidFill>
              </a:rPr>
              <a:t>B) </a:t>
            </a:r>
            <a:r>
              <a:rPr lang="en-US" altLang="en-US" dirty="0"/>
              <a:t>Theological </a:t>
            </a:r>
            <a:r>
              <a:rPr lang="en-US" altLang="en-US" b="1" i="1" dirty="0"/>
              <a:t>Geography</a:t>
            </a:r>
            <a:r>
              <a:rPr lang="en-US" altLang="en-US" i="1" dirty="0"/>
              <a:t> &amp; </a:t>
            </a:r>
            <a:r>
              <a:rPr lang="en-US" altLang="en-US" dirty="0"/>
              <a:t>Contextualized </a:t>
            </a:r>
            <a:r>
              <a:rPr lang="en-US" altLang="en-US" b="1" i="1" dirty="0"/>
              <a:t>History</a:t>
            </a:r>
          </a:p>
          <a:p>
            <a:pPr marL="741363" lvl="1" indent="-280988">
              <a:lnSpc>
                <a:spcPct val="100000"/>
              </a:lnSpc>
              <a:spcBef>
                <a:spcPts val="600"/>
              </a:spcBef>
            </a:pPr>
            <a:r>
              <a:rPr lang="en-US" altLang="en-US" dirty="0"/>
              <a:t>Gospel begins &amp; ends in </a:t>
            </a:r>
            <a:r>
              <a:rPr lang="en-US" altLang="en-US" i="1" dirty="0"/>
              <a:t>Temple of Jerusalem</a:t>
            </a:r>
            <a:br>
              <a:rPr lang="en-US" altLang="en-US" i="1" dirty="0"/>
            </a:br>
            <a:r>
              <a:rPr lang="en-US" altLang="en-US" dirty="0"/>
              <a:t>Jesus’ </a:t>
            </a:r>
            <a:r>
              <a:rPr lang="en-US" altLang="en-US" i="1" dirty="0"/>
              <a:t>journey to Jerusalem</a:t>
            </a:r>
            <a:r>
              <a:rPr lang="en-US" altLang="en-US" dirty="0"/>
              <a:t> is central</a:t>
            </a:r>
            <a:endParaRPr lang="en-US" altLang="en-US" i="1" dirty="0"/>
          </a:p>
          <a:p>
            <a:pPr marL="747713" lvl="1" indent="-290513">
              <a:lnSpc>
                <a:spcPct val="100000"/>
              </a:lnSpc>
              <a:spcBef>
                <a:spcPts val="600"/>
              </a:spcBef>
            </a:pPr>
            <a:r>
              <a:rPr lang="en-US" altLang="en-US" i="1" dirty="0"/>
              <a:t>Historical</a:t>
            </a:r>
            <a:r>
              <a:rPr lang="en-US" altLang="en-US" dirty="0"/>
              <a:t> markers: 1:5 (days of Herod);  2:1-3 (census of Augustus); </a:t>
            </a:r>
            <a:br>
              <a:rPr lang="en-US" altLang="en-US" dirty="0"/>
            </a:br>
            <a:r>
              <a:rPr lang="en-US" altLang="en-US" dirty="0"/>
              <a:t>3:1-2 (15</a:t>
            </a:r>
            <a:r>
              <a:rPr lang="en-US" altLang="en-US" baseline="30000" dirty="0"/>
              <a:t>th</a:t>
            </a:r>
            <a:r>
              <a:rPr lang="en-US" altLang="en-US" dirty="0"/>
              <a:t> year of Tiberius)</a:t>
            </a:r>
          </a:p>
        </p:txBody>
      </p:sp>
    </p:spTree>
    <p:extLst>
      <p:ext uri="{BB962C8B-B14F-4D97-AF65-F5344CB8AC3E}">
        <p14:creationId xmlns:p14="http://schemas.microsoft.com/office/powerpoint/2010/main" val="28458125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a:extLst>
              <a:ext uri="{FF2B5EF4-FFF2-40B4-BE49-F238E27FC236}">
                <a16:creationId xmlns:a16="http://schemas.microsoft.com/office/drawing/2014/main" id="{B825E31D-9A53-49E3-B4BF-1CE6F6BE6F92}"/>
              </a:ext>
            </a:extLst>
          </p:cNvPr>
          <p:cNvSpPr>
            <a:spLocks noGrp="1" noChangeArrowheads="1"/>
          </p:cNvSpPr>
          <p:nvPr>
            <p:ph type="title"/>
          </p:nvPr>
        </p:nvSpPr>
        <p:spPr/>
        <p:txBody>
          <a:bodyPr/>
          <a:lstStyle/>
          <a:p>
            <a:r>
              <a:rPr lang="en-US" altLang="en-US" dirty="0"/>
              <a:t>Other Themes &amp; Emphases in Luke</a:t>
            </a:r>
          </a:p>
        </p:txBody>
      </p:sp>
      <p:sp>
        <p:nvSpPr>
          <p:cNvPr id="262147" name="Rectangle 3">
            <a:extLst>
              <a:ext uri="{FF2B5EF4-FFF2-40B4-BE49-F238E27FC236}">
                <a16:creationId xmlns:a16="http://schemas.microsoft.com/office/drawing/2014/main" id="{7E8C2735-C8AE-40DC-A79B-24BA5F29BE39}"/>
              </a:ext>
            </a:extLst>
          </p:cNvPr>
          <p:cNvSpPr>
            <a:spLocks noGrp="1" noChangeArrowheads="1"/>
          </p:cNvSpPr>
          <p:nvPr>
            <p:ph type="body" idx="1"/>
          </p:nvPr>
        </p:nvSpPr>
        <p:spPr/>
        <p:txBody>
          <a:bodyPr/>
          <a:lstStyle/>
          <a:p>
            <a:pPr marL="0" indent="0">
              <a:spcBef>
                <a:spcPts val="600"/>
              </a:spcBef>
              <a:buNone/>
            </a:pPr>
            <a:r>
              <a:rPr lang="en-US" altLang="en-US" dirty="0">
                <a:solidFill>
                  <a:srgbClr val="C00000"/>
                </a:solidFill>
              </a:rPr>
              <a:t>C) </a:t>
            </a:r>
            <a:r>
              <a:rPr lang="en-US" altLang="en-US" dirty="0"/>
              <a:t>Prominence of the </a:t>
            </a:r>
            <a:r>
              <a:rPr lang="en-US" altLang="en-US" b="1" i="1" dirty="0"/>
              <a:t>Holy Spirit</a:t>
            </a:r>
          </a:p>
          <a:p>
            <a:pPr marL="741363" lvl="1" indent="-280988">
              <a:spcBef>
                <a:spcPts val="600"/>
              </a:spcBef>
            </a:pPr>
            <a:r>
              <a:rPr lang="en-US" altLang="en-US" dirty="0"/>
              <a:t>Drives all the action throughout Luke’s Gospel (and Acts)</a:t>
            </a:r>
          </a:p>
          <a:p>
            <a:pPr marL="741363" lvl="1" indent="-280988">
              <a:spcBef>
                <a:spcPts val="600"/>
              </a:spcBef>
            </a:pPr>
            <a:r>
              <a:rPr lang="en-US" altLang="en-US" dirty="0"/>
              <a:t>“Inspires” Zechariah, Elizabeth, John the Baptist, Mary, Jesus, esp. at the beginning</a:t>
            </a:r>
          </a:p>
          <a:p>
            <a:pPr marL="0" indent="0">
              <a:spcBef>
                <a:spcPts val="2400"/>
              </a:spcBef>
              <a:buNone/>
            </a:pPr>
            <a:r>
              <a:rPr lang="en-US" altLang="en-US" dirty="0">
                <a:solidFill>
                  <a:srgbClr val="C00000"/>
                </a:solidFill>
              </a:rPr>
              <a:t>D) </a:t>
            </a:r>
            <a:r>
              <a:rPr lang="en-US" altLang="en-US" b="1" i="1" dirty="0"/>
              <a:t>Prayer and Praise</a:t>
            </a:r>
            <a:r>
              <a:rPr lang="en-US" altLang="en-US" i="1" dirty="0"/>
              <a:t>,  Thanksgiving and Joy,  Mercy and Salvation</a:t>
            </a:r>
            <a:r>
              <a:rPr lang="en-US" altLang="en-US" dirty="0"/>
              <a:t>:</a:t>
            </a:r>
          </a:p>
          <a:p>
            <a:pPr marL="741363" lvl="1" indent="-280988">
              <a:spcBef>
                <a:spcPts val="600"/>
              </a:spcBef>
            </a:pPr>
            <a:r>
              <a:rPr lang="en-US" altLang="en-US" dirty="0"/>
              <a:t>Hymns of praise</a:t>
            </a:r>
          </a:p>
          <a:p>
            <a:pPr marL="741363" lvl="1" indent="-280988">
              <a:spcBef>
                <a:spcPts val="600"/>
              </a:spcBef>
            </a:pPr>
            <a:r>
              <a:rPr lang="en-US" altLang="en-US" dirty="0"/>
              <a:t>Prayers of Jesus &amp; of other characters</a:t>
            </a:r>
          </a:p>
          <a:p>
            <a:pPr marL="741363" lvl="1" indent="-280988">
              <a:spcBef>
                <a:spcPts val="600"/>
              </a:spcBef>
            </a:pPr>
            <a:r>
              <a:rPr lang="en-US" altLang="en-US" dirty="0"/>
              <a:t>Jesus’ teachings about prayer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E02BA8FA-0F55-4D84-809A-08F9C60E9705}"/>
              </a:ext>
            </a:extLst>
          </p:cNvPr>
          <p:cNvSpPr>
            <a:spLocks noGrp="1" noChangeArrowheads="1"/>
          </p:cNvSpPr>
          <p:nvPr>
            <p:ph type="title"/>
          </p:nvPr>
        </p:nvSpPr>
        <p:spPr/>
        <p:txBody>
          <a:bodyPr/>
          <a:lstStyle/>
          <a:p>
            <a:r>
              <a:rPr lang="en-US" altLang="en-US" dirty="0"/>
              <a:t>Other Themes &amp; Emphases in Luke</a:t>
            </a:r>
          </a:p>
        </p:txBody>
      </p:sp>
      <p:sp>
        <p:nvSpPr>
          <p:cNvPr id="264195" name="Rectangle 3">
            <a:extLst>
              <a:ext uri="{FF2B5EF4-FFF2-40B4-BE49-F238E27FC236}">
                <a16:creationId xmlns:a16="http://schemas.microsoft.com/office/drawing/2014/main" id="{D76F1E5C-2A70-45D1-9031-25B0B214AA7D}"/>
              </a:ext>
            </a:extLst>
          </p:cNvPr>
          <p:cNvSpPr>
            <a:spLocks noGrp="1" noChangeArrowheads="1"/>
          </p:cNvSpPr>
          <p:nvPr>
            <p:ph type="body" idx="1"/>
          </p:nvPr>
        </p:nvSpPr>
        <p:spPr/>
        <p:txBody>
          <a:bodyPr/>
          <a:lstStyle/>
          <a:p>
            <a:pPr marL="0" indent="0">
              <a:spcBef>
                <a:spcPts val="2400"/>
              </a:spcBef>
              <a:buNone/>
            </a:pPr>
            <a:r>
              <a:rPr lang="en-US" altLang="en-US" dirty="0">
                <a:solidFill>
                  <a:srgbClr val="C00000"/>
                </a:solidFill>
              </a:rPr>
              <a:t>E) </a:t>
            </a:r>
            <a:r>
              <a:rPr lang="en-US" altLang="en-US" dirty="0"/>
              <a:t>More </a:t>
            </a:r>
            <a:r>
              <a:rPr lang="en-US" altLang="en-US" b="1" i="1" dirty="0"/>
              <a:t>Parables</a:t>
            </a:r>
            <a:r>
              <a:rPr lang="en-US" altLang="en-US" dirty="0"/>
              <a:t> than in any other Gospel:</a:t>
            </a:r>
          </a:p>
          <a:p>
            <a:pPr marL="741363" lvl="1" indent="-280988"/>
            <a:r>
              <a:rPr lang="en-US" altLang="en-US" dirty="0"/>
              <a:t>Focus on </a:t>
            </a:r>
            <a:r>
              <a:rPr lang="en-US" altLang="en-US" i="1" dirty="0"/>
              <a:t>repentance/forgiveness</a:t>
            </a:r>
            <a:r>
              <a:rPr lang="en-US" altLang="en-US" dirty="0"/>
              <a:t>  (esp. Luke 15)</a:t>
            </a:r>
          </a:p>
          <a:p>
            <a:pPr marL="741363" lvl="1" indent="-280988"/>
            <a:r>
              <a:rPr lang="en-US" altLang="en-US" dirty="0"/>
              <a:t>Use of </a:t>
            </a:r>
            <a:r>
              <a:rPr lang="en-US" altLang="en-US" i="1" dirty="0"/>
              <a:t>wealth/possessions</a:t>
            </a:r>
            <a:r>
              <a:rPr lang="en-US" altLang="en-US" dirty="0"/>
              <a:t> (esp. Luke 16)</a:t>
            </a:r>
          </a:p>
          <a:p>
            <a:pPr marL="0" indent="0">
              <a:spcBef>
                <a:spcPts val="2400"/>
              </a:spcBef>
              <a:buNone/>
            </a:pPr>
            <a:r>
              <a:rPr lang="en-US" altLang="en-US" dirty="0">
                <a:solidFill>
                  <a:srgbClr val="C00000"/>
                </a:solidFill>
              </a:rPr>
              <a:t>F) </a:t>
            </a:r>
            <a:r>
              <a:rPr lang="en-US" altLang="en-US" dirty="0"/>
              <a:t>Prominence of </a:t>
            </a:r>
            <a:r>
              <a:rPr lang="en-US" altLang="en-US" b="1" i="1" dirty="0"/>
              <a:t>Food &amp; Meals</a:t>
            </a:r>
          </a:p>
          <a:p>
            <a:pPr lvl="1"/>
            <a:r>
              <a:rPr lang="en-US" altLang="en-US" dirty="0"/>
              <a:t>Stresses importance of hospitality, community and sharing</a:t>
            </a:r>
          </a:p>
          <a:p>
            <a:pPr lvl="1"/>
            <a:r>
              <a:rPr lang="en-US" altLang="en-US" dirty="0"/>
              <a:t>“Eating your way through Luke’s Gospel”</a:t>
            </a:r>
          </a:p>
          <a:p>
            <a:pPr lvl="1"/>
            <a:r>
              <a:rPr lang="en-US" altLang="en-US" dirty="0"/>
              <a:t>“Breaking of the Bread” (esp. Luke 24)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a:extLst>
              <a:ext uri="{FF2B5EF4-FFF2-40B4-BE49-F238E27FC236}">
                <a16:creationId xmlns:a16="http://schemas.microsoft.com/office/drawing/2014/main" id="{82C38BDC-4129-4598-83B6-6AFAE9123C20}"/>
              </a:ext>
            </a:extLst>
          </p:cNvPr>
          <p:cNvSpPr>
            <a:spLocks noGrp="1" noChangeArrowheads="1"/>
          </p:cNvSpPr>
          <p:nvPr>
            <p:ph type="title"/>
          </p:nvPr>
        </p:nvSpPr>
        <p:spPr/>
        <p:txBody>
          <a:bodyPr/>
          <a:lstStyle/>
          <a:p>
            <a:r>
              <a:rPr lang="en-US" altLang="en-US" dirty="0"/>
              <a:t>Other Themes &amp; Emphases in Luke</a:t>
            </a:r>
          </a:p>
        </p:txBody>
      </p:sp>
      <p:sp>
        <p:nvSpPr>
          <p:cNvPr id="263171" name="Rectangle 3">
            <a:extLst>
              <a:ext uri="{FF2B5EF4-FFF2-40B4-BE49-F238E27FC236}">
                <a16:creationId xmlns:a16="http://schemas.microsoft.com/office/drawing/2014/main" id="{5AD66BCD-6968-4EB7-855A-CC6EF032857B}"/>
              </a:ext>
            </a:extLst>
          </p:cNvPr>
          <p:cNvSpPr>
            <a:spLocks noGrp="1" noChangeArrowheads="1"/>
          </p:cNvSpPr>
          <p:nvPr>
            <p:ph type="body" idx="1"/>
          </p:nvPr>
        </p:nvSpPr>
        <p:spPr>
          <a:xfrm>
            <a:off x="701040" y="1055692"/>
            <a:ext cx="11216640" cy="5032069"/>
          </a:xfrm>
        </p:spPr>
        <p:txBody>
          <a:bodyPr>
            <a:normAutofit/>
          </a:bodyPr>
          <a:lstStyle/>
          <a:p>
            <a:pPr marL="0" indent="0">
              <a:lnSpc>
                <a:spcPct val="100000"/>
              </a:lnSpc>
              <a:spcBef>
                <a:spcPts val="600"/>
              </a:spcBef>
              <a:buNone/>
            </a:pPr>
            <a:r>
              <a:rPr lang="en-US" altLang="en-US" dirty="0">
                <a:solidFill>
                  <a:srgbClr val="C00000"/>
                </a:solidFill>
              </a:rPr>
              <a:t>G) </a:t>
            </a:r>
            <a:r>
              <a:rPr lang="en-US" altLang="en-US" dirty="0"/>
              <a:t>Prominence of </a:t>
            </a:r>
            <a:r>
              <a:rPr lang="en-US" altLang="en-US" b="1" i="1" dirty="0"/>
              <a:t>Women</a:t>
            </a:r>
          </a:p>
          <a:p>
            <a:pPr lvl="1">
              <a:lnSpc>
                <a:spcPct val="100000"/>
              </a:lnSpc>
              <a:spcBef>
                <a:spcPts val="600"/>
              </a:spcBef>
            </a:pPr>
            <a:r>
              <a:rPr lang="en-US" altLang="en-US" dirty="0"/>
              <a:t>reflects Luke’s original readers; women leaders in Pauline churches</a:t>
            </a:r>
          </a:p>
          <a:p>
            <a:pPr lvl="1">
              <a:lnSpc>
                <a:spcPct val="100000"/>
              </a:lnSpc>
              <a:spcBef>
                <a:spcPts val="600"/>
              </a:spcBef>
            </a:pPr>
            <a:r>
              <a:rPr lang="en-US" altLang="en-US" dirty="0"/>
              <a:t>Luke often pairs stories with men  and stories with women (real or fictional)</a:t>
            </a:r>
          </a:p>
          <a:p>
            <a:pPr marL="0" indent="0">
              <a:lnSpc>
                <a:spcPct val="100000"/>
              </a:lnSpc>
              <a:spcBef>
                <a:spcPts val="1800"/>
              </a:spcBef>
              <a:buNone/>
            </a:pPr>
            <a:r>
              <a:rPr lang="en-US" altLang="en-US" dirty="0">
                <a:solidFill>
                  <a:srgbClr val="C00000"/>
                </a:solidFill>
              </a:rPr>
              <a:t>H) </a:t>
            </a:r>
            <a:r>
              <a:rPr lang="en-US" altLang="en-US" dirty="0"/>
              <a:t>More attention to </a:t>
            </a:r>
            <a:r>
              <a:rPr lang="en-US" altLang="en-US" b="1" i="1" dirty="0"/>
              <a:t>Poor &amp; Lowly</a:t>
            </a:r>
            <a:r>
              <a:rPr lang="en-US" altLang="en-US" i="1" dirty="0"/>
              <a:t>, Sick &amp; Sinners, Samaritans &amp; Gentiles</a:t>
            </a:r>
          </a:p>
          <a:p>
            <a:pPr lvl="1">
              <a:lnSpc>
                <a:spcPct val="100000"/>
              </a:lnSpc>
              <a:spcBef>
                <a:spcPts val="600"/>
              </a:spcBef>
            </a:pPr>
            <a:r>
              <a:rPr lang="en-US" altLang="en-US" dirty="0"/>
              <a:t>Prominence of Women, both real and fictional characters (often in story pairs)</a:t>
            </a:r>
          </a:p>
          <a:p>
            <a:pPr lvl="1">
              <a:lnSpc>
                <a:spcPct val="100000"/>
              </a:lnSpc>
              <a:spcBef>
                <a:spcPts val="600"/>
              </a:spcBef>
            </a:pPr>
            <a:r>
              <a:rPr lang="en-US" altLang="en-US" dirty="0"/>
              <a:t>Samaritan Villagers;  Parable of Good Samaritan; Healing of 10 Lepers (one Sam.)</a:t>
            </a:r>
          </a:p>
          <a:p>
            <a:pPr marL="0" indent="0">
              <a:lnSpc>
                <a:spcPct val="100000"/>
              </a:lnSpc>
              <a:spcBef>
                <a:spcPts val="1800"/>
              </a:spcBef>
              <a:buNone/>
            </a:pPr>
            <a:r>
              <a:rPr lang="en-US" altLang="en-US" dirty="0">
                <a:solidFill>
                  <a:srgbClr val="C00000"/>
                </a:solidFill>
              </a:rPr>
              <a:t>I) </a:t>
            </a:r>
            <a:r>
              <a:rPr lang="en-US" altLang="en-US" dirty="0"/>
              <a:t>Theme of </a:t>
            </a:r>
            <a:r>
              <a:rPr lang="en-US" altLang="en-US" b="1" i="1" dirty="0"/>
              <a:t>Reversal</a:t>
            </a:r>
            <a:r>
              <a:rPr lang="en-US" altLang="en-US" dirty="0"/>
              <a:t>:</a:t>
            </a:r>
          </a:p>
          <a:p>
            <a:pPr lvl="1">
              <a:lnSpc>
                <a:spcPct val="100000"/>
              </a:lnSpc>
              <a:spcBef>
                <a:spcPts val="600"/>
              </a:spcBef>
            </a:pPr>
            <a:r>
              <a:rPr lang="en-US" altLang="en-US" dirty="0"/>
              <a:t>poor/rich,  hungry/satisfied,  weak/strong,  lowly/proud, etc.</a:t>
            </a:r>
          </a:p>
          <a:p>
            <a:pPr lvl="1">
              <a:lnSpc>
                <a:spcPct val="100000"/>
              </a:lnSpc>
              <a:spcBef>
                <a:spcPts val="600"/>
              </a:spcBef>
            </a:pPr>
            <a:r>
              <a:rPr lang="en-US" altLang="en-US" dirty="0"/>
              <a:t>Mary’s “Magnificat” (Luke 1:46-55);  </a:t>
            </a:r>
          </a:p>
          <a:p>
            <a:pPr lvl="1">
              <a:lnSpc>
                <a:spcPct val="100000"/>
              </a:lnSpc>
              <a:spcBef>
                <a:spcPts val="600"/>
              </a:spcBef>
            </a:pPr>
            <a:r>
              <a:rPr lang="en-US" altLang="en-US" dirty="0"/>
              <a:t>Beatitudes &amp; Woes (Luke 6:20-26</a:t>
            </a:r>
            <a:r>
              <a:rPr lang="en-US" altLang="en-US" sz="2000" dirty="0"/>
              <a:t>; contrast Matt 5:3-12</a:t>
            </a:r>
            <a:r>
              <a:rPr lang="en-US" altLang="en-US" dirty="0"/>
              <a: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8DCFD-BA17-4520-98DA-C6665529C2BD}"/>
              </a:ext>
            </a:extLst>
          </p:cNvPr>
          <p:cNvSpPr>
            <a:spLocks noGrp="1"/>
          </p:cNvSpPr>
          <p:nvPr>
            <p:ph type="title"/>
          </p:nvPr>
        </p:nvSpPr>
        <p:spPr>
          <a:xfrm>
            <a:off x="177281" y="65314"/>
            <a:ext cx="6120881" cy="5570376"/>
          </a:xfrm>
        </p:spPr>
        <p:txBody>
          <a:bodyPr>
            <a:normAutofit/>
          </a:bodyPr>
          <a:lstStyle/>
          <a:p>
            <a:pPr algn="ctr">
              <a:lnSpc>
                <a:spcPct val="100000"/>
              </a:lnSpc>
            </a:pPr>
            <a:r>
              <a:rPr lang="en-US" sz="6000" dirty="0"/>
              <a:t>Holy Land </a:t>
            </a:r>
            <a:br>
              <a:rPr lang="en-US" sz="5400" dirty="0"/>
            </a:br>
            <a:r>
              <a:rPr lang="en-US" sz="5400" dirty="0"/>
              <a:t>Pilgrimage </a:t>
            </a:r>
            <a:br>
              <a:rPr lang="en-US" sz="4400" dirty="0"/>
            </a:br>
            <a:br>
              <a:rPr lang="en-US" sz="4400" dirty="0"/>
            </a:br>
            <a:r>
              <a:rPr lang="en-US" sz="4400" b="0" dirty="0"/>
              <a:t>Dec. 26, 2022</a:t>
            </a:r>
            <a:br>
              <a:rPr lang="en-US" sz="4400" b="0" dirty="0"/>
            </a:br>
            <a:r>
              <a:rPr lang="en-US" sz="4400" b="0" dirty="0"/>
              <a:t>to Jan. 9, 2023</a:t>
            </a:r>
            <a:br>
              <a:rPr lang="en-US" sz="4400" b="0" dirty="0"/>
            </a:br>
            <a:br>
              <a:rPr lang="en-US" sz="4400" b="0" dirty="0"/>
            </a:br>
            <a:r>
              <a:rPr lang="en-US" b="0" dirty="0">
                <a:hlinkClick r:id="rId2"/>
              </a:rPr>
              <a:t>https://catholic-resources.org</a:t>
            </a:r>
            <a:r>
              <a:rPr lang="en-US" b="0" dirty="0"/>
              <a:t> </a:t>
            </a:r>
            <a:endParaRPr lang="en-US" sz="4400" b="0" dirty="0"/>
          </a:p>
        </p:txBody>
      </p:sp>
      <p:pic>
        <p:nvPicPr>
          <p:cNvPr id="13" name="Content Placeholder 12" descr="A picture containing diagram&#10;&#10;Description automatically generated">
            <a:extLst>
              <a:ext uri="{FF2B5EF4-FFF2-40B4-BE49-F238E27FC236}">
                <a16:creationId xmlns:a16="http://schemas.microsoft.com/office/drawing/2014/main" id="{56677EEE-6F81-408F-A132-7342AEF1392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482104" y="0"/>
            <a:ext cx="5299363" cy="6858000"/>
          </a:xfrm>
        </p:spPr>
      </p:pic>
    </p:spTree>
    <p:extLst>
      <p:ext uri="{BB962C8B-B14F-4D97-AF65-F5344CB8AC3E}">
        <p14:creationId xmlns:p14="http://schemas.microsoft.com/office/powerpoint/2010/main" val="1962180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7073B-4517-4B79-8DBA-0A54308E540C}"/>
              </a:ext>
            </a:extLst>
          </p:cNvPr>
          <p:cNvSpPr>
            <a:spLocks noGrp="1"/>
          </p:cNvSpPr>
          <p:nvPr>
            <p:ph type="title"/>
          </p:nvPr>
        </p:nvSpPr>
        <p:spPr/>
        <p:txBody>
          <a:bodyPr>
            <a:normAutofit/>
          </a:bodyPr>
          <a:lstStyle/>
          <a:p>
            <a:r>
              <a:rPr lang="en-US" sz="4000" dirty="0"/>
              <a:t>Conclusion</a:t>
            </a:r>
            <a:endParaRPr lang="en-US" dirty="0"/>
          </a:p>
        </p:txBody>
      </p:sp>
      <p:sp>
        <p:nvSpPr>
          <p:cNvPr id="3" name="Content Placeholder 2">
            <a:extLst>
              <a:ext uri="{FF2B5EF4-FFF2-40B4-BE49-F238E27FC236}">
                <a16:creationId xmlns:a16="http://schemas.microsoft.com/office/drawing/2014/main" id="{0C151056-CB3E-4AC6-85E1-DBFFDFCF946F}"/>
              </a:ext>
            </a:extLst>
          </p:cNvPr>
          <p:cNvSpPr>
            <a:spLocks noGrp="1"/>
          </p:cNvSpPr>
          <p:nvPr>
            <p:ph idx="1"/>
          </p:nvPr>
        </p:nvSpPr>
        <p:spPr/>
        <p:txBody>
          <a:bodyPr>
            <a:normAutofit/>
          </a:bodyPr>
          <a:lstStyle/>
          <a:p>
            <a:pPr marL="0" indent="0" algn="ctr">
              <a:buNone/>
            </a:pPr>
            <a:r>
              <a:rPr lang="en-US" sz="4400" dirty="0">
                <a:hlinkClick r:id="rId2"/>
              </a:rPr>
              <a:t>https://catholic-resources.org</a:t>
            </a:r>
            <a:r>
              <a:rPr lang="en-US" sz="4400" dirty="0"/>
              <a:t> </a:t>
            </a:r>
          </a:p>
          <a:p>
            <a:pPr marL="0" indent="0" algn="ctr">
              <a:buNone/>
            </a:pPr>
            <a:endParaRPr lang="en-US" sz="2000" dirty="0"/>
          </a:p>
          <a:p>
            <a:pPr marL="0" indent="0" algn="ctr">
              <a:buNone/>
            </a:pPr>
            <a:r>
              <a:rPr lang="en-US" sz="6000" dirty="0"/>
              <a:t>Comments?  Questions?</a:t>
            </a:r>
          </a:p>
          <a:p>
            <a:pPr marL="0" indent="0" algn="ctr">
              <a:buNone/>
            </a:pPr>
            <a:endParaRPr lang="en-US" sz="3600" dirty="0"/>
          </a:p>
          <a:p>
            <a:pPr marL="0" indent="0" algn="ctr">
              <a:buNone/>
            </a:pPr>
            <a:r>
              <a:rPr lang="en-US" sz="4400" b="1" dirty="0"/>
              <a:t>Thanks</a:t>
            </a:r>
            <a:r>
              <a:rPr lang="en-US" sz="4400" dirty="0"/>
              <a:t> for Participating in </a:t>
            </a:r>
            <a:r>
              <a:rPr lang="en-US" sz="4400" b="1" dirty="0"/>
              <a:t>RE Congress</a:t>
            </a:r>
            <a:r>
              <a:rPr lang="en-US" sz="4400" dirty="0"/>
              <a:t>!</a:t>
            </a:r>
          </a:p>
        </p:txBody>
      </p:sp>
    </p:spTree>
    <p:extLst>
      <p:ext uri="{BB962C8B-B14F-4D97-AF65-F5344CB8AC3E}">
        <p14:creationId xmlns:p14="http://schemas.microsoft.com/office/powerpoint/2010/main" val="3324631381"/>
      </p:ext>
    </p:extLst>
  </p:cSld>
  <p:clrMapOvr>
    <a:masterClrMapping/>
  </p:clrMapOvr>
</p:sld>
</file>

<file path=ppt/theme/theme1.xml><?xml version="1.0" encoding="utf-8"?>
<a:theme xmlns:a="http://schemas.openxmlformats.org/drawingml/2006/main" name="Gallery">
  <a:themeElements>
    <a:clrScheme name="Custom 6">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D60536"/>
      </a:hlink>
      <a:folHlink>
        <a:srgbClr val="8F0324"/>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TM10001114[[fn=Gallery]]</Template>
  <TotalTime>3421</TotalTime>
  <Words>8152</Words>
  <Application>Microsoft Office PowerPoint</Application>
  <PresentationFormat>Widescreen</PresentationFormat>
  <Paragraphs>345</Paragraphs>
  <Slides>54</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54</vt:i4>
      </vt:variant>
    </vt:vector>
  </HeadingPairs>
  <TitlesOfParts>
    <vt:vector size="62" baseType="lpstr">
      <vt:lpstr>Arial</vt:lpstr>
      <vt:lpstr>Arial Narrow</vt:lpstr>
      <vt:lpstr>Calibri</vt:lpstr>
      <vt:lpstr>Calibri Light</vt:lpstr>
      <vt:lpstr>Gill Sans MT</vt:lpstr>
      <vt:lpstr>Times New Roman</vt:lpstr>
      <vt:lpstr>Gallery</vt:lpstr>
      <vt:lpstr>Office Theme</vt:lpstr>
      <vt:lpstr>On the Road to Emmaus:  How Can Luke's Gospel Help Us  Be Better Disciples of Jesus? </vt:lpstr>
      <vt:lpstr>RE Congress Theme:  “Living Waters of HOPE”</vt:lpstr>
      <vt:lpstr>Structural Outline  of LUKE’s Gospel </vt:lpstr>
      <vt:lpstr>Resurrection  in Luke’s  Gospel</vt:lpstr>
      <vt:lpstr>Appearances  of the Risen Jesus  in the Four Gospels</vt:lpstr>
      <vt:lpstr>Resurrection  Accounts  in the  Lectionary for Mass</vt:lpstr>
      <vt:lpstr>The Burial of Jesus  (Luke 23:50-56)</vt:lpstr>
      <vt:lpstr>The Empty Tomb Narrative  (Luke 24:1-12)</vt:lpstr>
      <vt:lpstr>The Empty Tomb Narrative  (Luke 24:1-12)</vt:lpstr>
      <vt:lpstr>Jesus Appears on Road to Emmaus  (Luke 24:13-35)</vt:lpstr>
      <vt:lpstr>The Emmaus Narrative  (Luke 24:13-35)</vt:lpstr>
      <vt:lpstr>Luke 24:13-35  (cont.)</vt:lpstr>
      <vt:lpstr>Luke 24:13-35 (cont.)</vt:lpstr>
      <vt:lpstr>Luke 24:13-35 (cont.)</vt:lpstr>
      <vt:lpstr>Luke 24:36-43</vt:lpstr>
      <vt:lpstr>Luke 24:44-53</vt:lpstr>
      <vt:lpstr>Icon from the Chapel at Emmaus-Nicopolis</vt:lpstr>
      <vt:lpstr>On the  Road to Emmaus  (Luke 24:13-35)</vt:lpstr>
      <vt:lpstr>WHEN?</vt:lpstr>
      <vt:lpstr>WHO?</vt:lpstr>
      <vt:lpstr>PowerPoint Presentation</vt:lpstr>
      <vt:lpstr>Official Logo for the “Sunday of the Word of God”</vt:lpstr>
      <vt:lpstr>CLEOPAS / CLOPAS   and   MARY ?</vt:lpstr>
      <vt:lpstr>CLEOPAS / CLOPAS   and   MARY ?</vt:lpstr>
      <vt:lpstr>On the Other Hand…?</vt:lpstr>
      <vt:lpstr>WHERE?</vt:lpstr>
      <vt:lpstr>Which  EMMAUS?</vt:lpstr>
      <vt:lpstr>WHAT is happening?</vt:lpstr>
      <vt:lpstr>Jesus Explains the SCRIPTURES</vt:lpstr>
      <vt:lpstr>Jesus’ Prior Words  about  His Suffering</vt:lpstr>
      <vt:lpstr>Apostles Later Preach  about  Jesus’ Suffering</vt:lpstr>
      <vt:lpstr>“Messiah” in Old Testament</vt:lpstr>
      <vt:lpstr>Rabbinic Jewish Concept of  “Messiah”</vt:lpstr>
      <vt:lpstr>“What Referred to Him in ALL the Scriptures”?</vt:lpstr>
      <vt:lpstr>“What Referred to Him  in the PROPHETS”?</vt:lpstr>
      <vt:lpstr>“What Referred to Him  in Other PROPHETS”?</vt:lpstr>
      <vt:lpstr>“What Referred to Him  in the PSALMS”?</vt:lpstr>
      <vt:lpstr>Word  &amp;  SACRAMENT</vt:lpstr>
      <vt:lpstr>“Breaking of the Bread”  (a.k.a. Lord's Supper  or Eucharist)</vt:lpstr>
      <vt:lpstr>Pope Francis,  Aperuit Illis</vt:lpstr>
      <vt:lpstr>Aperuit Illis – Instituting the Sunday of the Word of God</vt:lpstr>
      <vt:lpstr>Aperuit Illis – Instituting the Sunday of the Word of God</vt:lpstr>
      <vt:lpstr>Aperuit Illis – Instituting the Sunday of the Word of God</vt:lpstr>
      <vt:lpstr>Aperuit Illis – Instituting the Sunday of the Word of God</vt:lpstr>
      <vt:lpstr>Aperuit Illis – Instituting the Sunday of the Word of God</vt:lpstr>
      <vt:lpstr>PowerPoint Presentation</vt:lpstr>
      <vt:lpstr>INTERNATIONAL THEOLOGICAL COMMISSION:  “Synodality in the Life and Mission of the Church”</vt:lpstr>
      <vt:lpstr>PowerPoint Presentation</vt:lpstr>
      <vt:lpstr>OTHER  Themes of Luke’s Gospel   (HO for 4-06)</vt:lpstr>
      <vt:lpstr>Other Themes &amp; Emphases in Luke</vt:lpstr>
      <vt:lpstr>Other Themes &amp; Emphases in Luke</vt:lpstr>
      <vt:lpstr>Other Themes &amp; Emphases in Luke</vt:lpstr>
      <vt:lpstr>Holy Land  Pilgrimage   Dec. 26, 2022 to Jan. 9, 2023  https://catholic-resources.org </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Just, Felix</dc:creator>
  <cp:lastModifiedBy>Rev. Felix Just, S.J.</cp:lastModifiedBy>
  <cp:revision>12</cp:revision>
  <dcterms:created xsi:type="dcterms:W3CDTF">2022-02-09T05:38:42Z</dcterms:created>
  <dcterms:modified xsi:type="dcterms:W3CDTF">2022-03-20T03:15:00Z</dcterms:modified>
</cp:coreProperties>
</file>