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3" r:id="rId3"/>
  </p:sldMasterIdLst>
  <p:sldIdLst>
    <p:sldId id="256" r:id="rId4"/>
    <p:sldId id="546" r:id="rId5"/>
    <p:sldId id="545" r:id="rId6"/>
    <p:sldId id="547" r:id="rId7"/>
    <p:sldId id="524" r:id="rId8"/>
    <p:sldId id="525" r:id="rId9"/>
    <p:sldId id="530" r:id="rId10"/>
    <p:sldId id="531" r:id="rId11"/>
    <p:sldId id="536" r:id="rId12"/>
    <p:sldId id="532" r:id="rId13"/>
    <p:sldId id="539" r:id="rId14"/>
    <p:sldId id="520" r:id="rId15"/>
    <p:sldId id="548" r:id="rId16"/>
    <p:sldId id="490" r:id="rId17"/>
    <p:sldId id="550" r:id="rId18"/>
    <p:sldId id="506" r:id="rId19"/>
    <p:sldId id="551" r:id="rId20"/>
    <p:sldId id="465" r:id="rId21"/>
    <p:sldId id="493" r:id="rId22"/>
    <p:sldId id="500" r:id="rId23"/>
    <p:sldId id="501" r:id="rId24"/>
    <p:sldId id="509" r:id="rId25"/>
    <p:sldId id="510" r:id="rId26"/>
    <p:sldId id="511" r:id="rId27"/>
    <p:sldId id="496" r:id="rId28"/>
    <p:sldId id="505" r:id="rId29"/>
    <p:sldId id="552" r:id="rId30"/>
    <p:sldId id="499" r:id="rId31"/>
    <p:sldId id="463" r:id="rId32"/>
    <p:sldId id="482" r:id="rId33"/>
    <p:sldId id="54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005" autoAdjust="0"/>
    <p:restoredTop sz="96751" autoAdjust="0"/>
  </p:normalViewPr>
  <p:slideViewPr>
    <p:cSldViewPr snapToGrid="0">
      <p:cViewPr varScale="1">
        <p:scale>
          <a:sx n="116" d="100"/>
          <a:sy n="116" d="100"/>
        </p:scale>
        <p:origin x="13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22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925" indent="-288925">
              <a:buFont typeface="Arial" panose="020B0604020202020204" pitchFamily="34" charset="0"/>
              <a:buChar char="•"/>
              <a:defRPr/>
            </a:lvl1pPr>
            <a:lvl2pPr marL="461963" indent="-182563">
              <a:defRPr/>
            </a:lvl2pPr>
            <a:lvl3pPr marL="625475" indent="-163513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59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2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8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9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5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8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31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849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1074400" cy="9144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066800"/>
            <a:ext cx="11074400" cy="5715000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buClr>
                <a:schemeClr val="accent6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406400" y="914400"/>
            <a:ext cx="1107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192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1074400" cy="9906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143000"/>
            <a:ext cx="11074400" cy="5638800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61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77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2192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219200"/>
            <a:ext cx="54864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07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47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40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95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9728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1585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791200"/>
            <a:ext cx="10363200" cy="533400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582400" cy="5791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324600"/>
            <a:ext cx="10363200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684000" y="6553200"/>
            <a:ext cx="406400" cy="228600"/>
          </a:xfrm>
        </p:spPr>
        <p:txBody>
          <a:bodyPr/>
          <a:lstStyle/>
          <a:p>
            <a:fld id="{0764E425-007B-4FD9-950A-35EAA50EEE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43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76CF4132-D53F-4FBB-9E86-AF4D406C74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E4053C09-6D9E-415F-A26F-4E67BB3F53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F2FD4574-C80B-4244-8D5B-1C79766095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38201467-497E-454A-AD28-34A6573D28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88365ED1-CBA4-4157-81C9-800B71635F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DEC838D5-D3D5-42EF-8E47-AC3F539975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8C2F56CD-ABF4-42DE-B4C2-99167FFD13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DD25F06F-D98A-4558-868C-BF829B3FA2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FD93054-D683-4CEC-ADEA-799A86F63E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8CFAF916-E0BF-40DC-B4B4-AEE7550A2BA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9440C843-BA18-458E-8132-E8C72B2A8F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66A032D0-733F-4B58-9D58-84C8B51986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10BD5759-A462-4F5C-824D-BC3FEB827B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A5498249-C21A-4CD7-BE34-A3BD4F24BB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1771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771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218276BB-9709-419C-8FB6-0BCDD6B0FB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9740640A-E019-406E-B3AD-E3B64449C8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B15980B5-A693-4DF1-A956-09AF6E449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fld id="{3FCF13FE-9E9D-4670-A270-46CA125BF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1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0641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46866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71600"/>
            <a:ext cx="5994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0"/>
            <a:ext cx="5994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9147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86318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78739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1983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76619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6576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9043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457200"/>
            <a:ext cx="3048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457200"/>
            <a:ext cx="89408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14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91"/>
            <a:ext cx="10972800" cy="766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44011"/>
            <a:ext cx="10972800" cy="48355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4119" y="6446837"/>
            <a:ext cx="635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03B2683-A864-4C4A-8551-0D8E80F5B80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8705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54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0"/>
            <a:ext cx="11074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143000"/>
            <a:ext cx="110744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1582400" y="0"/>
            <a:ext cx="609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11582400" y="5334000"/>
            <a:ext cx="6096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553200"/>
            <a:ext cx="406400" cy="228600"/>
          </a:xfrm>
          <a:prstGeom prst="bracketPair">
            <a:avLst>
              <a:gd name="adj" fmla="val 17949"/>
            </a:avLst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0" tIns="0" rIns="0" bIns="0" rtlCol="0" anchor="ctr"/>
          <a:lstStyle>
            <a:lvl1pPr algn="ctr"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764E425-007B-4FD9-950A-35EAA50EEE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9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4">
            <a:extLst>
              <a:ext uri="{FF2B5EF4-FFF2-40B4-BE49-F238E27FC236}">
                <a16:creationId xmlns:a16="http://schemas.microsoft.com/office/drawing/2014/main" id="{888BB255-C84C-42DF-B0BC-B24E012674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546100"/>
            <a:chOff x="0" y="0"/>
            <a:chExt cx="5760" cy="344"/>
          </a:xfrm>
        </p:grpSpPr>
        <p:sp>
          <p:nvSpPr>
            <p:cNvPr id="1029" name="Rectangle 5">
              <a:extLst>
                <a:ext uri="{FF2B5EF4-FFF2-40B4-BE49-F238E27FC236}">
                  <a16:creationId xmlns:a16="http://schemas.microsoft.com/office/drawing/2014/main" id="{87F4331D-C3BD-42A6-A35A-4A6951038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0" name="Rectangle 6">
              <a:extLst>
                <a:ext uri="{FF2B5EF4-FFF2-40B4-BE49-F238E27FC236}">
                  <a16:creationId xmlns:a16="http://schemas.microsoft.com/office/drawing/2014/main" id="{B7D38B96-F682-430F-B374-95848A940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1" name="Rectangle 7">
              <a:extLst>
                <a:ext uri="{FF2B5EF4-FFF2-40B4-BE49-F238E27FC236}">
                  <a16:creationId xmlns:a16="http://schemas.microsoft.com/office/drawing/2014/main" id="{8E782AD5-A0FA-4C02-982A-FA432AE45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666699"/>
                </a:solidFill>
              </a:endParaRPr>
            </a:p>
          </p:txBody>
        </p:sp>
        <p:sp>
          <p:nvSpPr>
            <p:cNvPr id="1032" name="Rectangle 8">
              <a:extLst>
                <a:ext uri="{FF2B5EF4-FFF2-40B4-BE49-F238E27FC236}">
                  <a16:creationId xmlns:a16="http://schemas.microsoft.com/office/drawing/2014/main" id="{2D467102-11DB-494E-B03B-5D666B2B7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666699"/>
                </a:solidFill>
              </a:endParaRPr>
            </a:p>
          </p:txBody>
        </p:sp>
        <p:sp>
          <p:nvSpPr>
            <p:cNvPr id="1033" name="Rectangle 9">
              <a:extLst>
                <a:ext uri="{FF2B5EF4-FFF2-40B4-BE49-F238E27FC236}">
                  <a16:creationId xmlns:a16="http://schemas.microsoft.com/office/drawing/2014/main" id="{76E346DB-5EF4-4E9B-B1C7-E416AF027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9999CC"/>
                </a:solidFill>
              </a:endParaRPr>
            </a:p>
          </p:txBody>
        </p:sp>
        <p:sp>
          <p:nvSpPr>
            <p:cNvPr id="1034" name="Rectangle 10">
              <a:extLst>
                <a:ext uri="{FF2B5EF4-FFF2-40B4-BE49-F238E27FC236}">
                  <a16:creationId xmlns:a16="http://schemas.microsoft.com/office/drawing/2014/main" id="{86A1FA17-42F3-4033-9D81-40CBCAD1E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666699"/>
                </a:solidFill>
              </a:endParaRPr>
            </a:p>
          </p:txBody>
        </p:sp>
        <p:sp>
          <p:nvSpPr>
            <p:cNvPr id="1035" name="Rectangle 11">
              <a:extLst>
                <a:ext uri="{FF2B5EF4-FFF2-40B4-BE49-F238E27FC236}">
                  <a16:creationId xmlns:a16="http://schemas.microsoft.com/office/drawing/2014/main" id="{F977CA28-E0BC-43CC-A08F-6CD97DF06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6" name="Rectangle 12">
              <a:extLst>
                <a:ext uri="{FF2B5EF4-FFF2-40B4-BE49-F238E27FC236}">
                  <a16:creationId xmlns:a16="http://schemas.microsoft.com/office/drawing/2014/main" id="{2C56E04A-1957-474E-8674-D6F3974FC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3">
              <a:extLst>
                <a:ext uri="{FF2B5EF4-FFF2-40B4-BE49-F238E27FC236}">
                  <a16:creationId xmlns:a16="http://schemas.microsoft.com/office/drawing/2014/main" id="{0D6C74C8-CD5D-40F9-A6FB-5D6AA5927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9999CC"/>
                </a:solidFill>
              </a:endParaRPr>
            </a:p>
          </p:txBody>
        </p:sp>
      </p:grpSp>
      <p:sp>
        <p:nvSpPr>
          <p:cNvPr id="3075" name="Rectangle 14">
            <a:extLst>
              <a:ext uri="{FF2B5EF4-FFF2-40B4-BE49-F238E27FC236}">
                <a16:creationId xmlns:a16="http://schemas.microsoft.com/office/drawing/2014/main" id="{7849CD9A-FDCA-4B18-8D7A-C190643F0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457200"/>
            <a:ext cx="10972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Rectangle 15">
            <a:extLst>
              <a:ext uri="{FF2B5EF4-FFF2-40B4-BE49-F238E27FC236}">
                <a16:creationId xmlns:a16="http://schemas.microsoft.com/office/drawing/2014/main" id="{15E496F9-B601-4949-86FC-F3326C0C3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371600"/>
            <a:ext cx="12192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863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803275" indent="-3460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617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catholic-resources.org/Bible/Thanks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catholic-resources.org/Bible/Eucharist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catholic-resources.org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664F-6846-6A2A-15F0-38707501A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37023" y="289711"/>
            <a:ext cx="5794218" cy="31392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Does </a:t>
            </a:r>
            <a:br>
              <a:rPr lang="en-US" dirty="0"/>
            </a:br>
            <a:r>
              <a:rPr lang="en-US" dirty="0"/>
              <a:t>“Eucharist”</a:t>
            </a:r>
            <a:br>
              <a:rPr lang="en-US" dirty="0"/>
            </a:br>
            <a:r>
              <a:rPr lang="en-US" dirty="0"/>
              <a:t>Really Mean?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ED126-9DEE-A768-2BBF-765C908EC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100" y="4725908"/>
            <a:ext cx="5793435" cy="147571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Fr. Felix Just, S.J., Ph.D.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https://catholic-resources.org</a:t>
            </a:r>
          </a:p>
        </p:txBody>
      </p:sp>
      <p:pic>
        <p:nvPicPr>
          <p:cNvPr id="4" name="Picture 3" descr="A picture containing indoor&#10;&#10;Description automatically generated">
            <a:extLst>
              <a:ext uri="{FF2B5EF4-FFF2-40B4-BE49-F238E27FC236}">
                <a16:creationId xmlns:a16="http://schemas.microsoft.com/office/drawing/2014/main" id="{CA0C5273-9BD1-C87B-2EC4-667D738A19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1241" y="0"/>
            <a:ext cx="2151708" cy="3470334"/>
          </a:xfrm>
          <a:prstGeom prst="rect">
            <a:avLst/>
          </a:prstGeom>
        </p:spPr>
      </p:pic>
      <p:pic>
        <p:nvPicPr>
          <p:cNvPr id="7" name="Picture 6" descr="A large group of people in a hall&#10;&#10;Description automatically generated with low confidence">
            <a:extLst>
              <a:ext uri="{FF2B5EF4-FFF2-40B4-BE49-F238E27FC236}">
                <a16:creationId xmlns:a16="http://schemas.microsoft.com/office/drawing/2014/main" id="{573945F7-75AC-532A-1635-170EE4BCDF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" r="11094"/>
          <a:stretch/>
        </p:blipFill>
        <p:spPr>
          <a:xfrm>
            <a:off x="0" y="0"/>
            <a:ext cx="4227970" cy="3429000"/>
          </a:xfrm>
          <a:prstGeom prst="rect">
            <a:avLst/>
          </a:prstGeom>
        </p:spPr>
      </p:pic>
      <p:pic>
        <p:nvPicPr>
          <p:cNvPr id="8" name="Picture 7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E21EE8D5-C3E6-8EA2-6A52-1D599774F2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80" r="15124"/>
          <a:stretch/>
        </p:blipFill>
        <p:spPr>
          <a:xfrm>
            <a:off x="0" y="4434488"/>
            <a:ext cx="2679101" cy="2267409"/>
          </a:xfrm>
          <a:prstGeom prst="rect">
            <a:avLst/>
          </a:prstGeom>
        </p:spPr>
      </p:pic>
      <p:pic>
        <p:nvPicPr>
          <p:cNvPr id="10" name="Picture 9" descr="A group of people eating food&#10;&#10;Description automatically generated with low confidence">
            <a:extLst>
              <a:ext uri="{FF2B5EF4-FFF2-40B4-BE49-F238E27FC236}">
                <a16:creationId xmlns:a16="http://schemas.microsoft.com/office/drawing/2014/main" id="{2EA3DAF5-56BE-263B-3459-0A9E763605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536" y="4468068"/>
            <a:ext cx="3702867" cy="220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8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68CC1-4398-343C-58FA-886B6539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Referents of Word “Eucharist”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24E2E-BA2A-9A4A-769D-C8C5190CD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Verbal Prayer: </a:t>
            </a:r>
          </a:p>
          <a:p>
            <a:pPr lvl="1"/>
            <a:r>
              <a:rPr lang="en-US" sz="2800" dirty="0"/>
              <a:t>Giving Thanks, esp. to God;  cf. “Preface” &amp; “Eucharistic Prayer” at Mass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Early Christian Gatherings</a:t>
            </a:r>
          </a:p>
          <a:p>
            <a:pPr lvl="1"/>
            <a:r>
              <a:rPr lang="en-US" sz="2800" dirty="0"/>
              <a:t>Reading the Scriptures and Sharing a Meal;  “Breaking of the Bread”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Today’s Liturgy/Mass/Sacrament:</a:t>
            </a:r>
          </a:p>
          <a:p>
            <a:pPr lvl="1"/>
            <a:r>
              <a:rPr lang="en-US" sz="2800" dirty="0"/>
              <a:t>“Liturgy of the Eucharist” (whole Mass? or just 2</a:t>
            </a:r>
            <a:r>
              <a:rPr lang="en-US" sz="2800" baseline="30000" dirty="0"/>
              <a:t>nd</a:t>
            </a:r>
            <a:r>
              <a:rPr lang="en-US" sz="2800" dirty="0"/>
              <a:t> Half?);  Communion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Eucharistic Worship:</a:t>
            </a:r>
          </a:p>
          <a:p>
            <a:pPr lvl="1"/>
            <a:r>
              <a:rPr lang="en-US" sz="2800" dirty="0"/>
              <a:t>Consecrated Bread, Body-Blood-Soul-Divinity of Christ, “Blessed Sacrament”</a:t>
            </a:r>
          </a:p>
          <a:p>
            <a:pPr lvl="1"/>
            <a:r>
              <a:rPr lang="en-US" sz="2800" b="1" dirty="0"/>
              <a:t>Host </a:t>
            </a:r>
            <a:r>
              <a:rPr lang="en-US" sz="2800" dirty="0"/>
              <a:t>displayed in Monstrance, for Eucharistic Adoration &amp; Procession</a:t>
            </a:r>
          </a:p>
        </p:txBody>
      </p:sp>
    </p:spTree>
    <p:extLst>
      <p:ext uri="{BB962C8B-B14F-4D97-AF65-F5344CB8AC3E}">
        <p14:creationId xmlns:p14="http://schemas.microsoft.com/office/powerpoint/2010/main" val="303519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B559-04A8-3CCA-4CE2-55AF19DA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Meaning of the WORD:  “Eucharist”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6AA7F-78D6-5A38-805A-9A2A5EB49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Greek verb </a:t>
            </a:r>
            <a:r>
              <a:rPr lang="el-G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ὐ</a:t>
            </a:r>
            <a:r>
              <a:rPr lang="el-G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χαριστ</a:t>
            </a:r>
            <a:r>
              <a:rPr lang="el-G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έ</a:t>
            </a:r>
            <a:r>
              <a:rPr lang="el-G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ω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eucharisteō</a:t>
            </a:r>
            <a:r>
              <a:rPr lang="en-US" sz="24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= </a:t>
            </a: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“to give thanks; to be grateful”: 6x LXX, 38x 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Prefix </a:t>
            </a:r>
            <a:r>
              <a:rPr lang="en-US" b="1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</a:t>
            </a:r>
            <a:r>
              <a:rPr lang="en-US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“good”  &amp;  noun </a:t>
            </a:r>
            <a:r>
              <a:rPr lang="en-US" b="1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charis</a:t>
            </a:r>
            <a:r>
              <a:rPr lang="en-US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“gift” or “grace” or “favor”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Related words and expressions: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noun 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ὐ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χαριστ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ί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eucharistia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“thanksgiving; gratitude”): 4x LXX, 15x 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adjective 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ὐ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ά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ριστος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eucharistos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“thankful; grateful”): 1x LXX, 1x 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ά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ρις τ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ῷ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θε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ῷ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charis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tō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theō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“thanks be to God”): 6x 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ά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ριν 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ἔ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χω τ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ῷ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θε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ῷ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charin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echō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tō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theō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“I am grateful to God”): 1x 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ἔ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χωμεν χ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ά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ριν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echōmen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charin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“let us give thanks”): 1x 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ἰ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ἐ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ὼ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χ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ά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ριτι μετ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έ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χω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egō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chariti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metechō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“If I partake with thankfulness”); 1x 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Greek verbs that can mean “thanksgiving”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ὐ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λογ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έ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ω 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eulogeō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“to bless”; esp. Mark 6:41 &amp; par.)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ἐ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ξομολογ</a:t>
            </a:r>
            <a:r>
              <a:rPr lang="el-G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έ</a:t>
            </a:r>
            <a:r>
              <a:rPr lang="el-G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ω 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exomologoumai</a:t>
            </a:r>
            <a:r>
              <a:rPr lang="en-US" sz="20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“to confess, acknowledge, praise” – Matt 11:25 &amp; Luke 10:21)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9AB69F38-86D9-61ED-397A-A0DC5A39B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192" y="2243750"/>
            <a:ext cx="2560622" cy="256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0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22EE0-252F-2202-A029-21808527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“Thanks” in the NT, esp. Gospels &amp; Paul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0EF64-3840-4601-2197-94F0BE18A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white HO:  “Eucharist: Thanksgiving, Meal, Liturgy, Sacrament”</a:t>
            </a:r>
          </a:p>
          <a:p>
            <a:pPr lvl="1"/>
            <a:r>
              <a:rPr lang="en-US" sz="3200" dirty="0"/>
              <a:t>Jesus Thanks/Praises God</a:t>
            </a:r>
          </a:p>
          <a:p>
            <a:pPr lvl="1"/>
            <a:r>
              <a:rPr lang="en-US" sz="3200" dirty="0"/>
              <a:t>Jesus Feeds Multitudes</a:t>
            </a:r>
          </a:p>
          <a:p>
            <a:pPr lvl="1"/>
            <a:r>
              <a:rPr lang="en-US" sz="3200" dirty="0"/>
              <a:t>Parable of Pharisee &amp; Tax Collector</a:t>
            </a:r>
          </a:p>
          <a:p>
            <a:pPr lvl="1"/>
            <a:r>
              <a:rPr lang="en-US" sz="3200" dirty="0"/>
              <a:t>Jesus Prays before Raising Lazarus</a:t>
            </a:r>
          </a:p>
          <a:p>
            <a:pPr lvl="1"/>
            <a:r>
              <a:rPr lang="en-US" sz="3200" dirty="0"/>
              <a:t>Jesus’ Words at the Last Supper</a:t>
            </a:r>
          </a:p>
          <a:p>
            <a:endParaRPr lang="en-US" dirty="0"/>
          </a:p>
          <a:p>
            <a:r>
              <a:rPr lang="en-US" dirty="0"/>
              <a:t>“Thanks” in rest of NT: </a:t>
            </a:r>
            <a:br>
              <a:rPr lang="en-US" dirty="0"/>
            </a:br>
            <a:r>
              <a:rPr lang="en-US" dirty="0">
                <a:hlinkClick r:id="rId2"/>
              </a:rPr>
              <a:t>https://catholic-resources.org/Bible/Thanks.htm</a:t>
            </a:r>
            <a:r>
              <a:rPr lang="en-US" dirty="0"/>
              <a:t> </a:t>
            </a:r>
          </a:p>
        </p:txBody>
      </p:sp>
      <p:pic>
        <p:nvPicPr>
          <p:cNvPr id="5" name="Picture 4" descr="Website&#10;&#10;Description automatically generated with low confidence">
            <a:extLst>
              <a:ext uri="{FF2B5EF4-FFF2-40B4-BE49-F238E27FC236}">
                <a16:creationId xmlns:a16="http://schemas.microsoft.com/office/drawing/2014/main" id="{48503D60-1390-7DA0-088A-4256258A3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395" y="2100404"/>
            <a:ext cx="3640988" cy="242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8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174B-B823-C759-253E-8832DE901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Feeding of the </a:t>
            </a:r>
            <a:r>
              <a:rPr lang="en-US" dirty="0"/>
              <a:t>5000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62003-4C73-7A7D-8C70-5730E0524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4942605"/>
          </a:xfrm>
        </p:spPr>
        <p:txBody>
          <a:bodyPr>
            <a:noAutofit/>
          </a:bodyPr>
          <a:lstStyle/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Mark 6:41 </a:t>
            </a:r>
            <a:r>
              <a:rPr lang="en-US" sz="2400" b="0" dirty="0"/>
              <a:t>- "</a:t>
            </a:r>
            <a:r>
              <a:rPr lang="en-US" sz="2400" dirty="0"/>
              <a:t>Taking</a:t>
            </a:r>
            <a:r>
              <a:rPr lang="en-US" sz="2400" b="0" dirty="0"/>
              <a:t> the five loaves and the two fish, </a:t>
            </a:r>
            <a:br>
              <a:rPr lang="en-US" sz="2400" b="0" dirty="0"/>
            </a:br>
            <a:r>
              <a:rPr lang="en-US" sz="2400" b="0" dirty="0"/>
              <a:t>he looked up to heaven, and </a:t>
            </a:r>
            <a:r>
              <a:rPr lang="en-US" sz="2400" dirty="0"/>
              <a:t>blessed</a:t>
            </a:r>
            <a:r>
              <a:rPr lang="en-US" sz="2400" b="0" dirty="0"/>
              <a:t>  and </a:t>
            </a:r>
            <a:r>
              <a:rPr lang="en-US" sz="2400" dirty="0"/>
              <a:t>broke</a:t>
            </a:r>
            <a:r>
              <a:rPr lang="en-US" sz="2400" b="0" dirty="0"/>
              <a:t> the loaves, </a:t>
            </a:r>
            <a:br>
              <a:rPr lang="en-US" sz="2400" b="0" dirty="0"/>
            </a:br>
            <a:r>
              <a:rPr lang="en-US" sz="2400" b="0" dirty="0"/>
              <a:t>and </a:t>
            </a:r>
            <a:r>
              <a:rPr lang="en-US" sz="2400" dirty="0"/>
              <a:t>gave</a:t>
            </a:r>
            <a:r>
              <a:rPr lang="en-US" sz="2400" b="0" dirty="0"/>
              <a:t> them to his disciples to set before the people; </a:t>
            </a:r>
            <a:br>
              <a:rPr lang="en-US" sz="2400" b="0" dirty="0"/>
            </a:br>
            <a:r>
              <a:rPr lang="en-US" sz="2400" b="0" dirty="0"/>
              <a:t>and he divided the two fish among them all."</a:t>
            </a:r>
          </a:p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Matt 14:19 </a:t>
            </a:r>
            <a:r>
              <a:rPr lang="en-US" sz="2400" b="0" dirty="0"/>
              <a:t>- "</a:t>
            </a:r>
            <a:r>
              <a:rPr lang="en-US" sz="2400" dirty="0"/>
              <a:t>Taking</a:t>
            </a:r>
            <a:r>
              <a:rPr lang="en-US" sz="2400" b="0" dirty="0"/>
              <a:t> the five loaves and the two fish, </a:t>
            </a:r>
            <a:br>
              <a:rPr lang="en-US" sz="2400" b="0" dirty="0"/>
            </a:br>
            <a:r>
              <a:rPr lang="en-US" sz="2400" b="0" dirty="0"/>
              <a:t>he looked up to heaven, and </a:t>
            </a:r>
            <a:r>
              <a:rPr lang="en-US" sz="2400" dirty="0"/>
              <a:t>blessed</a:t>
            </a:r>
            <a:r>
              <a:rPr lang="en-US" sz="2400" b="0" dirty="0"/>
              <a:t> and </a:t>
            </a:r>
            <a:r>
              <a:rPr lang="en-US" sz="2400" dirty="0"/>
              <a:t>broke</a:t>
            </a:r>
            <a:r>
              <a:rPr lang="en-US" sz="2400" b="0" dirty="0"/>
              <a:t> the loaves, </a:t>
            </a:r>
            <a:br>
              <a:rPr lang="en-US" sz="2400" b="0" dirty="0"/>
            </a:br>
            <a:r>
              <a:rPr lang="en-US" sz="2400" b="0" dirty="0"/>
              <a:t>and </a:t>
            </a:r>
            <a:r>
              <a:rPr lang="en-US" sz="2400" dirty="0"/>
              <a:t>gave</a:t>
            </a:r>
            <a:r>
              <a:rPr lang="en-US" sz="2400" b="0" dirty="0"/>
              <a:t> them to the disciples,</a:t>
            </a:r>
            <a:br>
              <a:rPr lang="en-US" sz="2400" b="0" dirty="0"/>
            </a:br>
            <a:r>
              <a:rPr lang="en-US" sz="2400" b="0" dirty="0"/>
              <a:t>and the disciples gave them to the crowds."</a:t>
            </a:r>
          </a:p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Luke 9:16 </a:t>
            </a:r>
            <a:r>
              <a:rPr lang="en-US" sz="2400" b="0" dirty="0"/>
              <a:t>- "And </a:t>
            </a:r>
            <a:r>
              <a:rPr lang="en-US" sz="2400" dirty="0"/>
              <a:t>taking</a:t>
            </a:r>
            <a:r>
              <a:rPr lang="en-US" sz="2400" b="0" dirty="0"/>
              <a:t> the five loaves and the two fish, </a:t>
            </a:r>
            <a:br>
              <a:rPr lang="en-US" sz="2400" b="0" dirty="0"/>
            </a:br>
            <a:r>
              <a:rPr lang="en-US" sz="2400" b="0" dirty="0"/>
              <a:t>he looked up to heaven, and </a:t>
            </a:r>
            <a:r>
              <a:rPr lang="en-US" sz="2400" dirty="0"/>
              <a:t>blessed</a:t>
            </a:r>
            <a:r>
              <a:rPr lang="en-US" sz="2400" b="0" dirty="0"/>
              <a:t> and </a:t>
            </a:r>
            <a:r>
              <a:rPr lang="en-US" sz="2400" dirty="0"/>
              <a:t>broke</a:t>
            </a:r>
            <a:r>
              <a:rPr lang="en-US" sz="2400" b="0" dirty="0"/>
              <a:t> them, </a:t>
            </a:r>
            <a:br>
              <a:rPr lang="en-US" sz="2400" b="0" dirty="0"/>
            </a:br>
            <a:r>
              <a:rPr lang="en-US" sz="2400" b="0" dirty="0"/>
              <a:t>and </a:t>
            </a:r>
            <a:r>
              <a:rPr lang="en-US" sz="2400" dirty="0"/>
              <a:t>gave</a:t>
            </a:r>
            <a:r>
              <a:rPr lang="en-US" sz="2400" b="0" dirty="0"/>
              <a:t> them to the disciples to set before the crowd."</a:t>
            </a:r>
          </a:p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John 6:11 </a:t>
            </a:r>
            <a:r>
              <a:rPr lang="en-US" sz="2400" b="0" dirty="0"/>
              <a:t>- "Then Jesus </a:t>
            </a:r>
            <a:r>
              <a:rPr lang="en-US" sz="2400" dirty="0"/>
              <a:t>took</a:t>
            </a:r>
            <a:r>
              <a:rPr lang="en-US" sz="2400" b="0" dirty="0"/>
              <a:t> the loaves,</a:t>
            </a:r>
            <a:br>
              <a:rPr lang="en-US" sz="2400" b="0" dirty="0"/>
            </a:br>
            <a:r>
              <a:rPr lang="en-US" sz="2400" b="0" dirty="0"/>
              <a:t>and when he had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given thanks</a:t>
            </a:r>
            <a:r>
              <a:rPr lang="en-US" sz="2400" b="0" dirty="0"/>
              <a:t>,  he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distributed</a:t>
            </a:r>
            <a:r>
              <a:rPr lang="en-US" sz="2400" b="0" dirty="0"/>
              <a:t> them to those who were seated;</a:t>
            </a:r>
            <a:br>
              <a:rPr lang="en-US" sz="2400" b="0" dirty="0"/>
            </a:br>
            <a:r>
              <a:rPr lang="en-US" sz="2400" b="0" dirty="0"/>
              <a:t>so also the fish, as much as they wanted."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08CDF57-9138-C9E9-679C-451015CC8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922" y="1244009"/>
            <a:ext cx="3513155" cy="403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56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1E47-EC08-1A57-5871-7B2CF4038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Feeding of the 4000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E75A4-F05C-A852-2811-6E5008F96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Only in Mark and Matthew, not Luke or John: </a:t>
            </a:r>
          </a:p>
          <a:p>
            <a:pPr marL="230188" indent="-230188">
              <a:spcBef>
                <a:spcPts val="1800"/>
              </a:spcBef>
              <a:buNone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Mark 8:6 </a:t>
            </a:r>
            <a:r>
              <a:rPr lang="en-US" sz="2600" b="0" dirty="0"/>
              <a:t>- "...and he </a:t>
            </a:r>
            <a:r>
              <a:rPr lang="en-US" sz="2600" dirty="0"/>
              <a:t>took</a:t>
            </a:r>
            <a:r>
              <a:rPr lang="en-US" sz="2600" b="0" dirty="0"/>
              <a:t> the seven loaves,</a:t>
            </a:r>
            <a:br>
              <a:rPr lang="en-US" sz="2600" b="0" dirty="0"/>
            </a:br>
            <a:r>
              <a:rPr lang="en-US" sz="2600" b="0" dirty="0"/>
              <a:t>and after </a:t>
            </a:r>
            <a:r>
              <a:rPr lang="en-US" sz="2600" dirty="0"/>
              <a:t>giving thanks  </a:t>
            </a:r>
            <a:r>
              <a:rPr lang="en-US" sz="2600" b="0" dirty="0"/>
              <a:t>he </a:t>
            </a:r>
            <a:r>
              <a:rPr lang="en-US" sz="2600" dirty="0"/>
              <a:t>broke</a:t>
            </a:r>
            <a:r>
              <a:rPr lang="en-US" sz="2600" b="0" dirty="0"/>
              <a:t> them </a:t>
            </a:r>
            <a:br>
              <a:rPr lang="en-US" sz="2600" b="0" dirty="0"/>
            </a:br>
            <a:r>
              <a:rPr lang="en-US" sz="2600" b="0" dirty="0"/>
              <a:t>and </a:t>
            </a:r>
            <a:r>
              <a:rPr lang="en-US" sz="2600" dirty="0"/>
              <a:t>gave</a:t>
            </a:r>
            <a:r>
              <a:rPr lang="en-US" sz="2600" b="0" dirty="0"/>
              <a:t> them to his disciples to distribute;</a:t>
            </a:r>
            <a:br>
              <a:rPr lang="en-US" sz="2600" b="0" dirty="0"/>
            </a:br>
            <a:r>
              <a:rPr lang="en-US" sz="2600" b="0" dirty="0"/>
              <a:t>and they distributed them to the crowd."</a:t>
            </a:r>
          </a:p>
          <a:p>
            <a:pPr marL="230188" indent="-230188">
              <a:spcBef>
                <a:spcPts val="1800"/>
              </a:spcBef>
              <a:buNone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Matt 15:36 </a:t>
            </a:r>
            <a:r>
              <a:rPr lang="en-US" sz="2600" b="0" dirty="0"/>
              <a:t>- "...he </a:t>
            </a:r>
            <a:r>
              <a:rPr lang="en-US" sz="2600" dirty="0"/>
              <a:t>took</a:t>
            </a:r>
            <a:r>
              <a:rPr lang="en-US" sz="2600" b="0" dirty="0"/>
              <a:t> the seven loaves and the fish;</a:t>
            </a:r>
            <a:br>
              <a:rPr lang="en-US" sz="2600" b="0" dirty="0"/>
            </a:br>
            <a:r>
              <a:rPr lang="en-US" sz="2600" b="0" dirty="0"/>
              <a:t>and after </a:t>
            </a:r>
            <a:r>
              <a:rPr lang="en-US" sz="2600" dirty="0"/>
              <a:t>giving thanks  </a:t>
            </a:r>
            <a:r>
              <a:rPr lang="en-US" sz="2600" b="0" dirty="0"/>
              <a:t>he </a:t>
            </a:r>
            <a:r>
              <a:rPr lang="en-US" sz="2600" dirty="0"/>
              <a:t>broke</a:t>
            </a:r>
            <a:r>
              <a:rPr lang="en-US" sz="2600" b="0" dirty="0"/>
              <a:t> them </a:t>
            </a:r>
            <a:br>
              <a:rPr lang="en-US" sz="2600" b="0" dirty="0"/>
            </a:br>
            <a:r>
              <a:rPr lang="en-US" sz="2600" b="0" dirty="0"/>
              <a:t>and </a:t>
            </a:r>
            <a:r>
              <a:rPr lang="en-US" sz="2600" dirty="0"/>
              <a:t>gave</a:t>
            </a:r>
            <a:r>
              <a:rPr lang="en-US" sz="2600" b="0" dirty="0"/>
              <a:t> them to the disciples,</a:t>
            </a:r>
            <a:br>
              <a:rPr lang="en-US" sz="2600" b="0" dirty="0"/>
            </a:br>
            <a:r>
              <a:rPr lang="en-US" sz="2600" b="0" dirty="0"/>
              <a:t>and the disciples gave them to the crowds."</a:t>
            </a:r>
          </a:p>
        </p:txBody>
      </p:sp>
      <p:pic>
        <p:nvPicPr>
          <p:cNvPr id="5" name="Picture 4" descr="A picture containing text, outdoor, old, person&#10;&#10;Description automatically generated">
            <a:extLst>
              <a:ext uri="{FF2B5EF4-FFF2-40B4-BE49-F238E27FC236}">
                <a16:creationId xmlns:a16="http://schemas.microsoft.com/office/drawing/2014/main" id="{ED37018B-3517-0C27-F0A5-2223FC80D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258" y="1244011"/>
            <a:ext cx="3670513" cy="47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4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6075-8558-7B62-1A8A-08D684F0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Last Supper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3057D-98EC-92B7-C740-2DCEA998E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5034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1" dirty="0"/>
              <a:t>Narrated in the Synoptic Gospels and mentioned by Paul; but very different in John's : </a:t>
            </a:r>
          </a:p>
          <a:p>
            <a:pPr marL="228600" indent="-228600">
              <a:buNone/>
            </a:pPr>
            <a:r>
              <a:rPr lang="en-US" sz="2200" dirty="0">
                <a:solidFill>
                  <a:schemeClr val="accent2"/>
                </a:solidFill>
              </a:rPr>
              <a:t>Mark 14:22-24 </a:t>
            </a:r>
            <a:r>
              <a:rPr lang="en-US" sz="2200" b="0" dirty="0"/>
              <a:t>- "While they were eating, he (Jesus) </a:t>
            </a:r>
            <a:r>
              <a:rPr lang="en-US" sz="2200" dirty="0"/>
              <a:t>took</a:t>
            </a:r>
            <a:r>
              <a:rPr lang="en-US" sz="2200" b="0" dirty="0"/>
              <a:t> a loaf of </a:t>
            </a:r>
            <a:r>
              <a:rPr lang="en-US" sz="2200" b="0" u="sng" dirty="0"/>
              <a:t>bread</a:t>
            </a:r>
            <a:r>
              <a:rPr lang="en-US" sz="2200" b="0" dirty="0"/>
              <a:t>,</a:t>
            </a:r>
            <a:br>
              <a:rPr lang="en-US" sz="2200" b="0" dirty="0"/>
            </a:br>
            <a:r>
              <a:rPr lang="en-US" sz="2200" b="0" dirty="0"/>
              <a:t>and after </a:t>
            </a:r>
            <a:r>
              <a:rPr lang="en-US" sz="2200" dirty="0"/>
              <a:t>blessing</a:t>
            </a:r>
            <a:r>
              <a:rPr lang="en-US" sz="2200" b="0" dirty="0"/>
              <a:t> it he </a:t>
            </a:r>
            <a:r>
              <a:rPr lang="en-US" sz="2200" dirty="0"/>
              <a:t>broke</a:t>
            </a:r>
            <a:r>
              <a:rPr lang="en-US" sz="2200" b="0" dirty="0"/>
              <a:t> it, </a:t>
            </a:r>
            <a:r>
              <a:rPr lang="en-US" sz="2200" dirty="0"/>
              <a:t>gave</a:t>
            </a:r>
            <a:r>
              <a:rPr lang="en-US" sz="2200" b="0" dirty="0"/>
              <a:t> it to them,</a:t>
            </a:r>
            <a:br>
              <a:rPr lang="en-US" sz="2200" b="0" dirty="0"/>
            </a:br>
            <a:r>
              <a:rPr lang="en-US" sz="2200" b="0" dirty="0"/>
              <a:t>and said, 'Take; this is MY BODY.'</a:t>
            </a:r>
            <a:br>
              <a:rPr lang="en-US" sz="2200" b="0" dirty="0"/>
            </a:br>
            <a:r>
              <a:rPr lang="en-US" sz="2200" b="0" dirty="0"/>
              <a:t>Then he </a:t>
            </a:r>
            <a:r>
              <a:rPr lang="en-US" sz="2200" dirty="0"/>
              <a:t>took</a:t>
            </a:r>
            <a:r>
              <a:rPr lang="en-US" sz="2200" b="0" dirty="0"/>
              <a:t> a </a:t>
            </a:r>
            <a:r>
              <a:rPr lang="en-US" sz="2200" b="0" u="sng" dirty="0"/>
              <a:t>cup</a:t>
            </a:r>
            <a:r>
              <a:rPr lang="en-US" sz="2200" b="0" dirty="0"/>
              <a:t>, and after </a:t>
            </a:r>
            <a:r>
              <a:rPr lang="en-US" sz="2200" dirty="0"/>
              <a:t>giving thanks </a:t>
            </a:r>
            <a:r>
              <a:rPr lang="en-US" sz="2200" b="0" dirty="0"/>
              <a:t>he </a:t>
            </a:r>
            <a:r>
              <a:rPr lang="en-US" sz="2200" dirty="0"/>
              <a:t>gave</a:t>
            </a:r>
            <a:r>
              <a:rPr lang="en-US" sz="2200" b="0" dirty="0"/>
              <a:t> it to them, </a:t>
            </a:r>
            <a:br>
              <a:rPr lang="en-US" sz="2200" b="0" dirty="0"/>
            </a:br>
            <a:r>
              <a:rPr lang="en-US" sz="2200" b="0" dirty="0"/>
              <a:t>and all of them drank from it.  He said to them, </a:t>
            </a:r>
            <a:br>
              <a:rPr lang="en-US" sz="2200" b="0" dirty="0"/>
            </a:br>
            <a:r>
              <a:rPr lang="en-US" sz="2200" b="0" dirty="0"/>
              <a:t>'This is MY BLOOD of the covenant, which is poured out for many.' "</a:t>
            </a:r>
          </a:p>
          <a:p>
            <a:pPr marL="228600" indent="-228600">
              <a:buNone/>
            </a:pPr>
            <a:r>
              <a:rPr lang="en-US" sz="2200" dirty="0">
                <a:solidFill>
                  <a:schemeClr val="accent2"/>
                </a:solidFill>
              </a:rPr>
              <a:t>Matt 26:26-28 </a:t>
            </a:r>
            <a:r>
              <a:rPr lang="en-US" sz="2200" b="0" dirty="0"/>
              <a:t>- "While they were eating, Jesus </a:t>
            </a:r>
            <a:r>
              <a:rPr lang="en-US" sz="2200" dirty="0"/>
              <a:t>took</a:t>
            </a:r>
            <a:r>
              <a:rPr lang="en-US" sz="2200" b="0" dirty="0"/>
              <a:t> a loaf of </a:t>
            </a:r>
            <a:r>
              <a:rPr lang="en-US" sz="2200" b="0" u="sng" dirty="0"/>
              <a:t>bread</a:t>
            </a:r>
            <a:r>
              <a:rPr lang="en-US" sz="2200" b="0" dirty="0"/>
              <a:t>,</a:t>
            </a:r>
            <a:br>
              <a:rPr lang="en-US" sz="2200" b="0" dirty="0"/>
            </a:br>
            <a:r>
              <a:rPr lang="en-US" sz="2200" b="0" dirty="0"/>
              <a:t>and after </a:t>
            </a:r>
            <a:r>
              <a:rPr lang="en-US" sz="2200" dirty="0"/>
              <a:t>blessing</a:t>
            </a:r>
            <a:r>
              <a:rPr lang="en-US" sz="2200" b="0" dirty="0"/>
              <a:t> it he </a:t>
            </a:r>
            <a:r>
              <a:rPr lang="en-US" sz="2200" dirty="0"/>
              <a:t>broke</a:t>
            </a:r>
            <a:r>
              <a:rPr lang="en-US" sz="2200" b="0" dirty="0"/>
              <a:t> it, </a:t>
            </a:r>
            <a:r>
              <a:rPr lang="en-US" sz="2200" dirty="0"/>
              <a:t>gave</a:t>
            </a:r>
            <a:r>
              <a:rPr lang="en-US" sz="2200" b="0" dirty="0"/>
              <a:t> it to the disciples,</a:t>
            </a:r>
            <a:br>
              <a:rPr lang="en-US" sz="2200" b="0" dirty="0"/>
            </a:br>
            <a:r>
              <a:rPr lang="en-US" sz="2200" b="0" dirty="0"/>
              <a:t>and said, 'Take, eat; this is MY BODY.'</a:t>
            </a:r>
            <a:br>
              <a:rPr lang="en-US" sz="2200" b="0" dirty="0"/>
            </a:br>
            <a:r>
              <a:rPr lang="en-US" sz="2200" b="0" dirty="0"/>
              <a:t>Then he </a:t>
            </a:r>
            <a:r>
              <a:rPr lang="en-US" sz="2200" dirty="0"/>
              <a:t>took</a:t>
            </a:r>
            <a:r>
              <a:rPr lang="en-US" sz="2200" b="0" dirty="0"/>
              <a:t> a </a:t>
            </a:r>
            <a:r>
              <a:rPr lang="en-US" sz="2200" b="0" u="sng" dirty="0"/>
              <a:t>cup</a:t>
            </a:r>
            <a:r>
              <a:rPr lang="en-US" sz="2200" b="0" dirty="0"/>
              <a:t>, and after </a:t>
            </a:r>
            <a:r>
              <a:rPr lang="en-US" sz="2200" dirty="0"/>
              <a:t>giving thanks </a:t>
            </a:r>
            <a:r>
              <a:rPr lang="en-US" sz="2200" b="0" dirty="0"/>
              <a:t>he </a:t>
            </a:r>
            <a:r>
              <a:rPr lang="en-US" sz="2200" dirty="0"/>
              <a:t>gave</a:t>
            </a:r>
            <a:r>
              <a:rPr lang="en-US" sz="2200" b="0" dirty="0"/>
              <a:t> it to them, </a:t>
            </a:r>
            <a:br>
              <a:rPr lang="en-US" sz="2200" b="0" dirty="0"/>
            </a:br>
            <a:r>
              <a:rPr lang="en-US" sz="2200" b="0" dirty="0"/>
              <a:t>saying, 'Drink from it, all of you;</a:t>
            </a:r>
            <a:br>
              <a:rPr lang="en-US" sz="2200" b="0" dirty="0"/>
            </a:br>
            <a:r>
              <a:rPr lang="en-US" sz="2200" b="0" dirty="0"/>
              <a:t>for this is MY BLOOD of the covenant, which is poured out for many </a:t>
            </a:r>
            <a:br>
              <a:rPr lang="en-US" sz="2200" b="0" dirty="0"/>
            </a:br>
            <a:r>
              <a:rPr lang="en-US" sz="2200" b="0" dirty="0"/>
              <a:t>for the forgiveness of sins.' "</a:t>
            </a:r>
          </a:p>
        </p:txBody>
      </p:sp>
      <p:pic>
        <p:nvPicPr>
          <p:cNvPr id="5" name="Picture 4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1E2E7345-7E96-9968-70F4-FAED23C92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669" y="1836989"/>
            <a:ext cx="2029626" cy="401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49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931EC-39D0-5A8C-A89C-1279A10AF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Last Supper  </a:t>
            </a:r>
            <a:r>
              <a:rPr lang="en-US" sz="4400" dirty="0"/>
              <a:t>(cont.)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0793F10-5DE3-CCC3-4806-1FFFD0ADA2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44010"/>
            <a:ext cx="10972800" cy="5004389"/>
          </a:xfrm>
        </p:spPr>
        <p:txBody>
          <a:bodyPr>
            <a:noAutofit/>
          </a:bodyPr>
          <a:lstStyle/>
          <a:p>
            <a:pPr marL="228600" lvl="0" indent="-228600">
              <a:lnSpc>
                <a:spcPct val="90000"/>
              </a:lnSpc>
              <a:buNone/>
            </a:pPr>
            <a:r>
              <a:rPr lang="en-US" altLang="en-US" sz="2200" dirty="0">
                <a:solidFill>
                  <a:schemeClr val="accent2"/>
                </a:solidFill>
              </a:rPr>
              <a:t>Luke 22:17, 19-20 </a:t>
            </a:r>
            <a:r>
              <a:rPr lang="en-US" altLang="en-US" sz="2200" b="0" dirty="0"/>
              <a:t>- "Then he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</a:t>
            </a:r>
            <a:r>
              <a:rPr lang="en-US" altLang="en-US" sz="2200" b="0" u="sng" dirty="0"/>
              <a:t>a cup</a:t>
            </a:r>
            <a:r>
              <a:rPr lang="en-US" altLang="en-US" sz="2200" b="0" dirty="0"/>
              <a:t>, and after </a:t>
            </a:r>
            <a:r>
              <a:rPr lang="en-US" altLang="en-US" sz="2200" dirty="0"/>
              <a:t>giving thanks</a:t>
            </a:r>
            <a:br>
              <a:rPr lang="en-US" altLang="en-US" sz="2200" b="0" dirty="0"/>
            </a:br>
            <a:r>
              <a:rPr lang="en-US" altLang="en-US" sz="2200" b="0" dirty="0"/>
              <a:t>he said, </a:t>
            </a:r>
            <a:r>
              <a:rPr lang="en-US" altLang="en-US" sz="2200" dirty="0"/>
              <a:t>'Take</a:t>
            </a:r>
            <a:r>
              <a:rPr lang="en-US" altLang="en-US" sz="2200" b="0" dirty="0"/>
              <a:t> this and </a:t>
            </a:r>
            <a:r>
              <a:rPr lang="en-US" altLang="en-US" sz="2200" dirty="0"/>
              <a:t>divide</a:t>
            </a:r>
            <a:r>
              <a:rPr lang="en-US" altLang="en-US" sz="2200" b="0" dirty="0"/>
              <a:t> it among yourselves;...'</a:t>
            </a:r>
            <a:br>
              <a:rPr lang="en-US" altLang="en-US" sz="2200" b="0" dirty="0"/>
            </a:br>
            <a:r>
              <a:rPr lang="en-US" altLang="en-US" sz="2200" b="0" dirty="0"/>
              <a:t>Then he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a loaf of bread,</a:t>
            </a:r>
            <a:br>
              <a:rPr lang="en-US" altLang="en-US" sz="2200" b="0" dirty="0"/>
            </a:br>
            <a:r>
              <a:rPr lang="en-US" altLang="en-US" sz="2200" b="0" dirty="0"/>
              <a:t>and when he had </a:t>
            </a:r>
            <a:r>
              <a:rPr lang="en-US" altLang="en-US" sz="2200" dirty="0"/>
              <a:t>given thanks</a:t>
            </a:r>
            <a:r>
              <a:rPr lang="en-US" altLang="en-US" sz="2200" b="0" dirty="0"/>
              <a:t>, he </a:t>
            </a:r>
            <a:r>
              <a:rPr lang="en-US" altLang="en-US" sz="2200" dirty="0"/>
              <a:t>broke</a:t>
            </a:r>
            <a:r>
              <a:rPr lang="en-US" altLang="en-US" sz="2200" b="0" dirty="0"/>
              <a:t> it and </a:t>
            </a:r>
            <a:r>
              <a:rPr lang="en-US" altLang="en-US" sz="2200" dirty="0"/>
              <a:t>gave</a:t>
            </a:r>
            <a:r>
              <a:rPr lang="en-US" altLang="en-US" sz="2200" b="0" dirty="0"/>
              <a:t> it to them, saying, </a:t>
            </a:r>
            <a:br>
              <a:rPr lang="en-US" altLang="en-US" sz="2200" b="0" dirty="0"/>
            </a:br>
            <a:r>
              <a:rPr lang="en-US" altLang="en-US" sz="2200" b="0" dirty="0"/>
              <a:t>'This is MY BODY, which is given for you. Do this in remembrance of me.'</a:t>
            </a:r>
            <a:br>
              <a:rPr lang="en-US" altLang="en-US" sz="2200" b="0" dirty="0"/>
            </a:br>
            <a:r>
              <a:rPr lang="en-US" altLang="en-US" sz="2200" b="0" dirty="0"/>
              <a:t>And he did the same with </a:t>
            </a:r>
            <a:r>
              <a:rPr lang="en-US" altLang="en-US" sz="2200" b="0" u="sng" dirty="0"/>
              <a:t>the cup after supper</a:t>
            </a:r>
            <a:r>
              <a:rPr lang="en-US" altLang="en-US" sz="2200" b="0" dirty="0"/>
              <a:t>,</a:t>
            </a:r>
            <a:br>
              <a:rPr lang="en-US" altLang="en-US" sz="2200" b="0" dirty="0"/>
            </a:br>
            <a:r>
              <a:rPr lang="en-US" altLang="en-US" sz="2200" b="0" dirty="0"/>
              <a:t>saying, 'This cup that is poured out for you is the new covenant in MY BLOOD.' "</a:t>
            </a:r>
          </a:p>
          <a:p>
            <a:pPr marL="228600" lvl="0" indent="-228600">
              <a:lnSpc>
                <a:spcPct val="90000"/>
              </a:lnSpc>
              <a:buNone/>
            </a:pPr>
            <a:r>
              <a:rPr lang="en-US" altLang="en-US" sz="2200" dirty="0">
                <a:solidFill>
                  <a:schemeClr val="accent2"/>
                </a:solidFill>
              </a:rPr>
              <a:t>1 Cor 11:23-26 </a:t>
            </a:r>
            <a:r>
              <a:rPr lang="en-US" altLang="en-US" sz="2200" b="0" dirty="0"/>
              <a:t>- "For I (Paul) received from the Lord what I also handed on to you,</a:t>
            </a:r>
            <a:br>
              <a:rPr lang="en-US" altLang="en-US" sz="2200" b="0" dirty="0"/>
            </a:br>
            <a:r>
              <a:rPr lang="en-US" altLang="en-US" sz="2200" b="0" dirty="0"/>
              <a:t>that the Lord Jesus on the night when he was betrayed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a loaf of bread,</a:t>
            </a:r>
            <a:br>
              <a:rPr lang="en-US" altLang="en-US" sz="2200" b="0" dirty="0"/>
            </a:br>
            <a:r>
              <a:rPr lang="en-US" altLang="en-US" sz="2200" b="0" dirty="0"/>
              <a:t>and when he had </a:t>
            </a:r>
            <a:r>
              <a:rPr lang="en-US" altLang="en-US" sz="2200" dirty="0"/>
              <a:t>given thanks</a:t>
            </a:r>
            <a:r>
              <a:rPr lang="en-US" altLang="en-US" sz="2200" b="0" dirty="0"/>
              <a:t>, he </a:t>
            </a:r>
            <a:r>
              <a:rPr lang="en-US" altLang="en-US" sz="2200" dirty="0"/>
              <a:t>broke</a:t>
            </a:r>
            <a:r>
              <a:rPr lang="en-US" altLang="en-US" sz="2200" b="0" dirty="0"/>
              <a:t> it and said, </a:t>
            </a:r>
            <a:br>
              <a:rPr lang="en-US" altLang="en-US" sz="2200" b="0" dirty="0"/>
            </a:br>
            <a:r>
              <a:rPr lang="en-US" altLang="en-US" sz="2200" b="0" dirty="0"/>
              <a:t>'This is MY BODY that is for you. Do this in remembrance of me.'</a:t>
            </a:r>
            <a:br>
              <a:rPr lang="en-US" altLang="en-US" sz="2200" b="0" dirty="0"/>
            </a:br>
            <a:r>
              <a:rPr lang="en-US" altLang="en-US" sz="2200" b="0" dirty="0"/>
              <a:t>In the same way he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the </a:t>
            </a:r>
            <a:r>
              <a:rPr lang="en-US" altLang="en-US" sz="2200" b="0" u="sng" dirty="0"/>
              <a:t>cup</a:t>
            </a:r>
            <a:r>
              <a:rPr lang="en-US" altLang="en-US" sz="2200" b="0" dirty="0"/>
              <a:t> also, </a:t>
            </a:r>
            <a:r>
              <a:rPr lang="en-US" altLang="en-US" sz="2200" b="0" u="sng" dirty="0"/>
              <a:t>after supper</a:t>
            </a:r>
            <a:r>
              <a:rPr lang="en-US" altLang="en-US" sz="2200" b="0" dirty="0"/>
              <a:t>,</a:t>
            </a:r>
            <a:br>
              <a:rPr lang="en-US" altLang="en-US" sz="2200" dirty="0"/>
            </a:br>
            <a:r>
              <a:rPr lang="en-US" altLang="en-US" sz="2200" b="0" dirty="0"/>
              <a:t>saying, 'This cup is the new covenant in MY BLOOD.</a:t>
            </a:r>
            <a:br>
              <a:rPr lang="en-US" altLang="en-US" sz="2200" b="0" dirty="0"/>
            </a:br>
            <a:r>
              <a:rPr lang="en-US" altLang="en-US" sz="2200" b="0" dirty="0"/>
              <a:t>Do this, as often as you drink it, in remembrance of me.'</a:t>
            </a:r>
            <a:br>
              <a:rPr lang="en-US" altLang="en-US" sz="2200" b="0" dirty="0"/>
            </a:br>
            <a:r>
              <a:rPr lang="en-US" altLang="en-US" sz="2200" i="1" dirty="0"/>
              <a:t>For as often as you eat this bread and drink the cup,</a:t>
            </a:r>
            <a:br>
              <a:rPr lang="en-US" altLang="en-US" sz="2200" i="1" dirty="0"/>
            </a:br>
            <a:r>
              <a:rPr lang="en-US" altLang="en-US" sz="2200" i="1" dirty="0"/>
              <a:t>you proclaim the Lord's death until he comes</a:t>
            </a:r>
            <a:r>
              <a:rPr lang="en-US" altLang="en-US" sz="2200" b="0" dirty="0"/>
              <a:t>."</a:t>
            </a:r>
          </a:p>
        </p:txBody>
      </p:sp>
      <p:pic>
        <p:nvPicPr>
          <p:cNvPr id="3" name="Picture 2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94E44717-790F-D5A3-31CF-D43F9E8A6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614" y="3110947"/>
            <a:ext cx="1525855" cy="30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4C23-0963-7904-DCC3-D9E440725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itting on a stage&#10;&#10;Description automatically generated with low confidence">
            <a:extLst>
              <a:ext uri="{FF2B5EF4-FFF2-40B4-BE49-F238E27FC236}">
                <a16:creationId xmlns:a16="http://schemas.microsoft.com/office/drawing/2014/main" id="{5C27F4FE-B09C-4957-B74C-98AB5EC51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7675"/>
            <a:ext cx="12192000" cy="7305675"/>
          </a:xfrm>
        </p:spPr>
      </p:pic>
    </p:spTree>
    <p:extLst>
      <p:ext uri="{BB962C8B-B14F-4D97-AF65-F5344CB8AC3E}">
        <p14:creationId xmlns:p14="http://schemas.microsoft.com/office/powerpoint/2010/main" val="1568808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927C-830C-14E9-4720-CF459B5BD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Supper at Emmaus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22B0E-6C9F-2D9B-7284-1EA9FA23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5074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Only in Luke 24</a:t>
            </a:r>
            <a:r>
              <a:rPr lang="en-US" sz="2400" b="0" dirty="0">
                <a:solidFill>
                  <a:schemeClr val="accent2"/>
                </a:solidFill>
              </a:rPr>
              <a:t>  (vv. 30-31, 33, 35)</a:t>
            </a:r>
          </a:p>
          <a:p>
            <a:pPr lvl="1"/>
            <a:r>
              <a:rPr lang="en-US" sz="2200" dirty="0"/>
              <a:t>"When he was at table with them, he </a:t>
            </a:r>
            <a:r>
              <a:rPr lang="en-US" sz="2200" b="1" dirty="0"/>
              <a:t>took</a:t>
            </a:r>
            <a:r>
              <a:rPr lang="en-US" sz="2200" dirty="0"/>
              <a:t> bread,</a:t>
            </a:r>
            <a:br>
              <a:rPr lang="en-US" sz="2200" b="1" dirty="0"/>
            </a:br>
            <a:r>
              <a:rPr lang="en-US" sz="2200" b="1" dirty="0"/>
              <a:t>blessed</a:t>
            </a:r>
            <a:r>
              <a:rPr lang="en-US" sz="2200" dirty="0"/>
              <a:t> it, and </a:t>
            </a:r>
            <a:r>
              <a:rPr lang="en-US" sz="2200" b="1" dirty="0"/>
              <a:t>broke</a:t>
            </a:r>
            <a:r>
              <a:rPr lang="en-US" sz="2200" dirty="0"/>
              <a:t> it, and </a:t>
            </a:r>
            <a:r>
              <a:rPr lang="en-US" sz="2200" b="1" dirty="0"/>
              <a:t>gave</a:t>
            </a:r>
            <a:r>
              <a:rPr lang="en-US" sz="2200" dirty="0"/>
              <a:t> it to them.</a:t>
            </a:r>
            <a:br>
              <a:rPr lang="en-US" sz="2200" dirty="0"/>
            </a:br>
            <a:r>
              <a:rPr lang="en-US" sz="2200" dirty="0"/>
              <a:t>Then their eyes were opened, and they recognized him; </a:t>
            </a:r>
            <a:br>
              <a:rPr lang="en-US" sz="2200" dirty="0"/>
            </a:br>
            <a:r>
              <a:rPr lang="en-US" sz="2200" dirty="0"/>
              <a:t>and he vanished from their sight...</a:t>
            </a:r>
            <a:br>
              <a:rPr lang="en-US" sz="2200" dirty="0"/>
            </a:br>
            <a:r>
              <a:rPr lang="en-US" sz="2200" dirty="0"/>
              <a:t>That same hour they got up and returned to Jerusalem;</a:t>
            </a:r>
            <a:br>
              <a:rPr lang="en-US" sz="2200" dirty="0"/>
            </a:br>
            <a:r>
              <a:rPr lang="en-US" sz="2200" dirty="0"/>
              <a:t>and they found the eleven and their companions gathered together...</a:t>
            </a:r>
            <a:br>
              <a:rPr lang="en-US" sz="2200" dirty="0"/>
            </a:br>
            <a:r>
              <a:rPr lang="en-US" sz="2200" dirty="0"/>
              <a:t>Then they told what had happened on the road,</a:t>
            </a:r>
            <a:br>
              <a:rPr lang="en-US" sz="2200" dirty="0"/>
            </a:br>
            <a:r>
              <a:rPr lang="en-US" sz="2200" dirty="0"/>
              <a:t>and how he had been made known to them in the </a:t>
            </a:r>
            <a:r>
              <a:rPr lang="en-US" sz="2200" b="1" i="1" dirty="0"/>
              <a:t>breaking of the bread</a:t>
            </a:r>
            <a:r>
              <a:rPr lang="en-US" sz="2200" dirty="0"/>
              <a:t>.“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Cf. Paul in Acts 27:35</a:t>
            </a:r>
          </a:p>
          <a:p>
            <a:pPr lvl="1"/>
            <a:r>
              <a:rPr lang="en-US" sz="2000" b="0" dirty="0"/>
              <a:t>(</a:t>
            </a:r>
            <a:r>
              <a:rPr lang="en-US" sz="2000" b="0" i="1" dirty="0"/>
              <a:t>Paul speaks to everyone on a ship after fourteen days of riding out a storm at sea</a:t>
            </a:r>
            <a:r>
              <a:rPr lang="en-US" sz="2000" b="0" dirty="0"/>
              <a:t>) - </a:t>
            </a:r>
            <a:br>
              <a:rPr lang="en-US" sz="2000" dirty="0"/>
            </a:br>
            <a:r>
              <a:rPr lang="en-US" sz="2200" dirty="0">
                <a:latin typeface="Arial Narrow" panose="020B0606020202030204" pitchFamily="34" charset="0"/>
              </a:rPr>
              <a:t>"After he had said this, he </a:t>
            </a:r>
            <a:r>
              <a:rPr lang="en-US" sz="2200" b="1" i="1" dirty="0">
                <a:latin typeface="Arial Narrow" panose="020B0606020202030204" pitchFamily="34" charset="0"/>
              </a:rPr>
              <a:t>took bread</a:t>
            </a:r>
            <a:r>
              <a:rPr lang="en-US" sz="2200" dirty="0">
                <a:latin typeface="Arial Narrow" panose="020B0606020202030204" pitchFamily="34" charset="0"/>
              </a:rPr>
              <a:t>; 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and </a:t>
            </a:r>
            <a:r>
              <a:rPr lang="en-US" sz="2200" b="1" i="1" dirty="0">
                <a:latin typeface="Arial Narrow" panose="020B0606020202030204" pitchFamily="34" charset="0"/>
              </a:rPr>
              <a:t>giving thanks</a:t>
            </a:r>
            <a:r>
              <a:rPr lang="en-US" sz="2200" dirty="0">
                <a:latin typeface="Arial Narrow" panose="020B0606020202030204" pitchFamily="34" charset="0"/>
              </a:rPr>
              <a:t> to God in the presence of all, he </a:t>
            </a:r>
            <a:r>
              <a:rPr lang="en-US" sz="2200" b="1" i="1" dirty="0">
                <a:latin typeface="Arial Narrow" panose="020B0606020202030204" pitchFamily="34" charset="0"/>
              </a:rPr>
              <a:t>broke</a:t>
            </a:r>
            <a:r>
              <a:rPr lang="en-US" sz="2200" dirty="0">
                <a:latin typeface="Arial Narrow" panose="020B0606020202030204" pitchFamily="34" charset="0"/>
              </a:rPr>
              <a:t> it and began to </a:t>
            </a:r>
            <a:r>
              <a:rPr lang="en-US" sz="2200" b="1" i="1" dirty="0">
                <a:latin typeface="Arial Narrow" panose="020B0606020202030204" pitchFamily="34" charset="0"/>
              </a:rPr>
              <a:t>eat</a:t>
            </a:r>
            <a:r>
              <a:rPr lang="en-US" sz="2200" dirty="0">
                <a:latin typeface="Arial Narrow" panose="020B0606020202030204" pitchFamily="34" charset="0"/>
              </a:rPr>
              <a:t>."</a:t>
            </a:r>
          </a:p>
        </p:txBody>
      </p:sp>
      <p:pic>
        <p:nvPicPr>
          <p:cNvPr id="7" name="Picture 6" descr="A painting of a group of men&#10;&#10;Description automatically generated with medium confidence">
            <a:extLst>
              <a:ext uri="{FF2B5EF4-FFF2-40B4-BE49-F238E27FC236}">
                <a16:creationId xmlns:a16="http://schemas.microsoft.com/office/drawing/2014/main" id="{A495D44A-EC6B-82F8-CDA8-41041A266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160" y="164384"/>
            <a:ext cx="3990336" cy="30459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B01C0C-A6A9-1D17-6A83-A5BB21CA1022}"/>
              </a:ext>
            </a:extLst>
          </p:cNvPr>
          <p:cNvSpPr txBox="1"/>
          <p:nvPr/>
        </p:nvSpPr>
        <p:spPr>
          <a:xfrm>
            <a:off x="9087504" y="3165981"/>
            <a:ext cx="270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Matthias </a:t>
            </a:r>
            <a:r>
              <a:rPr lang="en-US" sz="1400" dirty="0" err="1"/>
              <a:t>Stom</a:t>
            </a:r>
            <a:r>
              <a:rPr lang="en-US" sz="1400" dirty="0"/>
              <a:t> – ca. 1635</a:t>
            </a:r>
          </a:p>
        </p:txBody>
      </p:sp>
    </p:spTree>
    <p:extLst>
      <p:ext uri="{BB962C8B-B14F-4D97-AF65-F5344CB8AC3E}">
        <p14:creationId xmlns:p14="http://schemas.microsoft.com/office/powerpoint/2010/main" val="3777937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CD6C51-3920-E9DE-2BBC-9A6BACFF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Didache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795E3-F943-2192-B7F7-6EEA9A6BD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1"/>
            <a:ext cx="10972800" cy="4835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The Teaching of the Twelve Apostles (ca. 80-120 AD):</a:t>
            </a:r>
          </a:p>
          <a:p>
            <a:r>
              <a:rPr lang="en-US" sz="2400" b="0" dirty="0"/>
              <a:t>“And </a:t>
            </a:r>
            <a:r>
              <a:rPr lang="en-US" sz="2400" dirty="0"/>
              <a:t>concerning the </a:t>
            </a:r>
            <a:r>
              <a:rPr lang="en-US" dirty="0"/>
              <a:t>Eucharist</a:t>
            </a:r>
            <a:r>
              <a:rPr lang="en-US" sz="1800" b="0" dirty="0"/>
              <a:t> (</a:t>
            </a:r>
            <a:r>
              <a:rPr lang="el-GR" sz="1800" b="0" dirty="0"/>
              <a:t>Περὶ δὲ τῆς </a:t>
            </a:r>
            <a:r>
              <a:rPr lang="el-GR" sz="1800" dirty="0"/>
              <a:t>εὐχαριστίας</a:t>
            </a:r>
            <a:r>
              <a:rPr lang="en-US" sz="1800" b="0" dirty="0"/>
              <a:t>)</a:t>
            </a:r>
            <a:r>
              <a:rPr lang="en-US" sz="2400" b="0" dirty="0"/>
              <a:t>, </a:t>
            </a:r>
            <a:br>
              <a:rPr lang="en-US" sz="2400" b="0" dirty="0"/>
            </a:br>
            <a:r>
              <a:rPr lang="en-US" dirty="0"/>
              <a:t>hold Eucharist </a:t>
            </a:r>
            <a:r>
              <a:rPr lang="en-US" sz="2400" b="0" dirty="0"/>
              <a:t>thus</a:t>
            </a:r>
            <a:r>
              <a:rPr lang="en-US" sz="1600" b="0" dirty="0"/>
              <a:t> </a:t>
            </a:r>
            <a:r>
              <a:rPr lang="en-US" sz="1800" b="0" dirty="0"/>
              <a:t>(</a:t>
            </a:r>
            <a:r>
              <a:rPr lang="el-GR" sz="1800" b="0" dirty="0"/>
              <a:t>οὕτως </a:t>
            </a:r>
            <a:r>
              <a:rPr lang="el-GR" sz="1800" dirty="0"/>
              <a:t>εὐχαριστήσατε</a:t>
            </a:r>
            <a:r>
              <a:rPr lang="en-US" sz="1800" b="0" dirty="0"/>
              <a:t>)</a:t>
            </a:r>
            <a:r>
              <a:rPr lang="en-US" sz="2400" b="0" dirty="0"/>
              <a:t>:  </a:t>
            </a:r>
            <a:br>
              <a:rPr lang="en-US" sz="2400" b="0" dirty="0"/>
            </a:br>
            <a:r>
              <a:rPr lang="en-US" sz="2400" dirty="0"/>
              <a:t>First concerning the Cup</a:t>
            </a:r>
            <a:r>
              <a:rPr lang="en-US" sz="2400" b="0" dirty="0"/>
              <a:t>, ‘We </a:t>
            </a:r>
            <a:r>
              <a:rPr lang="en-US" i="1" dirty="0"/>
              <a:t>give thanks </a:t>
            </a:r>
            <a:r>
              <a:rPr lang="en-US" sz="2400" b="0" dirty="0"/>
              <a:t>to thee</a:t>
            </a:r>
            <a:r>
              <a:rPr lang="en-US" sz="1600" b="0" dirty="0"/>
              <a:t> (</a:t>
            </a:r>
            <a:r>
              <a:rPr lang="el-GR" sz="1600" dirty="0"/>
              <a:t>Εὐχαριστοῦμεν </a:t>
            </a:r>
            <a:r>
              <a:rPr lang="el-GR" sz="1600" b="0" dirty="0"/>
              <a:t>σοι</a:t>
            </a:r>
            <a:r>
              <a:rPr lang="en-US" sz="1600" b="0" dirty="0"/>
              <a:t>)</a:t>
            </a:r>
            <a:r>
              <a:rPr lang="en-US" sz="2400" b="0" dirty="0"/>
              <a:t>, </a:t>
            </a:r>
            <a:br>
              <a:rPr lang="en-US" sz="2400" b="0" dirty="0"/>
            </a:br>
            <a:r>
              <a:rPr lang="en-US" sz="2400" b="0" dirty="0"/>
              <a:t>our Father, for the Holy Vine of David thy child, </a:t>
            </a:r>
            <a:br>
              <a:rPr lang="en-US" sz="2400" b="0" dirty="0"/>
            </a:br>
            <a:r>
              <a:rPr lang="en-US" sz="2400" b="0" dirty="0"/>
              <a:t>which thou didst make known to us through Jesus thy child; to thee be glory for ever.’</a:t>
            </a:r>
          </a:p>
          <a:p>
            <a:r>
              <a:rPr lang="en-US" sz="2400" dirty="0"/>
              <a:t>And concerning the broken Bread</a:t>
            </a:r>
            <a:r>
              <a:rPr lang="en-US" sz="2400" b="0" dirty="0"/>
              <a:t>: ‘We </a:t>
            </a:r>
            <a:r>
              <a:rPr lang="en-US" sz="2400" i="1" dirty="0"/>
              <a:t>give thee thanks</a:t>
            </a:r>
            <a:r>
              <a:rPr lang="en-US" sz="1600" b="0" dirty="0"/>
              <a:t> </a:t>
            </a:r>
            <a:r>
              <a:rPr lang="en-US" sz="1800" b="0" dirty="0"/>
              <a:t>(</a:t>
            </a:r>
            <a:r>
              <a:rPr lang="el-GR" sz="1800" dirty="0"/>
              <a:t>Εὐχαριστοῦμεν</a:t>
            </a:r>
            <a:r>
              <a:rPr lang="el-GR" sz="1800" b="0" dirty="0"/>
              <a:t> σοι</a:t>
            </a:r>
            <a:r>
              <a:rPr lang="en-US" sz="1800" b="0" dirty="0"/>
              <a:t>)</a:t>
            </a:r>
            <a:r>
              <a:rPr lang="en-US" sz="2400" b="0" dirty="0"/>
              <a:t>, our Father, for the life and knowledge which thou didst make known to us through Jesus thy Child. To thee be glory for ever.   As this </a:t>
            </a:r>
            <a:r>
              <a:rPr lang="en-US" sz="2400" i="1" dirty="0"/>
              <a:t>broken bread </a:t>
            </a:r>
            <a:r>
              <a:rPr lang="en-US" sz="2400" b="0" dirty="0"/>
              <a:t>was </a:t>
            </a:r>
            <a:r>
              <a:rPr lang="en-US" sz="2400" b="0" i="1" dirty="0"/>
              <a:t>scattered </a:t>
            </a:r>
            <a:r>
              <a:rPr lang="en-US" sz="2400" b="0" dirty="0"/>
              <a:t>upon the mountains, but was brought together and became one, </a:t>
            </a:r>
            <a:r>
              <a:rPr lang="en-US" sz="2400" b="0" i="1" dirty="0"/>
              <a:t>so let thy Church be gathered together </a:t>
            </a:r>
            <a:r>
              <a:rPr lang="en-US" sz="2400" b="0" dirty="0"/>
              <a:t>from the ends of the earth into thy Kingdom, for thine is the glory and the power through Jesus Christ for ever.’ ”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20F3FB2-1995-F141-F509-4FEF7BB12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712" y="0"/>
            <a:ext cx="1901687" cy="28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9B90091-22B1-4F91-7C4C-8C74A1738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/>
              <a:t>The Early Christian Ritual Meal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E9C4613-C217-1C86-79E2-817A464A8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44010"/>
            <a:ext cx="10972800" cy="5041459"/>
          </a:xfrm>
        </p:spPr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  <a:defRPr/>
            </a:pPr>
            <a:r>
              <a:rPr lang="en-US" altLang="en-US" sz="3200" dirty="0"/>
              <a:t>Biblical Terms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“Passover” &amp; “Unleavened Bread”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“Last Supper”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“Lord’s Supper”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“Breaking of the Bread”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“Eucharist”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“Liturgy”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“Communion”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“Mass”</a:t>
            </a:r>
          </a:p>
          <a:p>
            <a:pPr marL="279400" lvl="1" indent="0" eaLnBrk="1" hangingPunct="1">
              <a:spcBef>
                <a:spcPts val="1800"/>
              </a:spcBef>
              <a:buNone/>
              <a:defRPr/>
            </a:pPr>
            <a:r>
              <a:rPr lang="en-US" altLang="en-US" sz="2800" dirty="0"/>
              <a:t>See </a:t>
            </a:r>
            <a:r>
              <a:rPr lang="en-US" altLang="en-US" sz="2800" b="1" dirty="0">
                <a:hlinkClick r:id="rId2"/>
              </a:rPr>
              <a:t>www.catholic-resources.org/Bible/Eucharist.htm</a:t>
            </a:r>
            <a:endParaRPr lang="en-US" altLang="en-US" sz="1800" b="1" dirty="0"/>
          </a:p>
        </p:txBody>
      </p:sp>
      <p:pic>
        <p:nvPicPr>
          <p:cNvPr id="3" name="Picture 2" descr="John August Swanson: Last Supper">
            <a:extLst>
              <a:ext uri="{FF2B5EF4-FFF2-40B4-BE49-F238E27FC236}">
                <a16:creationId xmlns:a16="http://schemas.microsoft.com/office/drawing/2014/main" id="{99E42337-40DE-4ED4-F1A9-343C6E50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87566"/>
            <a:ext cx="5143014" cy="3927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72548F-332B-DA42-DE3B-5825309F925A}"/>
              </a:ext>
            </a:extLst>
          </p:cNvPr>
          <p:cNvSpPr txBox="1"/>
          <p:nvPr/>
        </p:nvSpPr>
        <p:spPr>
          <a:xfrm>
            <a:off x="7428088" y="5091288"/>
            <a:ext cx="3104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John August Swanson – Last Supper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9E11-0289-8CFB-81CE-5D2410E05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Catholic  Eucharist/Mass 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B7B1E-31FA-0D74-82B9-3A520B7BC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44011"/>
            <a:ext cx="11286653" cy="483551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Apply the “BOTH / AND Approach”:</a:t>
            </a:r>
          </a:p>
          <a:p>
            <a:r>
              <a:rPr lang="en-US" dirty="0"/>
              <a:t>Two Halves of Mass:  Both Liturgy of </a:t>
            </a:r>
            <a:r>
              <a:rPr lang="en-US" u="sng" dirty="0"/>
              <a:t>Word</a:t>
            </a:r>
            <a:r>
              <a:rPr lang="en-US" dirty="0"/>
              <a:t>  AND  Liturgy of </a:t>
            </a:r>
            <a:r>
              <a:rPr lang="en-US" u="sng" dirty="0"/>
              <a:t>Eucharist</a:t>
            </a:r>
          </a:p>
          <a:p>
            <a:pPr lvl="1"/>
            <a:r>
              <a:rPr lang="en-US" dirty="0"/>
              <a:t>Jesus Presence in both </a:t>
            </a:r>
            <a:r>
              <a:rPr lang="en-US" u="sng" dirty="0"/>
              <a:t>Presider</a:t>
            </a:r>
            <a:r>
              <a:rPr lang="en-US" dirty="0"/>
              <a:t> (Ministerial priesthood)  AND </a:t>
            </a:r>
            <a:r>
              <a:rPr lang="en-US" u="sng" dirty="0"/>
              <a:t>Assembly</a:t>
            </a:r>
            <a:r>
              <a:rPr lang="en-US" dirty="0"/>
              <a:t> (Baptismal priesthood)</a:t>
            </a:r>
          </a:p>
          <a:p>
            <a:pPr lvl="1"/>
            <a:r>
              <a:rPr lang="en-US" dirty="0"/>
              <a:t>Mass is both </a:t>
            </a:r>
            <a:r>
              <a:rPr lang="en-US" u="sng" dirty="0"/>
              <a:t>Remembrance</a:t>
            </a:r>
            <a:r>
              <a:rPr lang="en-US" dirty="0"/>
              <a:t> of Last Supper  AND  </a:t>
            </a:r>
            <a:r>
              <a:rPr lang="en-US" u="sng" dirty="0"/>
              <a:t>Celebration</a:t>
            </a:r>
            <a:r>
              <a:rPr lang="en-US" dirty="0"/>
              <a:t> of Lord’s Supper</a:t>
            </a:r>
          </a:p>
          <a:p>
            <a:pPr lvl="1"/>
            <a:r>
              <a:rPr lang="en-US" dirty="0"/>
              <a:t>Eucharist is both a </a:t>
            </a:r>
            <a:r>
              <a:rPr lang="en-US" u="sng" dirty="0"/>
              <a:t>Meal</a:t>
            </a:r>
            <a:r>
              <a:rPr lang="en-US" dirty="0"/>
              <a:t>  AND  a </a:t>
            </a:r>
            <a:r>
              <a:rPr lang="en-US" u="sng" dirty="0"/>
              <a:t>Sacrifice</a:t>
            </a:r>
          </a:p>
          <a:p>
            <a:pPr lvl="1"/>
            <a:r>
              <a:rPr lang="en-US" dirty="0"/>
              <a:t>Leader is both a </a:t>
            </a:r>
            <a:r>
              <a:rPr lang="en-US" u="sng" dirty="0"/>
              <a:t>Presbyter</a:t>
            </a:r>
            <a:r>
              <a:rPr lang="en-US" dirty="0"/>
              <a:t> (</a:t>
            </a:r>
            <a:r>
              <a:rPr lang="en-US" dirty="0" err="1"/>
              <a:t>Cmty</a:t>
            </a:r>
            <a:r>
              <a:rPr lang="en-US" dirty="0"/>
              <a:t> elder)  AND  a </a:t>
            </a:r>
            <a:r>
              <a:rPr lang="en-US" u="sng" dirty="0"/>
              <a:t>Priest</a:t>
            </a:r>
            <a:r>
              <a:rPr lang="en-US" dirty="0"/>
              <a:t> (Cultic)</a:t>
            </a:r>
          </a:p>
          <a:p>
            <a:pPr lvl="1"/>
            <a:r>
              <a:rPr lang="en-US" dirty="0"/>
              <a:t>Material is both “</a:t>
            </a:r>
            <a:r>
              <a:rPr lang="en-US" u="sng" dirty="0"/>
              <a:t>Bread &amp; Wine</a:t>
            </a:r>
            <a:r>
              <a:rPr lang="en-US" dirty="0"/>
              <a:t>” at </a:t>
            </a:r>
            <a:r>
              <a:rPr lang="en-US" u="sng" dirty="0"/>
              <a:t>Table</a:t>
            </a:r>
            <a:r>
              <a:rPr lang="en-US" dirty="0"/>
              <a:t>  AND  “</a:t>
            </a:r>
            <a:r>
              <a:rPr lang="en-US" u="sng" dirty="0"/>
              <a:t>Host &amp; Blood</a:t>
            </a:r>
            <a:r>
              <a:rPr lang="en-US" dirty="0"/>
              <a:t>” on </a:t>
            </a:r>
            <a:r>
              <a:rPr lang="en-US" u="sng" dirty="0"/>
              <a:t>Altar</a:t>
            </a:r>
          </a:p>
          <a:p>
            <a:pPr lvl="1"/>
            <a:r>
              <a:rPr lang="en-US" dirty="0"/>
              <a:t>We need both reverent silence  AND communal singing </a:t>
            </a:r>
          </a:p>
          <a:p>
            <a:pPr lvl="1"/>
            <a:r>
              <a:rPr lang="en-US" dirty="0"/>
              <a:t>Participation needs to be both </a:t>
            </a:r>
            <a:r>
              <a:rPr lang="en-US" u="sng" dirty="0"/>
              <a:t>external / communal</a:t>
            </a:r>
            <a:r>
              <a:rPr lang="en-US" dirty="0"/>
              <a:t>  AND </a:t>
            </a:r>
            <a:r>
              <a:rPr lang="en-US" u="sng" dirty="0"/>
              <a:t>internal / individual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88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8CE27-C4B1-954E-E969-FB06A86B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BOTH / AND  Approach </a:t>
            </a:r>
            <a:r>
              <a:rPr lang="en-US" dirty="0"/>
              <a:t>in Catholicism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2B888-030C-865E-4898-1D01CAB3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670180"/>
            <a:ext cx="11074400" cy="511162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Proper Catholic Answer to ALL Theological Questions:</a:t>
            </a:r>
          </a:p>
          <a:p>
            <a:pPr lvl="1"/>
            <a:r>
              <a:rPr lang="en-US" sz="3600" b="1" dirty="0"/>
              <a:t>Both A and B  </a:t>
            </a:r>
            <a:r>
              <a:rPr lang="en-US" sz="3600" dirty="0"/>
              <a:t>(and C and D…)</a:t>
            </a:r>
          </a:p>
          <a:p>
            <a:pPr lvl="1"/>
            <a:r>
              <a:rPr lang="en-US" sz="3600" b="1" dirty="0"/>
              <a:t>Not only A, but also B  </a:t>
            </a:r>
            <a:r>
              <a:rPr lang="en-US" sz="3600" dirty="0"/>
              <a:t>(and C and D…)</a:t>
            </a:r>
          </a:p>
          <a:p>
            <a:pPr lvl="1"/>
            <a:endParaRPr lang="en-US" sz="3200" dirty="0"/>
          </a:p>
          <a:p>
            <a:r>
              <a:rPr lang="en-US" sz="3600" b="1" dirty="0">
                <a:solidFill>
                  <a:srgbClr val="C00000"/>
                </a:solidFill>
              </a:rPr>
              <a:t>Avoid One-Sided Over-emphases:</a:t>
            </a:r>
          </a:p>
          <a:p>
            <a:pPr lvl="1"/>
            <a:r>
              <a:rPr lang="en-US" sz="3200" dirty="0"/>
              <a:t>Only A, not B – or – Only B, not A</a:t>
            </a:r>
          </a:p>
          <a:p>
            <a:pPr lvl="1"/>
            <a:r>
              <a:rPr lang="en-US" sz="3200" dirty="0"/>
              <a:t>Either extreme is wrong (leads to “heresies”!)</a:t>
            </a:r>
          </a:p>
          <a:p>
            <a:pPr lvl="1"/>
            <a:r>
              <a:rPr lang="en-US" sz="3200" dirty="0"/>
              <a:t>“Half-truths” are misleading / wrong!</a:t>
            </a:r>
          </a:p>
        </p:txBody>
      </p:sp>
      <p:pic>
        <p:nvPicPr>
          <p:cNvPr id="5" name="Picture 4" descr="A close-up of the front and the back of a coin&#10;&#10;Description automatically generated">
            <a:extLst>
              <a:ext uri="{FF2B5EF4-FFF2-40B4-BE49-F238E27FC236}">
                <a16:creationId xmlns:a16="http://schemas.microsoft.com/office/drawing/2014/main" id="{51D8F039-58BA-57B7-148A-F742F957D2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0310" y="4209409"/>
            <a:ext cx="3495870" cy="176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4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98A36-3E9F-8E0E-1CEC-EBF78C95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“Thanksgiving” in the Catholic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02DFB-DA9D-DC17-57C3-67DA79C86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See white HO:</a:t>
            </a:r>
          </a:p>
          <a:p>
            <a:r>
              <a:rPr lang="en-US" dirty="0"/>
              <a:t>Instructions in the GIRM</a:t>
            </a:r>
          </a:p>
          <a:p>
            <a:r>
              <a:rPr lang="en-US" dirty="0"/>
              <a:t>Words used at each Mass:</a:t>
            </a:r>
          </a:p>
          <a:p>
            <a:pPr lvl="1"/>
            <a:r>
              <a:rPr lang="en-US" i="1" dirty="0"/>
              <a:t>Introductory Rites</a:t>
            </a:r>
          </a:p>
          <a:p>
            <a:pPr lvl="1"/>
            <a:r>
              <a:rPr lang="en-US" i="1" dirty="0"/>
              <a:t>Liturgy of the Word</a:t>
            </a:r>
          </a:p>
          <a:p>
            <a:pPr lvl="1"/>
            <a:r>
              <a:rPr lang="en-US" i="1" dirty="0"/>
              <a:t>Liturgy of the Eucharist</a:t>
            </a:r>
          </a:p>
          <a:p>
            <a:pPr lvl="1"/>
            <a:r>
              <a:rPr lang="en-US" i="1" dirty="0"/>
              <a:t>Concluding Rites</a:t>
            </a:r>
          </a:p>
          <a:p>
            <a:r>
              <a:rPr lang="en-US" dirty="0"/>
              <a:t>More Focus on Thanksgiving:</a:t>
            </a:r>
          </a:p>
          <a:p>
            <a:pPr lvl="1"/>
            <a:r>
              <a:rPr lang="en-US" b="1" i="1" dirty="0"/>
              <a:t>Texts in some Masses: </a:t>
            </a:r>
            <a:r>
              <a:rPr lang="en-US" dirty="0"/>
              <a:t>Antiphons and Presidential Prayers</a:t>
            </a:r>
          </a:p>
          <a:p>
            <a:pPr lvl="1"/>
            <a:r>
              <a:rPr lang="en-US" b="1" i="1" dirty="0"/>
              <a:t>Special Masses:  </a:t>
            </a:r>
            <a:r>
              <a:rPr lang="en-US" dirty="0"/>
              <a:t>Easter Vigil, “Various Needs and Occasions”;  Thanksgiving Day (USA)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8C525C7-5329-F54A-DEB0-FF51596D7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37" y="1387579"/>
            <a:ext cx="2737164" cy="3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68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7A0A-964B-83B4-E229-08DEBB34C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Four-fold “Presence” of Christ  </a:t>
            </a:r>
            <a:r>
              <a:rPr lang="en-US" dirty="0"/>
              <a:t>in the </a:t>
            </a:r>
            <a:r>
              <a:rPr lang="en-US" b="1" dirty="0"/>
              <a:t>Liturgy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F67B8-48C0-C61F-DB64-39561D7CF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Vatican II: </a:t>
            </a:r>
            <a:r>
              <a:rPr lang="en-US" sz="2800" b="1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Sacrosanctum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Concilium 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§7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To accomplish so great a work,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Christ is always present in his Church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especially in her liturgical celebrations.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He is present in the sacrifice of the Mass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not only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 the person of </a:t>
            </a:r>
            <a:r>
              <a:rPr lang="en-US" sz="24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his minister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“the same now offering, through the ministry of priests, who formerly offered himself on the cross,” but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especially under the </a:t>
            </a:r>
            <a:r>
              <a:rPr lang="en-US" sz="24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Eucharistic species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By his power he is present in the </a:t>
            </a:r>
            <a:r>
              <a:rPr lang="en-US" sz="2400" b="0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sacraments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so that when someone baptizes it is really Christ himself who baptizes.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He is present in </a:t>
            </a:r>
            <a:r>
              <a:rPr lang="en-US" sz="24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his word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since it is he himself who speaks when the holy scriptures are read in the Church.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He is present, lastly, when </a:t>
            </a:r>
            <a:r>
              <a:rPr lang="en-US" sz="24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Church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prays and sings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for he promised: “Where two or three are gathered together in my name, there am I in the midst of them” (Matt 18:20)</a:t>
            </a:r>
          </a:p>
          <a:p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Role of the Tabernacle during Mass?</a:t>
            </a:r>
          </a:p>
          <a:p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Genuflect </a:t>
            </a:r>
            <a:r>
              <a:rPr lang="en-US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only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 beginning and end of Mass.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76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6A1F8-E23E-6BA9-1510-DC0DD1E6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“Full, Conscious, and Active Participation”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0B975-B101-C645-85CF-CAA17E41E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Blue HO:  Vatican II: </a:t>
            </a:r>
            <a:br>
              <a:rPr lang="en-US" sz="3200" dirty="0"/>
            </a:br>
            <a:r>
              <a:rPr lang="en-US" sz="3200" i="1" dirty="0" err="1"/>
              <a:t>Sacrosanctum</a:t>
            </a:r>
            <a:r>
              <a:rPr lang="en-US" sz="3200" i="1" dirty="0"/>
              <a:t> Concilium</a:t>
            </a:r>
          </a:p>
          <a:p>
            <a:endParaRPr lang="en-US" sz="3200" dirty="0"/>
          </a:p>
          <a:p>
            <a:r>
              <a:rPr lang="en-US" sz="3200" dirty="0"/>
              <a:t>Chap. I: </a:t>
            </a:r>
            <a:br>
              <a:rPr lang="en-US" sz="3200" dirty="0"/>
            </a:br>
            <a:r>
              <a:rPr lang="en-US" sz="3200" dirty="0"/>
              <a:t>“General Principles…” (</a:t>
            </a:r>
            <a:r>
              <a:rPr lang="en-US" sz="3200" dirty="0">
                <a:latin typeface="Arial Narrow" panose="020B0606020202030204" pitchFamily="34" charset="0"/>
              </a:rPr>
              <a:t>§§15-46)</a:t>
            </a:r>
          </a:p>
          <a:p>
            <a:endParaRPr lang="en-US" sz="3200" dirty="0"/>
          </a:p>
          <a:p>
            <a:r>
              <a:rPr lang="en-US" sz="3200" dirty="0"/>
              <a:t>Chap. II: </a:t>
            </a:r>
            <a:br>
              <a:rPr lang="en-US" sz="3200" dirty="0"/>
            </a:br>
            <a:r>
              <a:rPr lang="en-US" sz="3200" dirty="0"/>
              <a:t>“The Most Sacred Mystery </a:t>
            </a:r>
            <a:br>
              <a:rPr lang="en-US" sz="3200" dirty="0"/>
            </a:br>
            <a:r>
              <a:rPr lang="en-US" sz="3200" dirty="0"/>
              <a:t>of the Eucharist” (</a:t>
            </a:r>
            <a:r>
              <a:rPr lang="en-US" sz="3200" dirty="0">
                <a:latin typeface="Arial Narrow" panose="020B0606020202030204" pitchFamily="34" charset="0"/>
              </a:rPr>
              <a:t>§§47-58)</a:t>
            </a:r>
            <a:endParaRPr lang="en-US" sz="3200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B65982-3B65-72ED-6848-CD1F3D859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763" y="1244011"/>
            <a:ext cx="3429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12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35B39-FBF6-5EE9-67E9-6689707FF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97" y="242596"/>
            <a:ext cx="11689492" cy="7059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What is the “Body of Christ”?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96125-F96F-73B7-4C79-C0930694B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1055692"/>
            <a:ext cx="10789920" cy="5802308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600" i="1" dirty="0"/>
              <a:t>FJ’s 2023 </a:t>
            </a:r>
            <a:r>
              <a:rPr lang="en-US" sz="2600" i="1" dirty="0" err="1"/>
              <a:t>RECongress</a:t>
            </a:r>
            <a:r>
              <a:rPr lang="en-US" sz="2600" i="1" dirty="0"/>
              <a:t> presentation</a:t>
            </a:r>
          </a:p>
          <a:p>
            <a:pPr marL="568325" indent="-5683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200" b="1" dirty="0"/>
              <a:t>Incarnation</a:t>
            </a:r>
          </a:p>
          <a:p>
            <a:pPr marL="914400" lvl="1" indent="-3460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Physical/Mortal Body of the Human Jesus</a:t>
            </a:r>
          </a:p>
          <a:p>
            <a:pPr marL="568325" indent="-5683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200" b="1" dirty="0"/>
              <a:t>Resurrection</a:t>
            </a:r>
          </a:p>
          <a:p>
            <a:pPr marL="914400" lvl="1" indent="-3460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Glorified/Eternal Body of the Resurrected Christ</a:t>
            </a:r>
          </a:p>
          <a:p>
            <a:pPr marL="568325" indent="-5683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200" b="1" dirty="0"/>
              <a:t>Sacrament</a:t>
            </a:r>
          </a:p>
          <a:p>
            <a:pPr marL="914400" lvl="1" indent="-3460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Real/Present Body of Christ:  The Eucharist</a:t>
            </a:r>
          </a:p>
          <a:p>
            <a:pPr marL="568325" indent="-5683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200" b="1" dirty="0"/>
              <a:t>Church</a:t>
            </a:r>
          </a:p>
          <a:p>
            <a:pPr marL="914400" lvl="1" indent="-3460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Mystical/Ecclesial Body of Christ:  The Church</a:t>
            </a:r>
          </a:p>
          <a:p>
            <a:pPr marL="568325" indent="-5683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200" b="1" dirty="0"/>
              <a:t>Our Spiritual Life</a:t>
            </a:r>
          </a:p>
          <a:p>
            <a:pPr marL="914400" lvl="1" indent="-3460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Spirit of Christ Dwells in our Mortal Bodies</a:t>
            </a:r>
          </a:p>
        </p:txBody>
      </p:sp>
    </p:spTree>
    <p:extLst>
      <p:ext uri="{BB962C8B-B14F-4D97-AF65-F5344CB8AC3E}">
        <p14:creationId xmlns:p14="http://schemas.microsoft.com/office/powerpoint/2010/main" val="336985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7991-1C96-26EF-26C2-749A19D1E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Catechism of the Catholic Church</a:t>
            </a:r>
            <a:r>
              <a:rPr lang="en-US" dirty="0"/>
              <a:t>, Glossary</a:t>
            </a:r>
            <a:r>
              <a:rPr lang="en-US" sz="3100" b="0" dirty="0"/>
              <a:t>  (USCCB, 2000)</a:t>
            </a:r>
            <a:endParaRPr lang="en-US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1C4C-442F-4DA7-4971-4845B3574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spcBef>
                <a:spcPts val="1800"/>
              </a:spcBef>
              <a:buNone/>
            </a:pPr>
            <a:r>
              <a:rPr lang="en-US" sz="2800" b="1" i="0" u="none" strike="noStrike" baseline="0" dirty="0">
                <a:solidFill>
                  <a:srgbClr val="CC3131"/>
                </a:solidFill>
                <a:latin typeface="Arial" panose="020B0604020202020204" pitchFamily="34" charset="0"/>
              </a:rPr>
              <a:t>BODY OF CHRIST: </a:t>
            </a:r>
          </a:p>
          <a:p>
            <a:pPr marL="628650" indent="-514350">
              <a:spcBef>
                <a:spcPts val="1800"/>
              </a:spcBef>
              <a:buFont typeface="+mj-lt"/>
              <a:buAutoNum type="arabicParenR"/>
            </a:pP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US" sz="2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human body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which the Son of God assumed through his conception in the womb of Mary </a:t>
            </a:r>
            <a:r>
              <a:rPr lang="en-US" sz="2600" b="0" i="0" u="sng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and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which is now glorified in heaven (467, 476, 645). </a:t>
            </a:r>
          </a:p>
          <a:p>
            <a:pPr marL="628650" indent="-514350">
              <a:spcBef>
                <a:spcPts val="1800"/>
              </a:spcBef>
              <a:buFont typeface="+mj-lt"/>
              <a:buAutoNum type="arabicParenR"/>
            </a:pP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This same Body and Blood, together with the soul and divinity, of our Lord Jesus Christ are </a:t>
            </a:r>
            <a:r>
              <a:rPr lang="en-US" sz="26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sacramentally present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in the </a:t>
            </a:r>
            <a:r>
              <a:rPr lang="en-US" sz="2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Eucharist </a:t>
            </a:r>
            <a:r>
              <a:rPr lang="en-US" sz="26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under the appearances of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bread and wine (1374). </a:t>
            </a:r>
          </a:p>
          <a:p>
            <a:pPr marL="628650" indent="-514350">
              <a:spcBef>
                <a:spcPts val="1800"/>
              </a:spcBef>
              <a:buFont typeface="+mj-lt"/>
              <a:buAutoNum type="arabicParenR"/>
            </a:pP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US" sz="2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Church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is called the (mystical) Body of Christ because of the intimate communion which Jesus shares with his disciples; the </a:t>
            </a:r>
            <a:r>
              <a:rPr lang="en-US" sz="26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metaphor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of a body, whose head is Christ and whose members are the faithful, provides an </a:t>
            </a:r>
            <a:r>
              <a:rPr lang="en-US" sz="26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image </a:t>
            </a:r>
            <a:r>
              <a:rPr lang="en-US" sz="2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which keeps in focus both the unity and the diversity of the Church (787, 790, 1396).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6299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1D93-C799-F5F8-78E8-3ED1C3770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Real Presence of Christ?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98758-2065-5F18-611C-79C71E672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371600"/>
            <a:ext cx="11669486" cy="5181600"/>
          </a:xfrm>
        </p:spPr>
        <p:txBody>
          <a:bodyPr/>
          <a:lstStyle/>
          <a:p>
            <a:r>
              <a:rPr lang="en-US" b="1" dirty="0">
                <a:latin typeface="Arial Narrow" panose="020B0606020202030204" pitchFamily="34" charset="0"/>
              </a:rPr>
              <a:t>Pew Survey 2019</a:t>
            </a:r>
            <a:r>
              <a:rPr lang="en-US" dirty="0">
                <a:latin typeface="Arial Narrow" panose="020B0606020202030204" pitchFamily="34" charset="0"/>
              </a:rPr>
              <a:t> – claimed that only about 1/3 of Catholics believe</a:t>
            </a:r>
          </a:p>
          <a:p>
            <a:r>
              <a:rPr lang="en-US" dirty="0">
                <a:latin typeface="Arial Narrow" panose="020B0606020202030204" pitchFamily="34" charset="0"/>
              </a:rPr>
              <a:t>Was this survey accurate? Has belief declined so much?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Be careful with imprecise/sloppy language, esp. in theology!</a:t>
            </a:r>
          </a:p>
          <a:p>
            <a:r>
              <a:rPr lang="en-US" dirty="0">
                <a:latin typeface="Arial Narrow" panose="020B0606020202030204" pitchFamily="34" charset="0"/>
              </a:rPr>
              <a:t>Distinguish between </a:t>
            </a:r>
            <a:r>
              <a:rPr lang="en-US" u="sng" dirty="0">
                <a:latin typeface="Arial Narrow" panose="020B0606020202030204" pitchFamily="34" charset="0"/>
              </a:rPr>
              <a:t>faith</a:t>
            </a:r>
            <a:r>
              <a:rPr lang="en-US" dirty="0">
                <a:latin typeface="Arial Narrow" panose="020B0606020202030204" pitchFamily="34" charset="0"/>
              </a:rPr>
              <a:t> and </a:t>
            </a:r>
            <a:r>
              <a:rPr lang="en-US" u="sng" dirty="0">
                <a:latin typeface="Arial Narrow" panose="020B0606020202030204" pitchFamily="34" charset="0"/>
              </a:rPr>
              <a:t>theology</a:t>
            </a:r>
            <a:r>
              <a:rPr lang="en-US" dirty="0">
                <a:latin typeface="Arial Narrow" panose="020B0606020202030204" pitchFamily="34" charset="0"/>
              </a:rPr>
              <a:t>!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FAITH:   </a:t>
            </a:r>
            <a:r>
              <a:rPr lang="en-US" b="1" dirty="0">
                <a:latin typeface="Arial Narrow" panose="020B0606020202030204" pitchFamily="34" charset="0"/>
              </a:rPr>
              <a:t>Real Presence</a:t>
            </a:r>
            <a:r>
              <a:rPr lang="en-US" sz="2000" b="1" dirty="0">
                <a:latin typeface="Arial Narrow" panose="020B0606020202030204" pitchFamily="34" charset="0"/>
              </a:rPr>
              <a:t>  </a:t>
            </a:r>
            <a:r>
              <a:rPr lang="en-US" sz="2400" dirty="0">
                <a:latin typeface="Arial Narrow" panose="020B0606020202030204" pitchFamily="34" charset="0"/>
              </a:rPr>
              <a:t>(</a:t>
            </a:r>
            <a:r>
              <a:rPr lang="en-US" sz="2400" i="1" u="sng" dirty="0">
                <a:latin typeface="Arial Narrow" panose="020B0606020202030204" pitchFamily="34" charset="0"/>
              </a:rPr>
              <a:t>belief that</a:t>
            </a:r>
            <a:r>
              <a:rPr lang="en-US" sz="2400" i="1" dirty="0">
                <a:latin typeface="Arial Narrow" panose="020B0606020202030204" pitchFamily="34" charset="0"/>
              </a:rPr>
              <a:t> Christ is truly present, body &amp; blood, soul &amp; divinity</a:t>
            </a:r>
            <a:r>
              <a:rPr lang="en-US" sz="2400" dirty="0">
                <a:latin typeface="Arial Narrow" panose="020B0606020202030204" pitchFamily="34" charset="0"/>
              </a:rPr>
              <a:t>)</a:t>
            </a:r>
            <a:endParaRPr lang="en-US" dirty="0">
              <a:latin typeface="Arial Narrow" panose="020B0606020202030204" pitchFamily="34" charset="0"/>
            </a:endParaRP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THEOLOGY:  </a:t>
            </a:r>
            <a:r>
              <a:rPr lang="en-US" b="1" dirty="0">
                <a:latin typeface="Arial Narrow" panose="020B0606020202030204" pitchFamily="34" charset="0"/>
              </a:rPr>
              <a:t>Transubstantiation </a:t>
            </a:r>
            <a:r>
              <a:rPr lang="en-US" sz="2400" dirty="0">
                <a:latin typeface="Arial Narrow" panose="020B0606020202030204" pitchFamily="34" charset="0"/>
              </a:rPr>
              <a:t>(</a:t>
            </a:r>
            <a:r>
              <a:rPr lang="en-US" sz="2400" i="1" u="sng" dirty="0">
                <a:latin typeface="Arial Narrow" panose="020B0606020202030204" pitchFamily="34" charset="0"/>
              </a:rPr>
              <a:t>explains why</a:t>
            </a:r>
            <a:r>
              <a:rPr lang="en-US" sz="2400" i="1" dirty="0">
                <a:latin typeface="Arial Narrow" panose="020B0606020202030204" pitchFamily="34" charset="0"/>
              </a:rPr>
              <a:t> it still appears as ordinary bread &amp; wine</a:t>
            </a:r>
            <a:r>
              <a:rPr lang="en-US" sz="2400" dirty="0">
                <a:latin typeface="Arial Narrow" panose="020B0606020202030204" pitchFamily="34" charset="0"/>
              </a:rPr>
              <a:t>)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Only CCC 1376 (and “In Brief, 1413”)</a:t>
            </a:r>
          </a:p>
        </p:txBody>
      </p:sp>
    </p:spTree>
    <p:extLst>
      <p:ext uri="{BB962C8B-B14F-4D97-AF65-F5344CB8AC3E}">
        <p14:creationId xmlns:p14="http://schemas.microsoft.com/office/powerpoint/2010/main" val="3124616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D8169-B806-7DA0-FCD2-B9B3046C68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3509" y="255588"/>
            <a:ext cx="11878491" cy="1060450"/>
          </a:xfrm>
        </p:spPr>
        <p:txBody>
          <a:bodyPr/>
          <a:lstStyle/>
          <a:p>
            <a:pPr algn="ctr"/>
            <a:r>
              <a:rPr lang="en-US" dirty="0"/>
              <a:t>Pew Research Surveys:  2011 vs. 2019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6227830-4D28-1182-CA4F-62B354AE775E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435429" y="1524000"/>
            <a:ext cx="5377996" cy="50784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200" dirty="0">
                <a:latin typeface="Arial Narrow" panose="020B0606020202030204" pitchFamily="34" charset="0"/>
              </a:rPr>
              <a:t>2011: more precise theological language: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200" b="0" dirty="0">
                <a:latin typeface="Arial Narrow" panose="020B0606020202030204" pitchFamily="34" charset="0"/>
              </a:rPr>
              <a:t>Which of the following statements best describes the Catholic teaching about the bread and wine used for communion?</a:t>
            </a:r>
            <a:br>
              <a:rPr lang="en-US" sz="2200" b="0" dirty="0">
                <a:latin typeface="Arial Narrow" panose="020B0606020202030204" pitchFamily="34" charset="0"/>
              </a:rPr>
            </a:br>
            <a:r>
              <a:rPr lang="en-US" sz="2200" b="0" dirty="0">
                <a:latin typeface="Arial Narrow" panose="020B0606020202030204" pitchFamily="34" charset="0"/>
              </a:rPr>
              <a:t>1. The bread and wine </a:t>
            </a:r>
            <a:r>
              <a:rPr lang="en-US" sz="2200" dirty="0">
                <a:latin typeface="Arial Narrow" panose="020B0606020202030204" pitchFamily="34" charset="0"/>
              </a:rPr>
              <a:t>really</a:t>
            </a:r>
            <a:r>
              <a:rPr lang="en-US" sz="2200" b="0" dirty="0">
                <a:latin typeface="Arial Narrow" panose="020B0606020202030204" pitchFamily="34" charset="0"/>
              </a:rPr>
              <a:t> become the body and blood of Jesus Christ.</a:t>
            </a:r>
            <a:br>
              <a:rPr lang="en-US" sz="2200" b="0" dirty="0">
                <a:latin typeface="Arial Narrow" panose="020B0606020202030204" pitchFamily="34" charset="0"/>
              </a:rPr>
            </a:br>
            <a:r>
              <a:rPr lang="en-US" sz="2200" b="0" dirty="0">
                <a:latin typeface="Arial Narrow" panose="020B0606020202030204" pitchFamily="34" charset="0"/>
              </a:rPr>
              <a:t>2. The bread and wine are </a:t>
            </a:r>
            <a:r>
              <a:rPr lang="en-US" sz="2200" u="sng" dirty="0">
                <a:latin typeface="Arial Narrow" panose="020B0606020202030204" pitchFamily="34" charset="0"/>
              </a:rPr>
              <a:t>only</a:t>
            </a:r>
            <a:r>
              <a:rPr lang="en-US" sz="2200" dirty="0">
                <a:latin typeface="Arial Narrow" panose="020B0606020202030204" pitchFamily="34" charset="0"/>
              </a:rPr>
              <a:t> symbols </a:t>
            </a:r>
            <a:r>
              <a:rPr lang="en-US" sz="2200" b="0" dirty="0">
                <a:latin typeface="Arial Narrow" panose="020B0606020202030204" pitchFamily="34" charset="0"/>
              </a:rPr>
              <a:t>of the body and blood of Jesus Christ.</a:t>
            </a:r>
            <a:br>
              <a:rPr lang="en-US" sz="2200" b="0" dirty="0">
                <a:latin typeface="Arial Narrow" panose="020B0606020202030204" pitchFamily="34" charset="0"/>
              </a:rPr>
            </a:br>
            <a:br>
              <a:rPr lang="en-US" sz="2200" b="0" dirty="0">
                <a:latin typeface="Arial Narrow" panose="020B0606020202030204" pitchFamily="34" charset="0"/>
              </a:rPr>
            </a:br>
            <a:r>
              <a:rPr lang="en-US" sz="2200" b="0" i="1" dirty="0">
                <a:latin typeface="Arial Narrow" panose="020B0606020202030204" pitchFamily="34" charset="0"/>
              </a:rPr>
              <a:t>Do you believe that </a:t>
            </a:r>
            <a:r>
              <a:rPr lang="en-US" sz="2200" dirty="0">
                <a:latin typeface="Arial Narrow" panose="020B0606020202030204" pitchFamily="34" charset="0"/>
              </a:rPr>
              <a:t>at the Consecration </a:t>
            </a:r>
            <a:r>
              <a:rPr lang="en-US" sz="2200" b="0" dirty="0">
                <a:latin typeface="Arial Narrow" panose="020B0606020202030204" pitchFamily="34" charset="0"/>
              </a:rPr>
              <a:t>during a Catholic Mass, the bread and wine </a:t>
            </a:r>
            <a:r>
              <a:rPr lang="en-US" sz="2200" dirty="0">
                <a:latin typeface="Arial Narrow" panose="020B0606020202030204" pitchFamily="34" charset="0"/>
              </a:rPr>
              <a:t>really </a:t>
            </a:r>
            <a:r>
              <a:rPr lang="en-US" sz="2200" b="0" dirty="0">
                <a:latin typeface="Arial Narrow" panose="020B0606020202030204" pitchFamily="34" charset="0"/>
              </a:rPr>
              <a:t>become</a:t>
            </a:r>
            <a:r>
              <a:rPr lang="en-US" sz="2200" dirty="0">
                <a:latin typeface="Arial Narrow" panose="020B0606020202030204" pitchFamily="34" charset="0"/>
              </a:rPr>
              <a:t> </a:t>
            </a:r>
            <a:r>
              <a:rPr lang="en-US" sz="2200" b="0" dirty="0">
                <a:latin typeface="Arial Narrow" panose="020B0606020202030204" pitchFamily="34" charset="0"/>
              </a:rPr>
              <a:t>the body and blood of Jesus Christ?</a:t>
            </a:r>
            <a:br>
              <a:rPr lang="en-US" sz="2200" b="0" dirty="0">
                <a:latin typeface="Arial Narrow" panose="020B0606020202030204" pitchFamily="34" charset="0"/>
              </a:rPr>
            </a:br>
            <a:r>
              <a:rPr lang="en-US" sz="2200" b="0" dirty="0">
                <a:latin typeface="Arial Narrow" panose="020B0606020202030204" pitchFamily="34" charset="0"/>
              </a:rPr>
              <a:t>1.  Yes, believe.</a:t>
            </a:r>
            <a:br>
              <a:rPr lang="en-US" sz="2200" b="0" dirty="0">
                <a:latin typeface="Arial Narrow" panose="020B0606020202030204" pitchFamily="34" charset="0"/>
              </a:rPr>
            </a:br>
            <a:r>
              <a:rPr lang="en-US" sz="2200" b="0" dirty="0">
                <a:latin typeface="Arial Narrow" panose="020B0606020202030204" pitchFamily="34" charset="0"/>
              </a:rPr>
              <a:t>2.  No, don't believe.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A696A-2F31-D5B5-121B-947053C28DB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126935" y="1523999"/>
            <a:ext cx="6065066" cy="5078411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altLang="en-US" sz="2200" dirty="0">
                <a:latin typeface="Arial Narrow" panose="020B0606020202030204" pitchFamily="34" charset="0"/>
              </a:rPr>
              <a:t>2019: formulated the two questions differently: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200" b="0" dirty="0">
                <a:latin typeface="Arial Narrow" panose="020B0606020202030204" pitchFamily="34" charset="0"/>
              </a:rPr>
              <a:t>Which of the following best describes Catholic teaching about the bread and wine used for Communion? 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dirty="0">
                <a:latin typeface="Arial Narrow" panose="020B0606020202030204" pitchFamily="34" charset="0"/>
              </a:rPr>
              <a:t>The bread and wine…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dirty="0">
                <a:latin typeface="Arial Narrow" panose="020B0606020202030204" pitchFamily="34" charset="0"/>
              </a:rPr>
              <a:t>1. </a:t>
            </a:r>
            <a:r>
              <a:rPr lang="en-US" altLang="en-US" sz="2200" dirty="0">
                <a:latin typeface="Arial Narrow" panose="020B0606020202030204" pitchFamily="34" charset="0"/>
              </a:rPr>
              <a:t>Actually</a:t>
            </a:r>
            <a:r>
              <a:rPr lang="en-US" altLang="en-US" sz="2200" b="0" dirty="0">
                <a:latin typeface="Arial Narrow" panose="020B0606020202030204" pitchFamily="34" charset="0"/>
              </a:rPr>
              <a:t> become the body and blood of Jesus Christ 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dirty="0">
                <a:latin typeface="Arial Narrow" panose="020B0606020202030204" pitchFamily="34" charset="0"/>
              </a:rPr>
              <a:t>2. Are </a:t>
            </a:r>
            <a:r>
              <a:rPr lang="en-US" altLang="en-US" sz="2200" dirty="0">
                <a:latin typeface="Arial Narrow" panose="020B0606020202030204" pitchFamily="34" charset="0"/>
              </a:rPr>
              <a:t>symbols </a:t>
            </a:r>
            <a:r>
              <a:rPr lang="en-US" altLang="en-US" sz="2200" b="0" dirty="0">
                <a:latin typeface="Arial Narrow" panose="020B0606020202030204" pitchFamily="34" charset="0"/>
              </a:rPr>
              <a:t>of the body and blood of Jesus Christ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dirty="0">
                <a:latin typeface="Arial Narrow" panose="020B0606020202030204" pitchFamily="34" charset="0"/>
              </a:rPr>
              <a:t>3. Not sure.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i="1" dirty="0">
                <a:latin typeface="Arial Narrow" panose="020B0606020202030204" pitchFamily="34" charset="0"/>
              </a:rPr>
              <a:t>Regardless of the official teaching of the Catholic Church, </a:t>
            </a:r>
            <a:r>
              <a:rPr lang="en-US" altLang="en-US" sz="2200" b="0" dirty="0">
                <a:latin typeface="Arial Narrow" panose="020B0606020202030204" pitchFamily="34" charset="0"/>
              </a:rPr>
              <a:t>what </a:t>
            </a:r>
            <a:r>
              <a:rPr lang="en-US" altLang="en-US" sz="2200" dirty="0">
                <a:latin typeface="Arial Narrow" panose="020B0606020202030204" pitchFamily="34" charset="0"/>
              </a:rPr>
              <a:t>do you personally believe about </a:t>
            </a:r>
            <a:r>
              <a:rPr lang="en-US" altLang="en-US" sz="2200" b="0" dirty="0">
                <a:latin typeface="Arial Narrow" panose="020B0606020202030204" pitchFamily="34" charset="0"/>
              </a:rPr>
              <a:t>the bread and wine used for Communion?  During Catholic Mass, the bread and wine…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dirty="0">
                <a:latin typeface="Arial Narrow" panose="020B0606020202030204" pitchFamily="34" charset="0"/>
              </a:rPr>
              <a:t>1.  </a:t>
            </a:r>
            <a:r>
              <a:rPr lang="en-US" altLang="en-US" sz="2200" dirty="0">
                <a:latin typeface="Arial Narrow" panose="020B0606020202030204" pitchFamily="34" charset="0"/>
              </a:rPr>
              <a:t>Actually </a:t>
            </a:r>
            <a:r>
              <a:rPr lang="en-US" altLang="en-US" sz="2200" b="0" dirty="0">
                <a:latin typeface="Arial Narrow" panose="020B0606020202030204" pitchFamily="34" charset="0"/>
              </a:rPr>
              <a:t>become</a:t>
            </a:r>
            <a:r>
              <a:rPr lang="en-US" altLang="en-US" sz="2200" dirty="0">
                <a:latin typeface="Arial Narrow" panose="020B0606020202030204" pitchFamily="34" charset="0"/>
              </a:rPr>
              <a:t> </a:t>
            </a:r>
            <a:r>
              <a:rPr lang="en-US" altLang="en-US" sz="2200" b="0" dirty="0">
                <a:latin typeface="Arial Narrow" panose="020B0606020202030204" pitchFamily="34" charset="0"/>
              </a:rPr>
              <a:t>the body and blood of Jesus Christ.</a:t>
            </a:r>
            <a:br>
              <a:rPr lang="en-US" altLang="en-US" sz="2200" b="0" dirty="0">
                <a:latin typeface="Arial Narrow" panose="020B0606020202030204" pitchFamily="34" charset="0"/>
              </a:rPr>
            </a:br>
            <a:r>
              <a:rPr lang="en-US" altLang="en-US" sz="2200" b="0" dirty="0">
                <a:latin typeface="Arial Narrow" panose="020B0606020202030204" pitchFamily="34" charset="0"/>
              </a:rPr>
              <a:t>2.  </a:t>
            </a:r>
            <a:r>
              <a:rPr lang="en-US" altLang="en-US" sz="2200" dirty="0">
                <a:latin typeface="Arial Narrow" panose="020B0606020202030204" pitchFamily="34" charset="0"/>
              </a:rPr>
              <a:t>Are symbols of </a:t>
            </a:r>
            <a:r>
              <a:rPr lang="en-US" altLang="en-US" sz="2200" b="0" dirty="0">
                <a:latin typeface="Arial Narrow" panose="020B0606020202030204" pitchFamily="34" charset="0"/>
              </a:rPr>
              <a:t>the body and blood of Jesus Christ.</a:t>
            </a:r>
          </a:p>
        </p:txBody>
      </p:sp>
    </p:spTree>
    <p:extLst>
      <p:ext uri="{BB962C8B-B14F-4D97-AF65-F5344CB8AC3E}">
        <p14:creationId xmlns:p14="http://schemas.microsoft.com/office/powerpoint/2010/main" val="2995516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7A90D-BA3D-243F-C8FE-D7E21428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“REAL”  vs.  “Actual”?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91986-2291-DF8D-E027-37980B596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31" y="1371600"/>
            <a:ext cx="11725468" cy="5181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Physical?</a:t>
            </a:r>
          </a:p>
          <a:p>
            <a:pPr>
              <a:spcBef>
                <a:spcPts val="1200"/>
              </a:spcBef>
            </a:pPr>
            <a:r>
              <a:rPr lang="en-US" dirty="0"/>
              <a:t>Biological?</a:t>
            </a:r>
          </a:p>
          <a:p>
            <a:pPr>
              <a:spcBef>
                <a:spcPts val="1200"/>
              </a:spcBef>
            </a:pPr>
            <a:r>
              <a:rPr lang="en-US" dirty="0"/>
              <a:t>Chemical?</a:t>
            </a:r>
          </a:p>
          <a:p>
            <a:pPr>
              <a:spcBef>
                <a:spcPts val="1200"/>
              </a:spcBef>
            </a:pPr>
            <a:r>
              <a:rPr lang="en-US" dirty="0"/>
              <a:t>Genetic?</a:t>
            </a:r>
          </a:p>
          <a:p>
            <a:pPr>
              <a:spcBef>
                <a:spcPts val="1200"/>
              </a:spcBef>
            </a:pPr>
            <a:r>
              <a:rPr lang="en-US" dirty="0"/>
              <a:t>Historical?</a:t>
            </a:r>
          </a:p>
          <a:p>
            <a:pPr>
              <a:spcBef>
                <a:spcPts val="1200"/>
              </a:spcBef>
            </a:pPr>
            <a:r>
              <a:rPr lang="en-US" dirty="0"/>
              <a:t>Legal?</a:t>
            </a:r>
          </a:p>
          <a:p>
            <a:pPr>
              <a:spcBef>
                <a:spcPts val="1200"/>
              </a:spcBef>
            </a:pPr>
            <a:r>
              <a:rPr lang="en-US" dirty="0"/>
              <a:t>Spiritual?</a:t>
            </a:r>
          </a:p>
          <a:p>
            <a:pPr>
              <a:spcBef>
                <a:spcPts val="1200"/>
              </a:spcBef>
            </a:pPr>
            <a:r>
              <a:rPr lang="en-US" dirty="0"/>
              <a:t>Conventional?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0AB6E84-B15F-5E5E-DBB9-4944F6DBB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4675" y="1328055"/>
            <a:ext cx="6810913" cy="53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5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990C-EEEB-8D23-E08E-701AD3D6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SYMBOL?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3ADB6-9CFE-BF70-B7B2-5EE2808D6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11383347" cy="5181600"/>
          </a:xfrm>
        </p:spPr>
        <p:txBody>
          <a:bodyPr/>
          <a:lstStyle/>
          <a:p>
            <a:r>
              <a:rPr lang="en-US" sz="2400" dirty="0"/>
              <a:t>Flannery O’Connor</a:t>
            </a:r>
            <a:r>
              <a:rPr lang="en-US" sz="1800" b="0" dirty="0"/>
              <a:t> (letter, Dec. 1955):</a:t>
            </a:r>
            <a:endParaRPr lang="en-US" sz="2400" b="0" dirty="0"/>
          </a:p>
          <a:p>
            <a:r>
              <a:rPr lang="en-US" sz="2000" b="0" dirty="0"/>
              <a:t>“Well, toward morning the conversation turned on the </a:t>
            </a:r>
            <a:r>
              <a:rPr lang="en-US" sz="2000" dirty="0"/>
              <a:t>Eucharist</a:t>
            </a:r>
            <a:r>
              <a:rPr lang="en-US" sz="2000" b="0" dirty="0"/>
              <a:t>, which I, being the Catholic, was obviously supposed to defend. Mrs. Broadwater said when she was a child and received the Host, she thought of it as the Holy Ghost, He being the ‘most portable’ person of the Trinity; </a:t>
            </a:r>
            <a:r>
              <a:rPr lang="en-US" sz="2000" b="0" i="1" dirty="0"/>
              <a:t>now she thought of it as a symbol and implied that it was a pretty good one</a:t>
            </a:r>
            <a:r>
              <a:rPr lang="en-US" sz="2000" b="0" dirty="0"/>
              <a:t>. I then said, in a very shaky voice, </a:t>
            </a:r>
            <a:r>
              <a:rPr lang="en-US" sz="2000" dirty="0"/>
              <a:t>‘Well, if it’s a symbol, to hell with it.’ </a:t>
            </a:r>
            <a:r>
              <a:rPr lang="en-US" sz="2000" b="0" dirty="0"/>
              <a:t>That was all the defense I was capable of but I realize now that this is all I will ever be able to say about it, outside of a story, except that </a:t>
            </a:r>
            <a:r>
              <a:rPr lang="en-US" sz="2000" b="0" i="1" dirty="0"/>
              <a:t>it is the center of existence for me; all the rest of life is expendable.</a:t>
            </a:r>
            <a:r>
              <a:rPr lang="en-US" sz="2000" b="0" dirty="0"/>
              <a:t>”</a:t>
            </a:r>
          </a:p>
          <a:p>
            <a:endParaRPr lang="en-US" sz="2000" b="0" dirty="0"/>
          </a:p>
          <a:p>
            <a:pPr marL="288925" indent="-288925"/>
            <a:r>
              <a:rPr lang="en-US" sz="2400" b="0" dirty="0"/>
              <a:t>“If it’s a </a:t>
            </a:r>
            <a:r>
              <a:rPr lang="en-US" sz="2400" dirty="0"/>
              <a:t>mere</a:t>
            </a:r>
            <a:r>
              <a:rPr lang="en-US" sz="2400" b="0" dirty="0"/>
              <a:t> symbol.” / “If it’s </a:t>
            </a:r>
            <a:r>
              <a:rPr lang="en-US" sz="2400" dirty="0"/>
              <a:t>only </a:t>
            </a:r>
            <a:r>
              <a:rPr lang="en-US" sz="2400" b="0" dirty="0"/>
              <a:t>a symbol…” / “If it’s </a:t>
            </a:r>
            <a:r>
              <a:rPr lang="en-US" sz="2400" dirty="0"/>
              <a:t>nothing but </a:t>
            </a:r>
            <a:r>
              <a:rPr lang="en-US" sz="2400" b="0" dirty="0"/>
              <a:t>a symbol…”</a:t>
            </a:r>
          </a:p>
          <a:p>
            <a:endParaRPr lang="en-US" sz="2400" b="0" dirty="0"/>
          </a:p>
          <a:p>
            <a:r>
              <a:rPr lang="en-US" sz="2400" dirty="0"/>
              <a:t>But could it be a “Real Symbol”?</a:t>
            </a:r>
          </a:p>
        </p:txBody>
      </p:sp>
    </p:spTree>
    <p:extLst>
      <p:ext uri="{BB962C8B-B14F-4D97-AF65-F5344CB8AC3E}">
        <p14:creationId xmlns:p14="http://schemas.microsoft.com/office/powerpoint/2010/main" val="683316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EE4B-1CDA-ADF6-5A82-33992CFED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Mere Symbol  vs.   Real Symbol?</a:t>
            </a:r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AC132B6A-6738-039B-65DF-815148B49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4961" y="1813248"/>
            <a:ext cx="4739951" cy="4739951"/>
          </a:xfrm>
        </p:spPr>
      </p:pic>
    </p:spTree>
    <p:extLst>
      <p:ext uri="{BB962C8B-B14F-4D97-AF65-F5344CB8AC3E}">
        <p14:creationId xmlns:p14="http://schemas.microsoft.com/office/powerpoint/2010/main" val="322098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74D2F-D7D6-1859-A2AC-5FE993ED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Words at Communion:   </a:t>
            </a:r>
            <a:r>
              <a:rPr lang="en-US" dirty="0"/>
              <a:t>“The Body of Christ”</a:t>
            </a:r>
          </a:p>
        </p:txBody>
      </p:sp>
      <p:pic>
        <p:nvPicPr>
          <p:cNvPr id="5" name="Content Placeholder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0DF11E08-4DBF-0BF0-8CB9-A4995AEB9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550" y="1460500"/>
            <a:ext cx="5880100" cy="4927600"/>
          </a:xfrm>
        </p:spPr>
      </p:pic>
    </p:spTree>
    <p:extLst>
      <p:ext uri="{BB962C8B-B14F-4D97-AF65-F5344CB8AC3E}">
        <p14:creationId xmlns:p14="http://schemas.microsoft.com/office/powerpoint/2010/main" val="1986278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60B4-8A48-C9DB-355D-28421C27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C9F1A0D-10E1-78CF-491A-F8917793F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99" y="811933"/>
            <a:ext cx="10583817" cy="5479330"/>
          </a:xfrm>
        </p:spPr>
      </p:pic>
    </p:spTree>
    <p:extLst>
      <p:ext uri="{BB962C8B-B14F-4D97-AF65-F5344CB8AC3E}">
        <p14:creationId xmlns:p14="http://schemas.microsoft.com/office/powerpoint/2010/main" val="4228795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927D-47EE-507D-7F50-5D5CEF80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Eucharistic Worship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CC9AD-9D81-8124-8932-8DF558E46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 Roots:</a:t>
            </a:r>
          </a:p>
          <a:p>
            <a:pPr lvl="1"/>
            <a:r>
              <a:rPr lang="en-US" dirty="0"/>
              <a:t>Preserving some Eucharist after Mass: Communion for the Sick and Homebound</a:t>
            </a:r>
          </a:p>
          <a:p>
            <a:r>
              <a:rPr lang="en-US" dirty="0"/>
              <a:t>Place of Reservation:</a:t>
            </a:r>
          </a:p>
          <a:p>
            <a:pPr lvl="1"/>
            <a:r>
              <a:rPr lang="en-US" dirty="0"/>
              <a:t>Church / Sanctuary / Tabernacle</a:t>
            </a:r>
          </a:p>
          <a:p>
            <a:r>
              <a:rPr lang="en-US" dirty="0"/>
              <a:t>Eucharistic Worship:</a:t>
            </a:r>
          </a:p>
          <a:p>
            <a:pPr lvl="1"/>
            <a:r>
              <a:rPr lang="en-US" dirty="0"/>
              <a:t>Public:  Processions,  Benedictions</a:t>
            </a:r>
          </a:p>
          <a:p>
            <a:pPr lvl="1"/>
            <a:r>
              <a:rPr lang="en-US" dirty="0"/>
              <a:t>Private:  Individual Adoration</a:t>
            </a:r>
          </a:p>
          <a:p>
            <a:r>
              <a:rPr lang="en-US" dirty="0"/>
              <a:t>Eucharistic Connections:</a:t>
            </a:r>
          </a:p>
          <a:p>
            <a:pPr lvl="1"/>
            <a:r>
              <a:rPr lang="en-US" dirty="0"/>
              <a:t>Adoration (private) must lead to Celebration (community)</a:t>
            </a:r>
          </a:p>
          <a:p>
            <a:pPr lvl="1"/>
            <a:r>
              <a:rPr lang="en-US" dirty="0"/>
              <a:t>Celebration (Liturgy) must lead to Service (Life)</a:t>
            </a:r>
          </a:p>
        </p:txBody>
      </p:sp>
      <p:pic>
        <p:nvPicPr>
          <p:cNvPr id="4" name="Content Placeholder 7" descr="A gold and silver trophy&#10;&#10;Description automatically generated with low confidence">
            <a:extLst>
              <a:ext uri="{FF2B5EF4-FFF2-40B4-BE49-F238E27FC236}">
                <a16:creationId xmlns:a16="http://schemas.microsoft.com/office/drawing/2014/main" id="{22533C0F-4A0A-C687-AE9E-E87F343DC1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2562" y="2445275"/>
            <a:ext cx="3634246" cy="363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1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B034F-D69E-9326-D887-75A09C1B4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9D7B5AB-F1A5-F6F4-EEA1-82C655E01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77" y="8706"/>
            <a:ext cx="12205777" cy="5766100"/>
          </a:xfrm>
        </p:spPr>
      </p:pic>
    </p:spTree>
    <p:extLst>
      <p:ext uri="{BB962C8B-B14F-4D97-AF65-F5344CB8AC3E}">
        <p14:creationId xmlns:p14="http://schemas.microsoft.com/office/powerpoint/2010/main" val="2545742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8DCFD-BA17-4520-98DA-C6665529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425514"/>
            <a:ext cx="6514184" cy="573126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/>
              <a:t>Holy Land </a:t>
            </a:r>
            <a:r>
              <a:rPr lang="en-US" sz="5400" dirty="0"/>
              <a:t>Pilgrimage </a:t>
            </a:r>
            <a:br>
              <a:rPr lang="en-US" sz="4400" dirty="0"/>
            </a:br>
            <a:r>
              <a:rPr lang="en-US" sz="4400" b="0" dirty="0"/>
              <a:t>April 14-28, 2024</a:t>
            </a:r>
            <a:br>
              <a:rPr lang="en-US" sz="4400" b="0" dirty="0"/>
            </a:br>
            <a:br>
              <a:rPr lang="en-US" sz="3600" b="0" dirty="0"/>
            </a:br>
            <a:r>
              <a:rPr lang="en-US" sz="4400" dirty="0"/>
              <a:t>Other Biblical Pilgrimages</a:t>
            </a:r>
            <a:br>
              <a:rPr lang="en-US" sz="4400" b="0" dirty="0"/>
            </a:br>
            <a:r>
              <a:rPr lang="en-US" sz="4000" b="0" dirty="0"/>
              <a:t>May 2025, 2026, 2027</a:t>
            </a:r>
            <a:br>
              <a:rPr lang="en-US" sz="4400" b="0" dirty="0"/>
            </a:br>
            <a:r>
              <a:rPr lang="en-US" sz="3600" b="0" i="1" dirty="0"/>
              <a:t>God Willing!</a:t>
            </a:r>
            <a:br>
              <a:rPr lang="en-US" sz="3600" b="0" i="1" dirty="0"/>
            </a:br>
            <a:br>
              <a:rPr lang="en-US" sz="2700" b="0" dirty="0"/>
            </a:br>
            <a:r>
              <a:rPr lang="en-US" sz="4000" b="0" dirty="0">
                <a:hlinkClick r:id="rId2"/>
              </a:rPr>
              <a:t>https://catholic-resources.org</a:t>
            </a:r>
            <a:r>
              <a:rPr lang="en-US" sz="4000" b="0" dirty="0"/>
              <a:t> </a:t>
            </a:r>
            <a:endParaRPr lang="en-US" sz="4400" b="0" dirty="0"/>
          </a:p>
        </p:txBody>
      </p:sp>
      <p:pic>
        <p:nvPicPr>
          <p:cNvPr id="6" name="Content Placeholder 5" descr="Text&#10;&#10;Description automatically generated with low confidence">
            <a:extLst>
              <a:ext uri="{FF2B5EF4-FFF2-40B4-BE49-F238E27FC236}">
                <a16:creationId xmlns:a16="http://schemas.microsoft.com/office/drawing/2014/main" id="{678BD2AC-6B2B-81FF-9A05-C31BA8652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370" y="0"/>
            <a:ext cx="5168630" cy="6156779"/>
          </a:xfrm>
        </p:spPr>
      </p:pic>
    </p:spTree>
    <p:extLst>
      <p:ext uri="{BB962C8B-B14F-4D97-AF65-F5344CB8AC3E}">
        <p14:creationId xmlns:p14="http://schemas.microsoft.com/office/powerpoint/2010/main" val="196218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3678C49F-A7E3-372F-8A71-32C8D18D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4400" dirty="0"/>
              <a:t>Audio CD Programs by Fr. Felix</a:t>
            </a:r>
          </a:p>
        </p:txBody>
      </p:sp>
      <p:sp>
        <p:nvSpPr>
          <p:cNvPr id="87043" name="Content Placeholder 2">
            <a:extLst>
              <a:ext uri="{FF2B5EF4-FFF2-40B4-BE49-F238E27FC236}">
                <a16:creationId xmlns:a16="http://schemas.microsoft.com/office/drawing/2014/main" id="{B93CF658-BC51-9A01-1148-8E56EEAD9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5236"/>
            <a:ext cx="8610600" cy="5334000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The New Testament: A Guided Tour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The Lectionary: </a:t>
            </a:r>
            <a:r>
              <a:rPr lang="en-US" altLang="en-US" dirty="0">
                <a:latin typeface="Arial Narrow" panose="020B0606020202030204" pitchFamily="34" charset="0"/>
                <a:cs typeface="Arial" panose="020B0604020202020204" pitchFamily="34" charset="0"/>
              </a:rPr>
              <a:t>A Treasure for Liturgy &amp; Prayer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What Is Faith? Gift, Mystery, Life!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 Retreat </a:t>
            </a:r>
            <a:r>
              <a:rPr lang="en-US" altLang="en-US" sz="2400" dirty="0">
                <a:cs typeface="Arial" panose="020B0604020202020204" pitchFamily="34" charset="0"/>
              </a:rPr>
              <a:t>with the </a:t>
            </a:r>
            <a:r>
              <a:rPr lang="en-US" altLang="en-US" dirty="0">
                <a:cs typeface="Arial" panose="020B0604020202020204" pitchFamily="34" charset="0"/>
              </a:rPr>
              <a:t>Gospel of Matthew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 Retreat </a:t>
            </a:r>
            <a:r>
              <a:rPr lang="en-US" altLang="en-US" sz="2400" dirty="0">
                <a:cs typeface="Arial" panose="020B0604020202020204" pitchFamily="34" charset="0"/>
              </a:rPr>
              <a:t>with the </a:t>
            </a:r>
            <a:r>
              <a:rPr lang="en-US" altLang="en-US" dirty="0">
                <a:cs typeface="Arial" panose="020B0604020202020204" pitchFamily="34" charset="0"/>
              </a:rPr>
              <a:t>Gospel of Mark</a:t>
            </a:r>
          </a:p>
          <a:p>
            <a:pPr>
              <a:spcBef>
                <a:spcPts val="400"/>
              </a:spcBef>
            </a:pPr>
            <a:r>
              <a:rPr lang="en-US" alt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A Retreat</a:t>
            </a:r>
            <a:r>
              <a:rPr lang="en-US" altLang="en-US" dirty="0">
                <a:latin typeface="Arial Narrow" panose="020B0606020202030204" pitchFamily="34" charset="0"/>
                <a:cs typeface="Arial" panose="020B0604020202020204" pitchFamily="34" charset="0"/>
              </a:rPr>
              <a:t> with the </a:t>
            </a:r>
            <a:r>
              <a:rPr lang="en-US" alt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Gospel of Luke</a:t>
            </a:r>
          </a:p>
          <a:p>
            <a:pPr>
              <a:spcBef>
                <a:spcPts val="400"/>
              </a:spcBef>
              <a:buClr>
                <a:srgbClr val="4F81BD"/>
              </a:buClr>
            </a:pP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A Retreat </a:t>
            </a: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with the </a:t>
            </a: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Gospel of John</a:t>
            </a:r>
          </a:p>
          <a:p>
            <a:pPr>
              <a:spcBef>
                <a:spcPts val="400"/>
              </a:spcBef>
            </a:pPr>
            <a:endParaRPr lang="en-US" altLang="en-US" sz="3200" dirty="0"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Available from Fr. Felix</a:t>
            </a:r>
            <a:br>
              <a:rPr lang="en-US" altLang="en-US" dirty="0">
                <a:cs typeface="Arial" panose="020B0604020202020204" pitchFamily="34" charset="0"/>
              </a:rPr>
            </a:br>
            <a:r>
              <a:rPr lang="en-US" altLang="en-US" dirty="0">
                <a:cs typeface="Arial" panose="020B0604020202020204" pitchFamily="34" charset="0"/>
              </a:rPr>
              <a:t>or “Learn25.com"</a:t>
            </a:r>
          </a:p>
        </p:txBody>
      </p:sp>
      <p:pic>
        <p:nvPicPr>
          <p:cNvPr id="87044" name="Picture 2" descr="C:\Users\Felix Just\Dropbox\Felix-Personal\NowYouKnowMedia\NT-GuidedTour.jpg">
            <a:extLst>
              <a:ext uri="{FF2B5EF4-FFF2-40B4-BE49-F238E27FC236}">
                <a16:creationId xmlns:a16="http://schemas.microsoft.com/office/drawing/2014/main" id="{6089180B-E549-0FC2-0D2D-5453B8276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405" y="1319212"/>
            <a:ext cx="318452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ECE6D-EA7C-9B91-9A64-7587A01C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2D0C7-BFED-C384-48A3-7D8F4F4C6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486" y="1631091"/>
            <a:ext cx="10387914" cy="4448429"/>
          </a:xfrm>
        </p:spPr>
        <p:txBody>
          <a:bodyPr/>
          <a:lstStyle/>
          <a:p>
            <a:pPr marL="0" indent="0">
              <a:spcBef>
                <a:spcPts val="2400"/>
              </a:spcBef>
              <a:buNone/>
            </a:pPr>
            <a:r>
              <a:rPr lang="en-US" sz="4000" dirty="0"/>
              <a:t>Questions?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4000" dirty="0"/>
              <a:t>Discussion?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4000" dirty="0"/>
              <a:t>Evaluation:</a:t>
            </a:r>
          </a:p>
          <a:p>
            <a:r>
              <a:rPr lang="en-US" dirty="0"/>
              <a:t>To provide feedback on the University Series and this session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011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Adjacenc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ixel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463</TotalTime>
  <Words>2980</Words>
  <Application>Microsoft Office PowerPoint</Application>
  <PresentationFormat>Widescreen</PresentationFormat>
  <Paragraphs>191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Arial Black</vt:lpstr>
      <vt:lpstr>Arial Narrow</vt:lpstr>
      <vt:lpstr>Calibri</vt:lpstr>
      <vt:lpstr>Calibri Light</vt:lpstr>
      <vt:lpstr>Cambria</vt:lpstr>
      <vt:lpstr>Times New Roman</vt:lpstr>
      <vt:lpstr>Wingdings</vt:lpstr>
      <vt:lpstr>Retrospect</vt:lpstr>
      <vt:lpstr>Adjacency</vt:lpstr>
      <vt:lpstr>Pixel</vt:lpstr>
      <vt:lpstr>What Does  “Eucharist” Really Mean?</vt:lpstr>
      <vt:lpstr>Different Referents of Word “Eucharist”</vt:lpstr>
      <vt:lpstr>Meaning of the WORD:  “Eucharist”</vt:lpstr>
      <vt:lpstr>“Thanks” in the NT, esp. Gospels &amp; Paul</vt:lpstr>
      <vt:lpstr>The Feeding of the 5000</vt:lpstr>
      <vt:lpstr>The Feeding of the 4000 </vt:lpstr>
      <vt:lpstr>The Last Supper </vt:lpstr>
      <vt:lpstr>The Last Supper  (cont.)</vt:lpstr>
      <vt:lpstr>PowerPoint Presentation</vt:lpstr>
      <vt:lpstr>The Supper at Emmaus </vt:lpstr>
      <vt:lpstr>Didache 9</vt:lpstr>
      <vt:lpstr>The Early Christian Ritual Meal</vt:lpstr>
      <vt:lpstr>Catholic  Eucharist/Mass  Today</vt:lpstr>
      <vt:lpstr>BOTH / AND  Approach in Catholicism</vt:lpstr>
      <vt:lpstr>“Thanksgiving” in the Catholic Mass</vt:lpstr>
      <vt:lpstr>Four-fold “Presence” of Christ  in the Liturgy</vt:lpstr>
      <vt:lpstr>“Full, Conscious, and Active Participation”</vt:lpstr>
      <vt:lpstr>What is the “Body of Christ”?</vt:lpstr>
      <vt:lpstr>Catechism of the Catholic Church, Glossary  (USCCB, 2000)</vt:lpstr>
      <vt:lpstr>Real Presence of Christ?</vt:lpstr>
      <vt:lpstr>Pew Research Surveys:  2011 vs. 2019</vt:lpstr>
      <vt:lpstr>“REAL”  vs.  “Actual”?</vt:lpstr>
      <vt:lpstr>SYMBOL?</vt:lpstr>
      <vt:lpstr>Mere Symbol  vs.   Real Symbol?</vt:lpstr>
      <vt:lpstr>Words at Communion:   “The Body of Christ”</vt:lpstr>
      <vt:lpstr>PowerPoint Presentation</vt:lpstr>
      <vt:lpstr>Eucharistic Worship</vt:lpstr>
      <vt:lpstr>PowerPoint Presentation</vt:lpstr>
      <vt:lpstr>Holy Land Pilgrimage  April 14-28, 2024  Other Biblical Pilgrimages May 2025, 2026, 2027 God Willing!  https://catholic-resources.org </vt:lpstr>
      <vt:lpstr>Audio CD Programs by Fr. Felix</vt:lpstr>
      <vt:lpstr>THANKS for COMING!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Biblical Foundations  of the Mass </dc:title>
  <dc:creator>Just, Felix</dc:creator>
  <cp:lastModifiedBy>Just, Felix</cp:lastModifiedBy>
  <cp:revision>7</cp:revision>
  <dcterms:created xsi:type="dcterms:W3CDTF">2023-03-21T03:19:36Z</dcterms:created>
  <dcterms:modified xsi:type="dcterms:W3CDTF">2023-04-07T15:51:42Z</dcterms:modified>
</cp:coreProperties>
</file>