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520" r:id="rId3"/>
    <p:sldId id="541" r:id="rId4"/>
    <p:sldId id="534" r:id="rId5"/>
    <p:sldId id="535" r:id="rId6"/>
    <p:sldId id="536" r:id="rId7"/>
    <p:sldId id="542" r:id="rId8"/>
    <p:sldId id="257" r:id="rId9"/>
    <p:sldId id="533" r:id="rId10"/>
    <p:sldId id="521" r:id="rId11"/>
    <p:sldId id="537" r:id="rId12"/>
    <p:sldId id="522" r:id="rId13"/>
    <p:sldId id="524" r:id="rId14"/>
    <p:sldId id="525" r:id="rId15"/>
    <p:sldId id="530" r:id="rId16"/>
    <p:sldId id="531" r:id="rId17"/>
    <p:sldId id="532" r:id="rId18"/>
    <p:sldId id="527" r:id="rId19"/>
    <p:sldId id="539" r:id="rId20"/>
    <p:sldId id="538" r:id="rId21"/>
    <p:sldId id="523" r:id="rId22"/>
    <p:sldId id="528" r:id="rId23"/>
    <p:sldId id="526" r:id="rId24"/>
    <p:sldId id="463" r:id="rId25"/>
    <p:sldId id="482" r:id="rId26"/>
    <p:sldId id="54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6751" autoAdjust="0"/>
  </p:normalViewPr>
  <p:slideViewPr>
    <p:cSldViewPr snapToGrid="0">
      <p:cViewPr varScale="1">
        <p:scale>
          <a:sx n="116" d="100"/>
          <a:sy n="116" d="100"/>
        </p:scale>
        <p:origin x="13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8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22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925" indent="-288925">
              <a:buFont typeface="Arial" panose="020B0604020202020204" pitchFamily="34" charset="0"/>
              <a:buChar char="•"/>
              <a:defRPr/>
            </a:lvl1pPr>
            <a:lvl2pPr marL="461963" indent="-182563">
              <a:defRPr/>
            </a:lvl2pPr>
            <a:lvl3pPr marL="625475" indent="-163513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1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59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2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8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3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9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5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83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289F0C9-2AF2-4ED8-830A-8D59019FA9DF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B2683-A864-4C4A-8551-0D8E80F5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3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91"/>
            <a:ext cx="10972800" cy="766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44011"/>
            <a:ext cx="10972800" cy="483551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4119" y="6446837"/>
            <a:ext cx="635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03B2683-A864-4C4A-8551-0D8E80F5B80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8705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54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Arial Narrow" panose="020B060602020203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Arial Narrow" panose="020B060602020203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Arial Narrow" panose="020B060602020203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Arial Narrow" panose="020B060602020203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catholic-resources.org/Bible/Eucharist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atholic-resources.org/Bible/Eucharist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atholic-resources.org/Bible/Biblical-Mass-Texts.htm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catholic-resources.org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F664F-6846-6A2A-15F0-38707501A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527222"/>
            <a:ext cx="10058400" cy="350108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Biblical </a:t>
            </a:r>
            <a:br>
              <a:rPr lang="en-US" dirty="0"/>
            </a:br>
            <a:r>
              <a:rPr lang="en-US" dirty="0"/>
              <a:t>Foundations </a:t>
            </a:r>
            <a:br>
              <a:rPr lang="en-US" dirty="0"/>
            </a:br>
            <a:r>
              <a:rPr lang="en-US" dirty="0"/>
              <a:t>of the Mass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EED126-9DEE-A768-2BBF-765C908EC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588476"/>
            <a:ext cx="10058400" cy="138395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Fr. Felix Just, S.J., Ph.D.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https://catholic-resources.org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FC7F0486-15EF-6DB9-1802-8074FDE9F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920" y="681409"/>
            <a:ext cx="2443543" cy="3307511"/>
          </a:xfrm>
          <a:prstGeom prst="rect">
            <a:avLst/>
          </a:prstGeom>
        </p:spPr>
      </p:pic>
      <p:pic>
        <p:nvPicPr>
          <p:cNvPr id="11" name="Picture 10" descr="A picture containing text, case, accessory&#10;&#10;Description automatically generated">
            <a:extLst>
              <a:ext uri="{FF2B5EF4-FFF2-40B4-BE49-F238E27FC236}">
                <a16:creationId xmlns:a16="http://schemas.microsoft.com/office/drawing/2014/main" id="{6842E2A0-1277-B5E0-D0A0-3D0982E75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63" y="681409"/>
            <a:ext cx="2472639" cy="334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80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9B90091-22B1-4F91-7C4C-8C74A1738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dirty="0"/>
              <a:t>The Early Christian Ritual Meal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E9C4613-C217-1C86-79E2-817A464A8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44010"/>
            <a:ext cx="10972800" cy="5041459"/>
          </a:xfrm>
        </p:spPr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  <a:defRPr/>
            </a:pPr>
            <a:r>
              <a:rPr lang="en-US" altLang="en-US" sz="3200" dirty="0"/>
              <a:t>Biblical Terms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“Passover” &amp; “Unleavened Bread”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“Last Supper”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“Lord’s Supper”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“Breaking of the Bread”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“Eucharist”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“Liturgy”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“Communion”</a:t>
            </a:r>
          </a:p>
          <a:p>
            <a:pPr lvl="1" eaLnBrk="1" hangingPunct="1">
              <a:spcBef>
                <a:spcPts val="400"/>
              </a:spcBef>
              <a:defRPr/>
            </a:pPr>
            <a:r>
              <a:rPr lang="en-US" altLang="en-US" sz="2800" dirty="0"/>
              <a:t>“Mass”</a:t>
            </a:r>
          </a:p>
          <a:p>
            <a:pPr marL="279400" lvl="1" indent="0" eaLnBrk="1" hangingPunct="1">
              <a:spcBef>
                <a:spcPts val="1800"/>
              </a:spcBef>
              <a:buNone/>
              <a:defRPr/>
            </a:pPr>
            <a:r>
              <a:rPr lang="en-US" altLang="en-US" sz="2800" dirty="0"/>
              <a:t>See </a:t>
            </a:r>
            <a:r>
              <a:rPr lang="en-US" altLang="en-US" sz="2800" b="1" dirty="0">
                <a:hlinkClick r:id="rId2"/>
              </a:rPr>
              <a:t>www.catholic-resources.org/Bible/Eucharist.htm</a:t>
            </a:r>
            <a:endParaRPr lang="en-US" altLang="en-US" sz="1800" b="1" dirty="0"/>
          </a:p>
        </p:txBody>
      </p:sp>
      <p:pic>
        <p:nvPicPr>
          <p:cNvPr id="3" name="Picture 2" descr="John August Swanson: Last Supper">
            <a:extLst>
              <a:ext uri="{FF2B5EF4-FFF2-40B4-BE49-F238E27FC236}">
                <a16:creationId xmlns:a16="http://schemas.microsoft.com/office/drawing/2014/main" id="{99E42337-40DE-4ED4-F1A9-343C6E50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87566"/>
            <a:ext cx="5143014" cy="3927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72548F-332B-DA42-DE3B-5825309F925A}"/>
              </a:ext>
            </a:extLst>
          </p:cNvPr>
          <p:cNvSpPr txBox="1"/>
          <p:nvPr/>
        </p:nvSpPr>
        <p:spPr>
          <a:xfrm>
            <a:off x="7428088" y="5091288"/>
            <a:ext cx="3104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John August Swanson – Last Supper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9B90091-22B1-4F91-7C4C-8C74A1738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dirty="0"/>
              <a:t>The Early Christian Eucharist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E9C4613-C217-1C86-79E2-817A464A8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dirty="0"/>
              <a:t>Historical Basis?</a:t>
            </a:r>
          </a:p>
          <a:p>
            <a:pPr lvl="1">
              <a:defRPr/>
            </a:pPr>
            <a:r>
              <a:rPr lang="en-US" altLang="en-US" dirty="0"/>
              <a:t>The Jewish Passover?</a:t>
            </a:r>
          </a:p>
          <a:p>
            <a:pPr lvl="1">
              <a:defRPr/>
            </a:pPr>
            <a:r>
              <a:rPr lang="en-US" altLang="en-US" dirty="0"/>
              <a:t>Jesus’ Last Supper?</a:t>
            </a:r>
          </a:p>
          <a:p>
            <a:pPr eaLnBrk="1" hangingPunct="1">
              <a:spcBef>
                <a:spcPts val="2400"/>
              </a:spcBef>
              <a:defRPr/>
            </a:pPr>
            <a:r>
              <a:rPr lang="en-US" altLang="en-US" sz="3200" dirty="0"/>
              <a:t>Theological Meaning?</a:t>
            </a:r>
          </a:p>
          <a:p>
            <a:pPr lvl="1" eaLnBrk="1" hangingPunct="1">
              <a:defRPr/>
            </a:pPr>
            <a:r>
              <a:rPr lang="en-US" altLang="en-US" sz="2800" dirty="0"/>
              <a:t>Is it primarily celebrating a </a:t>
            </a:r>
            <a:r>
              <a:rPr lang="en-US" altLang="en-US" sz="2800" b="1" dirty="0"/>
              <a:t>Meal </a:t>
            </a:r>
            <a:r>
              <a:rPr lang="en-US" altLang="en-US" sz="2800" dirty="0"/>
              <a:t>of the </a:t>
            </a:r>
            <a:r>
              <a:rPr lang="en-US" altLang="en-US" sz="2800" b="1" dirty="0"/>
              <a:t>Community</a:t>
            </a:r>
            <a:r>
              <a:rPr lang="en-US" altLang="en-US" sz="2800" dirty="0"/>
              <a:t>?</a:t>
            </a:r>
          </a:p>
          <a:p>
            <a:pPr lvl="1" eaLnBrk="1" hangingPunct="1">
              <a:defRPr/>
            </a:pPr>
            <a:r>
              <a:rPr lang="en-US" altLang="en-US" sz="2800" dirty="0"/>
              <a:t>Or primarily commemorating the </a:t>
            </a:r>
            <a:r>
              <a:rPr lang="en-US" altLang="en-US" sz="2800" b="1" dirty="0"/>
              <a:t>Sacrifice</a:t>
            </a:r>
            <a:r>
              <a:rPr lang="en-US" altLang="en-US" sz="2800" dirty="0"/>
              <a:t> of </a:t>
            </a:r>
            <a:r>
              <a:rPr lang="en-US" altLang="en-US" sz="2800" b="1" dirty="0"/>
              <a:t>Jesus</a:t>
            </a:r>
            <a:r>
              <a:rPr lang="en-US" altLang="en-US" sz="2800" dirty="0"/>
              <a:t>?</a:t>
            </a:r>
          </a:p>
          <a:p>
            <a:pPr>
              <a:spcBef>
                <a:spcPts val="2400"/>
              </a:spcBef>
              <a:defRPr/>
            </a:pPr>
            <a:r>
              <a:rPr lang="en-US" altLang="en-US" sz="3200" dirty="0"/>
              <a:t>Catholic-Christian answer:</a:t>
            </a:r>
          </a:p>
          <a:p>
            <a:pPr lvl="1">
              <a:defRPr/>
            </a:pPr>
            <a:r>
              <a:rPr lang="en-US" altLang="en-US" sz="2800" dirty="0"/>
              <a:t>BOTH / AND !</a:t>
            </a:r>
          </a:p>
        </p:txBody>
      </p:sp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1764E4E5-6401-7023-E9C2-5C3419D4E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865" y="1458732"/>
            <a:ext cx="3464271" cy="440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8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18F83-5925-2D0F-D231-6A5B44A04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Christian "Breaking of Bread"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097113D-9A9B-F9CE-8151-7B8A5A5FD8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244010"/>
            <a:ext cx="10972800" cy="5041460"/>
          </a:xfrm>
        </p:spPr>
        <p:txBody>
          <a:bodyPr>
            <a:noAutofit/>
          </a:bodyPr>
          <a:lstStyle/>
          <a:p>
            <a:pPr marL="0" lvl="0" indent="0">
              <a:spcBef>
                <a:spcPts val="1800"/>
              </a:spcBef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1 Cor 10:16-17 </a:t>
            </a:r>
            <a:r>
              <a:rPr lang="en-US" altLang="en-US" sz="2400" b="0" dirty="0">
                <a:latin typeface="Arial Narrow" panose="020B0606020202030204" pitchFamily="34" charset="0"/>
              </a:rPr>
              <a:t>- "The </a:t>
            </a:r>
            <a:r>
              <a:rPr lang="en-US" altLang="en-US" sz="2400" dirty="0">
                <a:latin typeface="Arial Narrow" panose="020B0606020202030204" pitchFamily="34" charset="0"/>
              </a:rPr>
              <a:t>cup of blessing </a:t>
            </a:r>
            <a:r>
              <a:rPr lang="en-US" altLang="en-US" sz="2400" b="0" dirty="0">
                <a:latin typeface="Arial Narrow" panose="020B0606020202030204" pitchFamily="34" charset="0"/>
              </a:rPr>
              <a:t>that we bless, 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is it not a sharing in the BLOOD of Christ?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The </a:t>
            </a:r>
            <a:r>
              <a:rPr lang="en-US" altLang="en-US" sz="2400" dirty="0">
                <a:latin typeface="Arial Narrow" panose="020B0606020202030204" pitchFamily="34" charset="0"/>
              </a:rPr>
              <a:t>bread that we break</a:t>
            </a:r>
            <a:r>
              <a:rPr lang="en-US" altLang="en-US" sz="2400" b="0" dirty="0">
                <a:latin typeface="Arial Narrow" panose="020B0606020202030204" pitchFamily="34" charset="0"/>
              </a:rPr>
              <a:t>, 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is it not a sharing in the BODY of Christ?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Because there is </a:t>
            </a:r>
            <a:r>
              <a:rPr lang="en-US" altLang="en-US" sz="2400" dirty="0">
                <a:latin typeface="Arial Narrow" panose="020B0606020202030204" pitchFamily="34" charset="0"/>
              </a:rPr>
              <a:t>one bread</a:t>
            </a:r>
            <a:r>
              <a:rPr lang="en-US" altLang="en-US" sz="2400" b="0" dirty="0">
                <a:latin typeface="Arial Narrow" panose="020B0606020202030204" pitchFamily="34" charset="0"/>
              </a:rPr>
              <a:t>, we who are many 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are </a:t>
            </a:r>
            <a:r>
              <a:rPr lang="en-US" altLang="en-US" sz="2400" dirty="0">
                <a:latin typeface="Arial Narrow" panose="020B0606020202030204" pitchFamily="34" charset="0"/>
              </a:rPr>
              <a:t>one body</a:t>
            </a:r>
            <a:r>
              <a:rPr lang="en-US" altLang="en-US" sz="2400" b="0" dirty="0">
                <a:latin typeface="Arial Narrow" panose="020B0606020202030204" pitchFamily="34" charset="0"/>
              </a:rPr>
              <a:t>, for we all partake of the </a:t>
            </a:r>
            <a:r>
              <a:rPr lang="en-US" altLang="en-US" sz="2400" dirty="0">
                <a:latin typeface="Arial Narrow" panose="020B0606020202030204" pitchFamily="34" charset="0"/>
              </a:rPr>
              <a:t>one bread</a:t>
            </a:r>
            <a:r>
              <a:rPr lang="en-US" altLang="en-US" sz="2400" b="0" dirty="0">
                <a:latin typeface="Arial Narrow" panose="020B0606020202030204" pitchFamily="34" charset="0"/>
              </a:rPr>
              <a:t>."</a:t>
            </a:r>
            <a:endParaRPr lang="en-US" altLang="en-US" sz="2200" b="0" dirty="0">
              <a:latin typeface="Arial Narrow" panose="020B0606020202030204" pitchFamily="34" charset="0"/>
            </a:endParaRPr>
          </a:p>
          <a:p>
            <a:pPr marL="0" lvl="0" indent="0">
              <a:spcBef>
                <a:spcPts val="3600"/>
              </a:spcBef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1 Cor 11:17-21 </a:t>
            </a:r>
            <a:r>
              <a:rPr lang="en-US" altLang="en-US" sz="1800" b="0" dirty="0">
                <a:latin typeface="Arial Narrow" panose="020B0606020202030204" pitchFamily="34" charset="0"/>
              </a:rPr>
              <a:t>(</a:t>
            </a:r>
            <a:r>
              <a:rPr lang="en-US" altLang="en-US" sz="1800" b="0" i="1" dirty="0">
                <a:latin typeface="Arial Narrow" panose="020B0606020202030204" pitchFamily="34" charset="0"/>
              </a:rPr>
              <a:t>Paul scolding early Christians in Corinth for not conducting the Lord's Supper properly</a:t>
            </a:r>
            <a:r>
              <a:rPr lang="en-US" altLang="en-US" sz="1800" b="0" dirty="0">
                <a:latin typeface="Arial Narrow" panose="020B0606020202030204" pitchFamily="34" charset="0"/>
              </a:rPr>
              <a:t>) -</a:t>
            </a:r>
            <a:br>
              <a:rPr lang="en-US" altLang="en-US" sz="20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"...when you come together it is not for the better but for the worse. For, to begin with,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when you come together as a </a:t>
            </a:r>
            <a:r>
              <a:rPr lang="en-US" altLang="en-US" sz="2400" b="0" i="1" dirty="0">
                <a:latin typeface="Arial Narrow" panose="020B0606020202030204" pitchFamily="34" charset="0"/>
              </a:rPr>
              <a:t>church</a:t>
            </a:r>
            <a:r>
              <a:rPr lang="en-US" altLang="en-US" sz="2400" b="0" dirty="0">
                <a:latin typeface="Arial Narrow" panose="020B0606020202030204" pitchFamily="34" charset="0"/>
              </a:rPr>
              <a:t>, I hear that there are </a:t>
            </a:r>
            <a:r>
              <a:rPr lang="en-US" altLang="en-US" sz="2400" b="0" i="1" dirty="0">
                <a:latin typeface="Arial Narrow" panose="020B0606020202030204" pitchFamily="34" charset="0"/>
              </a:rPr>
              <a:t>divisions</a:t>
            </a:r>
            <a:r>
              <a:rPr lang="en-US" altLang="en-US" sz="2400" b="0" dirty="0">
                <a:latin typeface="Arial Narrow" panose="020B0606020202030204" pitchFamily="34" charset="0"/>
              </a:rPr>
              <a:t> among you...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When you come together, it is </a:t>
            </a:r>
            <a:r>
              <a:rPr lang="en-US" altLang="en-US" sz="2400" dirty="0">
                <a:latin typeface="Arial Narrow" panose="020B0606020202030204" pitchFamily="34" charset="0"/>
              </a:rPr>
              <a:t>not</a:t>
            </a:r>
            <a:r>
              <a:rPr lang="en-US" altLang="en-US" sz="2400" b="0" dirty="0">
                <a:latin typeface="Arial Narrow" panose="020B0606020202030204" pitchFamily="34" charset="0"/>
              </a:rPr>
              <a:t> really to eat the </a:t>
            </a:r>
            <a:r>
              <a:rPr lang="en-US" altLang="en-US" sz="2400" dirty="0">
                <a:latin typeface="Arial Narrow" panose="020B0606020202030204" pitchFamily="34" charset="0"/>
              </a:rPr>
              <a:t>Lord's supper</a:t>
            </a:r>
            <a:r>
              <a:rPr lang="en-US" altLang="en-US" sz="2400" b="0" dirty="0">
                <a:latin typeface="Arial Narrow" panose="020B0606020202030204" pitchFamily="34" charset="0"/>
              </a:rPr>
              <a:t>.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For when the time comes to eat, each of you goes ahead with your own supper,</a:t>
            </a:r>
            <a:br>
              <a:rPr lang="en-US" altLang="en-US" sz="2400" b="0" dirty="0">
                <a:latin typeface="Arial Narrow" panose="020B0606020202030204" pitchFamily="34" charset="0"/>
              </a:rPr>
            </a:br>
            <a:r>
              <a:rPr lang="en-US" altLang="en-US" sz="2400" b="0" dirty="0">
                <a:latin typeface="Arial Narrow" panose="020B0606020202030204" pitchFamily="34" charset="0"/>
              </a:rPr>
              <a:t>and one goes hungry and another becomes drunk."  (see also 11:23-34)</a:t>
            </a:r>
            <a:endParaRPr lang="en-US" altLang="en-US" sz="2200" b="0" dirty="0">
              <a:latin typeface="Arial Narrow" panose="020B06060202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31F9C3-60C0-4F91-4E5C-0A2C1AC4D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499" y="1244010"/>
            <a:ext cx="4380901" cy="246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81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18F83-5925-2D0F-D231-6A5B44A04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Christian "Breaking of Bread"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097113D-9A9B-F9CE-8151-7B8A5A5FD8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244010"/>
            <a:ext cx="10972800" cy="5041460"/>
          </a:xfrm>
        </p:spPr>
        <p:txBody>
          <a:bodyPr>
            <a:noAutofit/>
          </a:bodyPr>
          <a:lstStyle/>
          <a:p>
            <a:pPr marL="0" lvl="0" indent="0">
              <a:spcBef>
                <a:spcPts val="1800"/>
              </a:spcBef>
              <a:buNone/>
            </a:pPr>
            <a:r>
              <a:rPr lang="en-US" alt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Acts 2:42, 46 </a:t>
            </a:r>
            <a:r>
              <a:rPr lang="en-US" altLang="en-US" b="0" dirty="0">
                <a:latin typeface="Arial Narrow" panose="020B0606020202030204" pitchFamily="34" charset="0"/>
              </a:rPr>
              <a:t>- "They</a:t>
            </a:r>
            <a:r>
              <a:rPr lang="en-US" altLang="en-US" sz="2400" b="0" dirty="0">
                <a:latin typeface="Arial Narrow" panose="020B0606020202030204" pitchFamily="34" charset="0"/>
              </a:rPr>
              <a:t> (the community of believers in Jerusalem) </a:t>
            </a:r>
            <a:r>
              <a:rPr lang="en-US" altLang="en-US" b="0" dirty="0">
                <a:latin typeface="Arial Narrow" panose="020B0606020202030204" pitchFamily="34" charset="0"/>
              </a:rPr>
              <a:t>devoted themselves </a:t>
            </a:r>
            <a:br>
              <a:rPr lang="en-US" altLang="en-US" b="0" dirty="0">
                <a:latin typeface="Arial Narrow" panose="020B0606020202030204" pitchFamily="34" charset="0"/>
              </a:rPr>
            </a:br>
            <a:r>
              <a:rPr lang="en-US" altLang="en-US" b="0" dirty="0">
                <a:latin typeface="Arial Narrow" panose="020B0606020202030204" pitchFamily="34" charset="0"/>
              </a:rPr>
              <a:t>to the apostles' teaching and fellowship, to </a:t>
            </a:r>
            <a:r>
              <a:rPr lang="en-US" altLang="en-US" dirty="0">
                <a:latin typeface="Arial Narrow" panose="020B0606020202030204" pitchFamily="34" charset="0"/>
              </a:rPr>
              <a:t>the breaking of bread </a:t>
            </a:r>
            <a:r>
              <a:rPr lang="en-US" altLang="en-US" b="0" dirty="0">
                <a:latin typeface="Arial Narrow" panose="020B0606020202030204" pitchFamily="34" charset="0"/>
              </a:rPr>
              <a:t>and the prayers... </a:t>
            </a:r>
            <a:br>
              <a:rPr lang="en-US" altLang="en-US" b="0" dirty="0">
                <a:latin typeface="Arial Narrow" panose="020B0606020202030204" pitchFamily="34" charset="0"/>
              </a:rPr>
            </a:br>
            <a:r>
              <a:rPr lang="en-US" altLang="en-US" b="0" dirty="0">
                <a:latin typeface="Arial Narrow" panose="020B0606020202030204" pitchFamily="34" charset="0"/>
              </a:rPr>
              <a:t>Day by day, as they spent much time together in the temple, </a:t>
            </a:r>
            <a:br>
              <a:rPr lang="en-US" altLang="en-US" b="0" dirty="0">
                <a:latin typeface="Arial Narrow" panose="020B0606020202030204" pitchFamily="34" charset="0"/>
              </a:rPr>
            </a:br>
            <a:r>
              <a:rPr lang="en-US" altLang="en-US" b="0" dirty="0">
                <a:latin typeface="Arial Narrow" panose="020B0606020202030204" pitchFamily="34" charset="0"/>
              </a:rPr>
              <a:t>they </a:t>
            </a:r>
            <a:r>
              <a:rPr lang="en-US" altLang="en-US" dirty="0">
                <a:latin typeface="Arial Narrow" panose="020B0606020202030204" pitchFamily="34" charset="0"/>
              </a:rPr>
              <a:t>broke bread </a:t>
            </a:r>
            <a:r>
              <a:rPr lang="en-US" altLang="en-US" b="0" dirty="0">
                <a:latin typeface="Arial Narrow" panose="020B0606020202030204" pitchFamily="34" charset="0"/>
              </a:rPr>
              <a:t>at home and ate their food with glad and generous hearts..."</a:t>
            </a:r>
            <a:br>
              <a:rPr lang="en-US" altLang="en-US" b="0" dirty="0">
                <a:latin typeface="Arial Narrow" panose="020B0606020202030204" pitchFamily="34" charset="0"/>
              </a:rPr>
            </a:br>
            <a:endParaRPr lang="en-US" altLang="en-US" b="0" dirty="0">
              <a:latin typeface="Arial Narrow" panose="020B0606020202030204" pitchFamily="34" charset="0"/>
            </a:endParaRPr>
          </a:p>
          <a:p>
            <a:pPr marL="0" lvl="0" indent="0">
              <a:spcBef>
                <a:spcPts val="1800"/>
              </a:spcBef>
              <a:buNone/>
            </a:pPr>
            <a:r>
              <a:rPr lang="en-US" alt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Acts 20:7, 11 </a:t>
            </a:r>
            <a:r>
              <a:rPr lang="en-US" altLang="en-US" b="0" dirty="0">
                <a:latin typeface="Arial Narrow" panose="020B0606020202030204" pitchFamily="34" charset="0"/>
              </a:rPr>
              <a:t>- "On the </a:t>
            </a:r>
            <a:r>
              <a:rPr lang="en-US" altLang="en-US" i="1" dirty="0">
                <a:latin typeface="Arial Narrow" panose="020B0606020202030204" pitchFamily="34" charset="0"/>
              </a:rPr>
              <a:t>first day of the week</a:t>
            </a:r>
            <a:r>
              <a:rPr lang="en-US" altLang="en-US" b="0" dirty="0">
                <a:latin typeface="Arial Narrow" panose="020B0606020202030204" pitchFamily="34" charset="0"/>
              </a:rPr>
              <a:t>, when</a:t>
            </a:r>
            <a:r>
              <a:rPr lang="en-US" altLang="en-US" dirty="0">
                <a:latin typeface="Arial Narrow" panose="020B0606020202030204" pitchFamily="34" charset="0"/>
              </a:rPr>
              <a:t> we met to break bread</a:t>
            </a:r>
            <a:r>
              <a:rPr lang="en-US" altLang="en-US" b="0" dirty="0">
                <a:latin typeface="Arial Narrow" panose="020B0606020202030204" pitchFamily="34" charset="0"/>
              </a:rPr>
              <a:t>, </a:t>
            </a:r>
            <a:br>
              <a:rPr lang="en-US" altLang="en-US" b="0" dirty="0">
                <a:latin typeface="Arial Narrow" panose="020B0606020202030204" pitchFamily="34" charset="0"/>
              </a:rPr>
            </a:br>
            <a:r>
              <a:rPr lang="en-US" altLang="en-US" b="0" dirty="0">
                <a:latin typeface="Arial Narrow" panose="020B0606020202030204" pitchFamily="34" charset="0"/>
              </a:rPr>
              <a:t>Paul was holding a discussion with them; since he intended to leave the next day, </a:t>
            </a:r>
            <a:br>
              <a:rPr lang="en-US" altLang="en-US" b="0" dirty="0">
                <a:latin typeface="Arial Narrow" panose="020B0606020202030204" pitchFamily="34" charset="0"/>
              </a:rPr>
            </a:br>
            <a:r>
              <a:rPr lang="en-US" altLang="en-US" b="0" dirty="0">
                <a:latin typeface="Arial Narrow" panose="020B0606020202030204" pitchFamily="34" charset="0"/>
              </a:rPr>
              <a:t>he continued speaking until midnight...</a:t>
            </a:r>
            <a:br>
              <a:rPr lang="en-US" altLang="en-US" b="0" dirty="0">
                <a:latin typeface="Arial Narrow" panose="020B0606020202030204" pitchFamily="34" charset="0"/>
              </a:rPr>
            </a:br>
            <a:r>
              <a:rPr lang="en-US" altLang="en-US" b="0" dirty="0">
                <a:latin typeface="Arial Narrow" panose="020B0606020202030204" pitchFamily="34" charset="0"/>
              </a:rPr>
              <a:t>Then Paul went upstairs, and after he had </a:t>
            </a:r>
            <a:r>
              <a:rPr lang="en-US" altLang="en-US" dirty="0">
                <a:latin typeface="Arial Narrow" panose="020B0606020202030204" pitchFamily="34" charset="0"/>
              </a:rPr>
              <a:t>broken bread </a:t>
            </a:r>
            <a:r>
              <a:rPr lang="en-US" altLang="en-US" b="0" dirty="0">
                <a:latin typeface="Arial Narrow" panose="020B0606020202030204" pitchFamily="34" charset="0"/>
              </a:rPr>
              <a:t>and eaten, </a:t>
            </a:r>
            <a:br>
              <a:rPr lang="en-US" altLang="en-US" b="0" dirty="0">
                <a:latin typeface="Arial Narrow" panose="020B0606020202030204" pitchFamily="34" charset="0"/>
              </a:rPr>
            </a:br>
            <a:r>
              <a:rPr lang="en-US" altLang="en-US" b="0" dirty="0">
                <a:latin typeface="Arial Narrow" panose="020B0606020202030204" pitchFamily="34" charset="0"/>
              </a:rPr>
              <a:t>he continued to converse with them until dawn; then he left." </a:t>
            </a:r>
          </a:p>
        </p:txBody>
      </p:sp>
    </p:spTree>
    <p:extLst>
      <p:ext uri="{BB962C8B-B14F-4D97-AF65-F5344CB8AC3E}">
        <p14:creationId xmlns:p14="http://schemas.microsoft.com/office/powerpoint/2010/main" val="1093165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4C23-0963-7904-DCC3-D9E440725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sitting on a stage&#10;&#10;Description automatically generated with low confidence">
            <a:extLst>
              <a:ext uri="{FF2B5EF4-FFF2-40B4-BE49-F238E27FC236}">
                <a16:creationId xmlns:a16="http://schemas.microsoft.com/office/drawing/2014/main" id="{5C27F4FE-B09C-4957-B74C-98AB5EC518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7675"/>
            <a:ext cx="12192000" cy="7305675"/>
          </a:xfrm>
        </p:spPr>
      </p:pic>
    </p:spTree>
    <p:extLst>
      <p:ext uri="{BB962C8B-B14F-4D97-AF65-F5344CB8AC3E}">
        <p14:creationId xmlns:p14="http://schemas.microsoft.com/office/powerpoint/2010/main" val="156880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B47A1-EF55-B5A3-7D8F-350E30D33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Bible vs.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BA9B4-C6CC-99AF-4528-C22596B5E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3600"/>
              </a:spcBef>
              <a:buNone/>
            </a:pPr>
            <a:endParaRPr lang="en-US" sz="4000" dirty="0">
              <a:solidFill>
                <a:srgbClr val="C00000"/>
              </a:solidFill>
            </a:endParaRPr>
          </a:p>
          <a:p>
            <a:pPr marL="0" indent="0" algn="ctr">
              <a:spcBef>
                <a:spcPts val="3600"/>
              </a:spcBef>
              <a:buNone/>
            </a:pPr>
            <a:r>
              <a:rPr lang="en-US" sz="4400" dirty="0">
                <a:solidFill>
                  <a:srgbClr val="C00000"/>
                </a:solidFill>
              </a:rPr>
              <a:t>Popular</a:t>
            </a:r>
            <a:r>
              <a:rPr lang="en-US" sz="4400" b="0" dirty="0">
                <a:solidFill>
                  <a:srgbClr val="C00000"/>
                </a:solidFill>
              </a:rPr>
              <a:t> (Mis-)</a:t>
            </a:r>
            <a:r>
              <a:rPr lang="en-US" sz="4400" dirty="0">
                <a:solidFill>
                  <a:srgbClr val="C00000"/>
                </a:solidFill>
              </a:rPr>
              <a:t>Understanding:</a:t>
            </a:r>
          </a:p>
          <a:p>
            <a:pPr algn="ctr">
              <a:spcBef>
                <a:spcPts val="3600"/>
              </a:spcBef>
            </a:pPr>
            <a:r>
              <a:rPr lang="en-US" sz="4000" dirty="0"/>
              <a:t>Protestants</a:t>
            </a:r>
            <a:r>
              <a:rPr lang="en-US" sz="4000" b="0" dirty="0"/>
              <a:t> use the </a:t>
            </a:r>
            <a:r>
              <a:rPr lang="en-US" sz="4000" dirty="0"/>
              <a:t>Bible</a:t>
            </a:r>
          </a:p>
          <a:p>
            <a:pPr algn="ctr">
              <a:spcBef>
                <a:spcPts val="3600"/>
              </a:spcBef>
            </a:pPr>
            <a:r>
              <a:rPr lang="en-US" sz="4000" dirty="0"/>
              <a:t>Catholics</a:t>
            </a:r>
            <a:r>
              <a:rPr lang="en-US" sz="4000" b="0" dirty="0"/>
              <a:t> have the </a:t>
            </a:r>
            <a:r>
              <a:rPr lang="en-US" sz="4000" dirty="0"/>
              <a:t>Mass</a:t>
            </a:r>
          </a:p>
        </p:txBody>
      </p:sp>
    </p:spTree>
    <p:extLst>
      <p:ext uri="{BB962C8B-B14F-4D97-AF65-F5344CB8AC3E}">
        <p14:creationId xmlns:p14="http://schemas.microsoft.com/office/powerpoint/2010/main" val="24755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543D4-719A-37E0-3944-764C4154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Background for Christian Eucharist: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0C0A3-CFCD-0BCE-C519-78D3D3215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0"/>
            <a:ext cx="11195222" cy="504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i="1" dirty="0"/>
              <a:t>Mass is not only based on the “Last Supper” Jesus had with his disciples, </a:t>
            </a:r>
            <a:br>
              <a:rPr lang="en-US" sz="2400" b="0" i="1" dirty="0"/>
            </a:br>
            <a:r>
              <a:rPr lang="en-US" sz="2400" b="0" i="1" dirty="0"/>
              <a:t>but also influenced by many special meals celebrated by ancient Jews and early Christians – before, during, and after the lifetime of Jesus.</a:t>
            </a:r>
          </a:p>
          <a:p>
            <a:r>
              <a:rPr lang="en-US" sz="2400" dirty="0"/>
              <a:t>OLD TESTAMENT:</a:t>
            </a:r>
          </a:p>
          <a:p>
            <a:pPr lvl="1"/>
            <a:r>
              <a:rPr lang="en-US" dirty="0"/>
              <a:t>Abraham and </a:t>
            </a:r>
            <a:r>
              <a:rPr lang="en-US" b="1" dirty="0"/>
              <a:t>Melchizedek</a:t>
            </a:r>
            <a:r>
              <a:rPr lang="en-US" dirty="0"/>
              <a:t> share bread and wine  </a:t>
            </a:r>
            <a:r>
              <a:rPr lang="en-US" sz="2000" dirty="0"/>
              <a:t>(Gen 14:18-20) </a:t>
            </a:r>
          </a:p>
          <a:p>
            <a:pPr lvl="1"/>
            <a:r>
              <a:rPr lang="en-US" dirty="0"/>
              <a:t>Abraham provides a meal for the </a:t>
            </a:r>
            <a:r>
              <a:rPr lang="en-US" b="1" dirty="0"/>
              <a:t>Three Visitors  </a:t>
            </a:r>
            <a:r>
              <a:rPr lang="en-US" sz="2000" dirty="0"/>
              <a:t>(Gen 18:1-8)</a:t>
            </a:r>
          </a:p>
          <a:p>
            <a:pPr lvl="1"/>
            <a:r>
              <a:rPr lang="en-US" dirty="0"/>
              <a:t>Israelites in Egypt celebrate the </a:t>
            </a:r>
            <a:r>
              <a:rPr lang="en-US" b="1" dirty="0"/>
              <a:t>first Passover  </a:t>
            </a:r>
            <a:r>
              <a:rPr lang="en-US" sz="2000" dirty="0"/>
              <a:t>(</a:t>
            </a:r>
            <a:r>
              <a:rPr lang="en-US" sz="2000" dirty="0" err="1"/>
              <a:t>Exod</a:t>
            </a:r>
            <a:r>
              <a:rPr lang="en-US" sz="2000" dirty="0"/>
              <a:t> 12:1-28)</a:t>
            </a:r>
          </a:p>
          <a:p>
            <a:pPr lvl="1"/>
            <a:r>
              <a:rPr lang="en-US" dirty="0"/>
              <a:t>Israelites yearly share </a:t>
            </a:r>
            <a:r>
              <a:rPr lang="en-US" b="1" dirty="0"/>
              <a:t>Passover</a:t>
            </a:r>
            <a:r>
              <a:rPr lang="en-US" dirty="0"/>
              <a:t> meals  </a:t>
            </a:r>
            <a:r>
              <a:rPr lang="en-US" sz="2000" dirty="0"/>
              <a:t>(</a:t>
            </a:r>
            <a:r>
              <a:rPr lang="en-US" sz="2000" dirty="0" err="1"/>
              <a:t>Exod</a:t>
            </a:r>
            <a:r>
              <a:rPr lang="en-US" sz="2000" dirty="0"/>
              <a:t> 12:43-51; Lev 23:4-14; Num 9:1-14; 28:16-25; </a:t>
            </a:r>
            <a:r>
              <a:rPr lang="en-US" sz="2000" dirty="0" err="1"/>
              <a:t>Deut</a:t>
            </a:r>
            <a:r>
              <a:rPr lang="en-US" sz="2000" dirty="0"/>
              <a:t> 16:1-8)</a:t>
            </a:r>
          </a:p>
          <a:p>
            <a:pPr lvl="1"/>
            <a:r>
              <a:rPr lang="en-US" dirty="0"/>
              <a:t>Israelites yearly celebrate feast of </a:t>
            </a:r>
            <a:r>
              <a:rPr lang="en-US" b="1" dirty="0"/>
              <a:t>Unleavened Bread  </a:t>
            </a:r>
            <a:r>
              <a:rPr lang="en-US" sz="2000" dirty="0"/>
              <a:t>(</a:t>
            </a:r>
            <a:r>
              <a:rPr lang="en-US" sz="2000" dirty="0" err="1"/>
              <a:t>Exod</a:t>
            </a:r>
            <a:r>
              <a:rPr lang="en-US" sz="2000" dirty="0"/>
              <a:t> 12:14-20; 13:3-10; 23:14-15; 34:18; etc.)</a:t>
            </a:r>
          </a:p>
          <a:p>
            <a:pPr lvl="1"/>
            <a:r>
              <a:rPr lang="en-US" dirty="0"/>
              <a:t>Prophet </a:t>
            </a:r>
            <a:r>
              <a:rPr lang="en-US" b="1" dirty="0"/>
              <a:t>Elisha</a:t>
            </a:r>
            <a:r>
              <a:rPr lang="en-US" dirty="0"/>
              <a:t> feeds </a:t>
            </a:r>
            <a:r>
              <a:rPr lang="en-US" b="1" dirty="0"/>
              <a:t>100 men </a:t>
            </a:r>
            <a:r>
              <a:rPr lang="en-US" dirty="0"/>
              <a:t>with little food  </a:t>
            </a:r>
            <a:r>
              <a:rPr lang="en-US" sz="2000" dirty="0"/>
              <a:t>(2 Kings 4:42-44)</a:t>
            </a:r>
          </a:p>
          <a:p>
            <a:pPr marL="106362" indent="0">
              <a:spcBef>
                <a:spcPts val="2400"/>
              </a:spcBef>
              <a:buNone/>
            </a:pPr>
            <a:r>
              <a:rPr lang="en-US" sz="2200" i="1" dirty="0"/>
              <a:t>Even more OT texts on the bottom of </a:t>
            </a:r>
            <a:r>
              <a:rPr lang="en-US" sz="2200" b="1" i="1" dirty="0">
                <a:hlinkClick r:id="rId2"/>
              </a:rPr>
              <a:t>https://catholic-resources.org/Bible/Eucharist.htm</a:t>
            </a:r>
            <a:r>
              <a:rPr lang="en-US" sz="22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8792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C56FE5-61FD-0514-19EE-70AD5E54E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Abram and Melchizedek 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2E254AD-D8DC-A104-1290-CAEFCD01E0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244010"/>
            <a:ext cx="10972800" cy="5033221"/>
          </a:xfrm>
        </p:spPr>
        <p:txBody>
          <a:bodyPr>
            <a:normAutofit/>
          </a:bodyPr>
          <a:lstStyle/>
          <a:p>
            <a:pPr marL="0" lvl="0" indent="0">
              <a:spcBef>
                <a:spcPts val="300"/>
              </a:spcBef>
              <a:buNone/>
            </a:pPr>
            <a:r>
              <a:rPr lang="en-US" altLang="en-US" dirty="0"/>
              <a:t>Abram and Melchizedek share Bread and Wine (Genesis 14:17-20): </a:t>
            </a:r>
          </a:p>
          <a:p>
            <a:pPr lvl="1">
              <a:spcBef>
                <a:spcPts val="300"/>
              </a:spcBef>
            </a:pPr>
            <a:r>
              <a:rPr lang="en-US" altLang="en-US" dirty="0"/>
              <a:t>After his [Abram's] return from the defeat of </a:t>
            </a:r>
            <a:r>
              <a:rPr lang="en-US" altLang="en-US" dirty="0" err="1"/>
              <a:t>Chedorlaomer</a:t>
            </a:r>
            <a:r>
              <a:rPr lang="en-US" altLang="en-US" dirty="0"/>
              <a:t> and the kings who were with him, the king of Sodom went out to meet him at the Valley of </a:t>
            </a:r>
            <a:r>
              <a:rPr lang="en-US" altLang="en-US" dirty="0" err="1"/>
              <a:t>Shaveh</a:t>
            </a:r>
            <a:r>
              <a:rPr lang="en-US" altLang="en-US" dirty="0"/>
              <a:t>, that is, the King's Valley. / And </a:t>
            </a:r>
            <a:r>
              <a:rPr lang="en-US" altLang="en-US" b="1" dirty="0"/>
              <a:t>King Melchizedek of Salem </a:t>
            </a:r>
            <a:r>
              <a:rPr lang="en-US" altLang="en-US" dirty="0"/>
              <a:t>brought out </a:t>
            </a:r>
            <a:r>
              <a:rPr lang="en-US" altLang="en-US" b="1" dirty="0">
                <a:solidFill>
                  <a:schemeClr val="accent2"/>
                </a:solidFill>
              </a:rPr>
              <a:t>bread and wine</a:t>
            </a:r>
            <a:r>
              <a:rPr lang="en-US" altLang="en-US" dirty="0"/>
              <a:t>; </a:t>
            </a:r>
            <a:br>
              <a:rPr lang="en-US" altLang="en-US" dirty="0"/>
            </a:br>
            <a:r>
              <a:rPr lang="en-US" altLang="en-US" dirty="0"/>
              <a:t>he was </a:t>
            </a:r>
            <a:r>
              <a:rPr lang="en-US" altLang="en-US" b="1" i="1" dirty="0"/>
              <a:t>priest</a:t>
            </a:r>
            <a:r>
              <a:rPr lang="en-US" altLang="en-US" b="1" dirty="0"/>
              <a:t> of God Most High</a:t>
            </a:r>
            <a:r>
              <a:rPr lang="en-US" altLang="en-US" dirty="0"/>
              <a:t>. /  He </a:t>
            </a:r>
            <a:r>
              <a:rPr lang="en-US" altLang="en-US" b="1" i="1" dirty="0"/>
              <a:t>blessed</a:t>
            </a:r>
            <a:r>
              <a:rPr lang="en-US" altLang="en-US" dirty="0"/>
              <a:t> him and said, </a:t>
            </a:r>
            <a:br>
              <a:rPr lang="en-US" altLang="en-US" dirty="0"/>
            </a:br>
            <a:r>
              <a:rPr lang="en-US" altLang="en-US" dirty="0"/>
              <a:t>"Blessed be Abram by God Most High, maker of heaven and earth; / </a:t>
            </a:r>
            <a:br>
              <a:rPr lang="en-US" altLang="en-US" dirty="0"/>
            </a:br>
            <a:r>
              <a:rPr lang="en-US" altLang="en-US" dirty="0"/>
              <a:t>and blessed be God Most High, who has delivered your enemies </a:t>
            </a:r>
            <a:br>
              <a:rPr lang="en-US" altLang="en-US" dirty="0"/>
            </a:br>
            <a:r>
              <a:rPr lang="en-US" altLang="en-US" dirty="0"/>
              <a:t>into your hand!"   And Abram </a:t>
            </a:r>
            <a:r>
              <a:rPr lang="en-US" altLang="en-US" b="1" i="1" dirty="0"/>
              <a:t>gave him one tenth </a:t>
            </a:r>
            <a:r>
              <a:rPr lang="en-US" altLang="en-US" dirty="0"/>
              <a:t>of everything. </a:t>
            </a:r>
          </a:p>
          <a:p>
            <a:pPr lvl="0">
              <a:spcBef>
                <a:spcPts val="1800"/>
              </a:spcBef>
            </a:pPr>
            <a:r>
              <a:rPr lang="en-US" altLang="en-US" dirty="0"/>
              <a:t>Compare Psalm 110:4 </a:t>
            </a:r>
          </a:p>
          <a:p>
            <a:pPr lvl="1">
              <a:spcBef>
                <a:spcPts val="300"/>
              </a:spcBef>
            </a:pPr>
            <a:r>
              <a:rPr lang="en-US" altLang="en-US" dirty="0"/>
              <a:t>"The LORD has sworn and will not change his mind: </a:t>
            </a:r>
            <a:br>
              <a:rPr lang="en-US" altLang="en-US" dirty="0"/>
            </a:br>
            <a:r>
              <a:rPr lang="en-US" altLang="en-US" i="1" dirty="0"/>
              <a:t>You are a priest forever according to the order of </a:t>
            </a:r>
            <a:r>
              <a:rPr lang="en-US" altLang="en-US" b="1" i="1" dirty="0"/>
              <a:t>Melchizedek</a:t>
            </a:r>
            <a:r>
              <a:rPr lang="en-US" altLang="en-US" dirty="0"/>
              <a:t>."</a:t>
            </a:r>
          </a:p>
          <a:p>
            <a:pPr lvl="1">
              <a:spcBef>
                <a:spcPts val="300"/>
              </a:spcBef>
            </a:pPr>
            <a:r>
              <a:rPr lang="en-US" altLang="en-US" dirty="0"/>
              <a:t>See also </a:t>
            </a:r>
            <a:r>
              <a:rPr lang="en-US" altLang="en-US" b="1" dirty="0"/>
              <a:t>Hebrews</a:t>
            </a:r>
            <a:r>
              <a:rPr lang="en-US" altLang="en-US" dirty="0"/>
              <a:t> 5:5-10; 6:20; 7:1-28 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92CF9F99-6952-E5BD-82C3-E875E6745C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" t="2677" r="2649" b="8913"/>
          <a:stretch/>
        </p:blipFill>
        <p:spPr>
          <a:xfrm>
            <a:off x="9201187" y="2920482"/>
            <a:ext cx="2990813" cy="393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85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543D4-719A-37E0-3944-764C4154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Background for Christian Eucharist: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0C0A3-CFCD-0BCE-C519-78D3D3215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NEW TESTAMENT:</a:t>
            </a:r>
          </a:p>
          <a:p>
            <a:pPr lvl="1"/>
            <a:r>
              <a:rPr lang="en-US" dirty="0"/>
              <a:t>Jesus feeds 5000 people in Galilee </a:t>
            </a:r>
            <a:r>
              <a:rPr lang="en-US" sz="1900" dirty="0"/>
              <a:t>(Mark 6:30-44; Matt 14:13-21; Luke 9:10-17; John 6:1-14)</a:t>
            </a:r>
          </a:p>
          <a:p>
            <a:pPr lvl="1"/>
            <a:r>
              <a:rPr lang="en-US" dirty="0"/>
              <a:t>Jesus feeds another crowd of 4000 people </a:t>
            </a:r>
            <a:r>
              <a:rPr lang="en-US" sz="1900" dirty="0"/>
              <a:t>(Mark 8:1-10; Matt 15:32-39)</a:t>
            </a:r>
          </a:p>
          <a:p>
            <a:pPr lvl="1"/>
            <a:r>
              <a:rPr lang="en-US" dirty="0"/>
              <a:t>Jesus tells many parables involving meals and banquets </a:t>
            </a:r>
            <a:r>
              <a:rPr lang="en-US" sz="1900" dirty="0"/>
              <a:t>(Matt 22:1-14; 25:1-13; Luke 12:35-40; 14:15-24; etc.) </a:t>
            </a:r>
          </a:p>
          <a:p>
            <a:pPr lvl="1"/>
            <a:r>
              <a:rPr lang="en-US" dirty="0"/>
              <a:t>Jesus has many meals with disciples and others </a:t>
            </a:r>
            <a:r>
              <a:rPr lang="en-US" sz="1900" dirty="0"/>
              <a:t>(Mark 2:15-20; 14:3-9; Luke 14:1-14; etc.) </a:t>
            </a:r>
          </a:p>
          <a:p>
            <a:pPr lvl="1"/>
            <a:r>
              <a:rPr lang="en-US" dirty="0"/>
              <a:t>Jesus shares his </a:t>
            </a:r>
            <a:r>
              <a:rPr lang="en-US" b="1" dirty="0"/>
              <a:t>Last Supper </a:t>
            </a:r>
            <a:r>
              <a:rPr lang="en-US" dirty="0"/>
              <a:t>with his disciples </a:t>
            </a:r>
            <a:r>
              <a:rPr lang="en-US" sz="1900" dirty="0"/>
              <a:t>(Mark 14:12-27; Matt 26:17-30; Luke 22:7-39; cf. 1 Cor 11:23-25)</a:t>
            </a:r>
          </a:p>
          <a:p>
            <a:pPr lvl="1"/>
            <a:r>
              <a:rPr lang="en-US" dirty="0"/>
              <a:t>The Risen Jesus shares a meal with two disciples at Emmaus </a:t>
            </a:r>
            <a:r>
              <a:rPr lang="en-US" sz="1900" dirty="0"/>
              <a:t>(Luke 24:13-35)</a:t>
            </a:r>
          </a:p>
          <a:p>
            <a:pPr lvl="1"/>
            <a:r>
              <a:rPr lang="en-US" dirty="0"/>
              <a:t>The Risen Jesus has breakfast with disciples at the Sea of Galilee </a:t>
            </a:r>
            <a:r>
              <a:rPr lang="en-US" sz="1900" dirty="0"/>
              <a:t>(John 21:1-14)</a:t>
            </a:r>
          </a:p>
          <a:p>
            <a:pPr lvl="1"/>
            <a:r>
              <a:rPr lang="en-US" dirty="0"/>
              <a:t>Early Christians in Jerusalem share in the “Breaking of the Bread” </a:t>
            </a:r>
            <a:r>
              <a:rPr lang="en-US" sz="1900" dirty="0"/>
              <a:t>(Acts 2:42-47)</a:t>
            </a:r>
          </a:p>
          <a:p>
            <a:pPr lvl="1"/>
            <a:r>
              <a:rPr lang="en-US" dirty="0"/>
              <a:t>Early Christians in Troas “break bread” with Paul </a:t>
            </a:r>
            <a:r>
              <a:rPr lang="en-US" sz="1900" dirty="0"/>
              <a:t>(Acts 20:5-11)</a:t>
            </a:r>
          </a:p>
          <a:p>
            <a:pPr lvl="1"/>
            <a:r>
              <a:rPr lang="en-US" dirty="0"/>
              <a:t>Early Christians in Corinth celebrate the “Lord's Supper” </a:t>
            </a:r>
            <a:r>
              <a:rPr lang="en-US" sz="1900" dirty="0"/>
              <a:t>(1 Cor 10:16-17; 11:17-34; cf. Rev 19:9)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588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F4E8D-6631-8054-3458-53453FF5F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“High Point” of the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3F65A-5C2A-ED3E-5B5E-8FDD435C5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Consecration?</a:t>
            </a:r>
          </a:p>
          <a:p>
            <a:pPr lvl="3"/>
            <a:endParaRPr lang="en-US" sz="2400" dirty="0"/>
          </a:p>
          <a:p>
            <a:r>
              <a:rPr lang="en-US" sz="3200" dirty="0"/>
              <a:t>Trick Question! –  TWO “High Points”!</a:t>
            </a:r>
          </a:p>
          <a:p>
            <a:pPr lvl="3"/>
            <a:endParaRPr lang="en-US" sz="2400" dirty="0"/>
          </a:p>
          <a:p>
            <a:r>
              <a:rPr lang="en-US" sz="3200" dirty="0"/>
              <a:t>Two Halves of the Mass:</a:t>
            </a:r>
          </a:p>
          <a:p>
            <a:pPr lvl="1"/>
            <a:r>
              <a:rPr lang="en-US" sz="3200" dirty="0"/>
              <a:t>Liturgy of the Word:</a:t>
            </a:r>
          </a:p>
          <a:p>
            <a:pPr lvl="3"/>
            <a:r>
              <a:rPr lang="en-US" sz="2800" i="1" dirty="0"/>
              <a:t>High Point </a:t>
            </a:r>
            <a:r>
              <a:rPr lang="en-US" sz="2800" dirty="0"/>
              <a:t>= GOSPEL (&amp; Homily)</a:t>
            </a:r>
          </a:p>
          <a:p>
            <a:pPr lvl="1"/>
            <a:r>
              <a:rPr lang="en-US" sz="3200" dirty="0"/>
              <a:t>Liturgy of the Eucharist:</a:t>
            </a:r>
          </a:p>
          <a:p>
            <a:pPr lvl="3"/>
            <a:r>
              <a:rPr lang="en-US" sz="2800" i="1" dirty="0"/>
              <a:t>High Point </a:t>
            </a:r>
            <a:r>
              <a:rPr lang="en-US" sz="2800" dirty="0"/>
              <a:t>= EUCHARISTIC PRAYER (&amp; Communion)</a:t>
            </a:r>
          </a:p>
        </p:txBody>
      </p:sp>
      <p:pic>
        <p:nvPicPr>
          <p:cNvPr id="5" name="Picture 4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48D3C40B-1A19-6685-E0B8-9EE7815B35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06"/>
          <a:stretch/>
        </p:blipFill>
        <p:spPr>
          <a:xfrm>
            <a:off x="7763069" y="1244011"/>
            <a:ext cx="4226767" cy="371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8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FFD239-8EDC-7BBF-6E08-FAC1C577C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of Scripture in Early Christian Worship: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BB5AB-41FB-E12B-5DF3-6D857D601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1"/>
            <a:ext cx="10972800" cy="50085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b="0" i="1" dirty="0"/>
              <a:t>From the start, Christian worship has not only involved the sharing of bread and wine </a:t>
            </a:r>
            <a:br>
              <a:rPr lang="en-US" sz="2600" b="0" i="1" dirty="0"/>
            </a:br>
            <a:r>
              <a:rPr lang="en-US" sz="2600" b="0" i="1" dirty="0"/>
              <a:t>in a ritual meal, but also included readings from the sacred scriptures (cf. synagogue). Early Christians read from Jewish scriptures, but soon also some Christian writings: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Books of </a:t>
            </a:r>
            <a:r>
              <a:rPr lang="en-US" b="1" dirty="0"/>
              <a:t>Moses</a:t>
            </a:r>
            <a:r>
              <a:rPr lang="en-US" dirty="0"/>
              <a:t> have been read aloud in Jewish synagogue services for many generations </a:t>
            </a:r>
            <a:r>
              <a:rPr lang="en-US" sz="2200" dirty="0"/>
              <a:t>(Acts 15:21)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Jesus reads from the book of </a:t>
            </a:r>
            <a:r>
              <a:rPr lang="en-US" b="1" dirty="0"/>
              <a:t>Isaiah</a:t>
            </a:r>
            <a:r>
              <a:rPr lang="en-US" dirty="0"/>
              <a:t> during a synagogue service </a:t>
            </a:r>
            <a:r>
              <a:rPr lang="en-US" sz="2200" dirty="0"/>
              <a:t>(Luke 4:16-22, citing Isa 61:1-2)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Risen Jesus explains the meaning of OT </a:t>
            </a:r>
            <a:r>
              <a:rPr lang="en-US" b="1" dirty="0"/>
              <a:t>scriptures</a:t>
            </a:r>
            <a:r>
              <a:rPr lang="en-US" dirty="0"/>
              <a:t> to two disciples on road to Emmaus </a:t>
            </a:r>
            <a:r>
              <a:rPr lang="en-US" sz="2200" dirty="0"/>
              <a:t>(Luke 24:25-47)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Apostles base their </a:t>
            </a:r>
            <a:r>
              <a:rPr lang="en-US" b="1" dirty="0"/>
              <a:t>preaching</a:t>
            </a:r>
            <a:r>
              <a:rPr lang="en-US" dirty="0"/>
              <a:t> on the (OT) </a:t>
            </a:r>
            <a:r>
              <a:rPr lang="en-US" b="1" dirty="0"/>
              <a:t>scriptures</a:t>
            </a:r>
            <a:r>
              <a:rPr lang="en-US" dirty="0"/>
              <a:t> </a:t>
            </a:r>
            <a:r>
              <a:rPr lang="en-US" sz="2200" dirty="0"/>
              <a:t>(Acts 2:14-36; 7:2-53; 17:1-11)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Christians </a:t>
            </a:r>
            <a:r>
              <a:rPr lang="en-US" b="1" dirty="0"/>
              <a:t>read</a:t>
            </a:r>
            <a:r>
              <a:rPr lang="en-US" dirty="0"/>
              <a:t> from the books of “the </a:t>
            </a:r>
            <a:r>
              <a:rPr lang="en-US" b="1" dirty="0"/>
              <a:t>Law</a:t>
            </a:r>
            <a:r>
              <a:rPr lang="en-US" dirty="0"/>
              <a:t> and the </a:t>
            </a:r>
            <a:r>
              <a:rPr lang="en-US" b="1" dirty="0"/>
              <a:t>Prophets</a:t>
            </a:r>
            <a:r>
              <a:rPr lang="en-US" dirty="0"/>
              <a:t>” </a:t>
            </a:r>
            <a:r>
              <a:rPr lang="en-US" sz="2200" dirty="0"/>
              <a:t>(Acts 13:15-44)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Christians </a:t>
            </a:r>
            <a:r>
              <a:rPr lang="en-US" b="1" dirty="0"/>
              <a:t>sing</a:t>
            </a:r>
            <a:r>
              <a:rPr lang="en-US" dirty="0"/>
              <a:t> the </a:t>
            </a:r>
            <a:r>
              <a:rPr lang="en-US" b="1" dirty="0"/>
              <a:t>Psalms</a:t>
            </a:r>
            <a:r>
              <a:rPr lang="en-US" dirty="0"/>
              <a:t> and other </a:t>
            </a:r>
            <a:r>
              <a:rPr lang="en-US" b="1" dirty="0"/>
              <a:t>hymns</a:t>
            </a:r>
            <a:r>
              <a:rPr lang="en-US" dirty="0"/>
              <a:t> in their worship </a:t>
            </a:r>
            <a:r>
              <a:rPr lang="en-US" sz="2200" dirty="0"/>
              <a:t>(Col 3:16; Eph 5:18-20)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The </a:t>
            </a:r>
            <a:r>
              <a:rPr lang="en-US" b="1" dirty="0"/>
              <a:t>scriptures</a:t>
            </a:r>
            <a:r>
              <a:rPr lang="en-US" dirty="0"/>
              <a:t> are </a:t>
            </a:r>
            <a:r>
              <a:rPr lang="en-US" b="1" dirty="0"/>
              <a:t>applied</a:t>
            </a:r>
            <a:r>
              <a:rPr lang="en-US" dirty="0"/>
              <a:t> to all aspects of Christian life </a:t>
            </a:r>
            <a:r>
              <a:rPr lang="en-US" sz="2200" dirty="0"/>
              <a:t>(1 Tim 4:13; 2 Tim 3:16-17)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The </a:t>
            </a:r>
            <a:r>
              <a:rPr lang="en-US" b="1" dirty="0"/>
              <a:t>letters of Paul </a:t>
            </a:r>
            <a:r>
              <a:rPr lang="en-US" dirty="0"/>
              <a:t>are already considered “</a:t>
            </a:r>
            <a:r>
              <a:rPr lang="en-US" b="1" dirty="0"/>
              <a:t>scripture</a:t>
            </a:r>
            <a:r>
              <a:rPr lang="en-US" dirty="0"/>
              <a:t>” </a:t>
            </a:r>
            <a:r>
              <a:rPr lang="en-US" sz="2200" dirty="0"/>
              <a:t>(2 Peter 3:15-17; cf. 1 </a:t>
            </a:r>
            <a:r>
              <a:rPr lang="en-US" sz="2200" dirty="0" err="1"/>
              <a:t>Thess</a:t>
            </a:r>
            <a:r>
              <a:rPr lang="en-US" sz="2200" dirty="0"/>
              <a:t> 5:27; Col 4:16)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12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174B-B823-C759-253E-8832DE901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Feeding of the </a:t>
            </a:r>
            <a:r>
              <a:rPr lang="en-US" dirty="0"/>
              <a:t>5000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62003-4C73-7A7D-8C70-5730E0524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0"/>
            <a:ext cx="10972800" cy="4942605"/>
          </a:xfrm>
        </p:spPr>
        <p:txBody>
          <a:bodyPr>
            <a:noAutofit/>
          </a:bodyPr>
          <a:lstStyle/>
          <a:p>
            <a:pPr marL="230188" indent="-230188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Mark 6:41 </a:t>
            </a:r>
            <a:r>
              <a:rPr lang="en-US" sz="2400" b="0" dirty="0"/>
              <a:t>- "</a:t>
            </a:r>
            <a:r>
              <a:rPr lang="en-US" sz="2400" dirty="0"/>
              <a:t>Taking</a:t>
            </a:r>
            <a:r>
              <a:rPr lang="en-US" sz="2400" b="0" dirty="0"/>
              <a:t> the five loaves and the two fish, </a:t>
            </a:r>
            <a:br>
              <a:rPr lang="en-US" sz="2400" b="0" dirty="0"/>
            </a:br>
            <a:r>
              <a:rPr lang="en-US" sz="2400" b="0" dirty="0"/>
              <a:t>he looked up to heaven, and </a:t>
            </a:r>
            <a:r>
              <a:rPr lang="en-US" sz="2400" dirty="0"/>
              <a:t>blessed</a:t>
            </a:r>
            <a:r>
              <a:rPr lang="en-US" sz="2400" b="0" dirty="0"/>
              <a:t>  and </a:t>
            </a:r>
            <a:r>
              <a:rPr lang="en-US" sz="2400" dirty="0"/>
              <a:t>broke</a:t>
            </a:r>
            <a:r>
              <a:rPr lang="en-US" sz="2400" b="0" dirty="0"/>
              <a:t> the loaves, </a:t>
            </a:r>
            <a:br>
              <a:rPr lang="en-US" sz="2400" b="0" dirty="0"/>
            </a:br>
            <a:r>
              <a:rPr lang="en-US" sz="2400" b="0" dirty="0"/>
              <a:t>and </a:t>
            </a:r>
            <a:r>
              <a:rPr lang="en-US" sz="2400" dirty="0"/>
              <a:t>gave</a:t>
            </a:r>
            <a:r>
              <a:rPr lang="en-US" sz="2400" b="0" dirty="0"/>
              <a:t> them to his disciples to set before the people; </a:t>
            </a:r>
            <a:br>
              <a:rPr lang="en-US" sz="2400" b="0" dirty="0"/>
            </a:br>
            <a:r>
              <a:rPr lang="en-US" sz="2400" b="0" dirty="0"/>
              <a:t>and he divided the two fish among them all."</a:t>
            </a:r>
          </a:p>
          <a:p>
            <a:pPr marL="230188" indent="-230188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Matt 14:19 </a:t>
            </a:r>
            <a:r>
              <a:rPr lang="en-US" sz="2400" b="0" dirty="0"/>
              <a:t>- "</a:t>
            </a:r>
            <a:r>
              <a:rPr lang="en-US" sz="2400" dirty="0"/>
              <a:t>Taking</a:t>
            </a:r>
            <a:r>
              <a:rPr lang="en-US" sz="2400" b="0" dirty="0"/>
              <a:t> the five loaves and the two fish, </a:t>
            </a:r>
            <a:br>
              <a:rPr lang="en-US" sz="2400" b="0" dirty="0"/>
            </a:br>
            <a:r>
              <a:rPr lang="en-US" sz="2400" b="0" dirty="0"/>
              <a:t>he looked up to heaven, and </a:t>
            </a:r>
            <a:r>
              <a:rPr lang="en-US" sz="2400" dirty="0"/>
              <a:t>blessed</a:t>
            </a:r>
            <a:r>
              <a:rPr lang="en-US" sz="2400" b="0" dirty="0"/>
              <a:t> and </a:t>
            </a:r>
            <a:r>
              <a:rPr lang="en-US" sz="2400" dirty="0"/>
              <a:t>broke</a:t>
            </a:r>
            <a:r>
              <a:rPr lang="en-US" sz="2400" b="0" dirty="0"/>
              <a:t> the loaves, </a:t>
            </a:r>
            <a:br>
              <a:rPr lang="en-US" sz="2400" b="0" dirty="0"/>
            </a:br>
            <a:r>
              <a:rPr lang="en-US" sz="2400" b="0" dirty="0"/>
              <a:t>and </a:t>
            </a:r>
            <a:r>
              <a:rPr lang="en-US" sz="2400" dirty="0"/>
              <a:t>gave</a:t>
            </a:r>
            <a:r>
              <a:rPr lang="en-US" sz="2400" b="0" dirty="0"/>
              <a:t> them to the disciples,</a:t>
            </a:r>
            <a:br>
              <a:rPr lang="en-US" sz="2400" b="0" dirty="0"/>
            </a:br>
            <a:r>
              <a:rPr lang="en-US" sz="2400" b="0" dirty="0"/>
              <a:t>and the disciples gave them to the crowds."</a:t>
            </a:r>
          </a:p>
          <a:p>
            <a:pPr marL="230188" indent="-230188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Luke 9:16 </a:t>
            </a:r>
            <a:r>
              <a:rPr lang="en-US" sz="2400" b="0" dirty="0"/>
              <a:t>- "And </a:t>
            </a:r>
            <a:r>
              <a:rPr lang="en-US" sz="2400" dirty="0"/>
              <a:t>taking</a:t>
            </a:r>
            <a:r>
              <a:rPr lang="en-US" sz="2400" b="0" dirty="0"/>
              <a:t> the five loaves and the two fish, </a:t>
            </a:r>
            <a:br>
              <a:rPr lang="en-US" sz="2400" b="0" dirty="0"/>
            </a:br>
            <a:r>
              <a:rPr lang="en-US" sz="2400" b="0" dirty="0"/>
              <a:t>he looked up to heaven, and </a:t>
            </a:r>
            <a:r>
              <a:rPr lang="en-US" sz="2400" dirty="0"/>
              <a:t>blessed</a:t>
            </a:r>
            <a:r>
              <a:rPr lang="en-US" sz="2400" b="0" dirty="0"/>
              <a:t> and </a:t>
            </a:r>
            <a:r>
              <a:rPr lang="en-US" sz="2400" dirty="0"/>
              <a:t>broke</a:t>
            </a:r>
            <a:r>
              <a:rPr lang="en-US" sz="2400" b="0" dirty="0"/>
              <a:t> them, </a:t>
            </a:r>
            <a:br>
              <a:rPr lang="en-US" sz="2400" b="0" dirty="0"/>
            </a:br>
            <a:r>
              <a:rPr lang="en-US" sz="2400" b="0" dirty="0"/>
              <a:t>and </a:t>
            </a:r>
            <a:r>
              <a:rPr lang="en-US" sz="2400" dirty="0"/>
              <a:t>gave</a:t>
            </a:r>
            <a:r>
              <a:rPr lang="en-US" sz="2400" b="0" dirty="0"/>
              <a:t> them to the disciples to set before the crowd."</a:t>
            </a:r>
          </a:p>
          <a:p>
            <a:pPr marL="230188" indent="-230188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John 6:11 </a:t>
            </a:r>
            <a:r>
              <a:rPr lang="en-US" sz="2400" b="0" dirty="0"/>
              <a:t>- "Then Jesus </a:t>
            </a:r>
            <a:r>
              <a:rPr lang="en-US" sz="2400" dirty="0"/>
              <a:t>took</a:t>
            </a:r>
            <a:r>
              <a:rPr lang="en-US" sz="2400" b="0" dirty="0"/>
              <a:t> the loaves,</a:t>
            </a:r>
            <a:br>
              <a:rPr lang="en-US" sz="2400" b="0" dirty="0"/>
            </a:br>
            <a:r>
              <a:rPr lang="en-US" sz="2400" b="0" dirty="0"/>
              <a:t>and when he had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given thanks</a:t>
            </a:r>
            <a:r>
              <a:rPr lang="en-US" sz="2400" b="0" dirty="0"/>
              <a:t>,  he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distributed</a:t>
            </a:r>
            <a:r>
              <a:rPr lang="en-US" sz="2400" b="0" dirty="0"/>
              <a:t> them to those who were seated;</a:t>
            </a:r>
            <a:br>
              <a:rPr lang="en-US" sz="2400" b="0" dirty="0"/>
            </a:br>
            <a:r>
              <a:rPr lang="en-US" sz="2400" b="0" dirty="0"/>
              <a:t>so also the fish, as much as they wanted."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008CDF57-9138-C9E9-679C-451015CC8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922" y="1244009"/>
            <a:ext cx="3513155" cy="403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56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B1E47-EC08-1A57-5871-7B2CF4038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Feeding of the 4000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E75A4-F05C-A852-2811-6E5008F96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/>
              <a:t>Only in Mark and Matthew, not Luke or John: </a:t>
            </a:r>
          </a:p>
          <a:p>
            <a:pPr marL="230188" indent="-230188">
              <a:spcBef>
                <a:spcPts val="1800"/>
              </a:spcBef>
              <a:buNone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Mark 8:6 </a:t>
            </a:r>
            <a:r>
              <a:rPr lang="en-US" sz="2600" b="0" dirty="0"/>
              <a:t>- "...and he </a:t>
            </a:r>
            <a:r>
              <a:rPr lang="en-US" sz="2600" dirty="0"/>
              <a:t>took</a:t>
            </a:r>
            <a:r>
              <a:rPr lang="en-US" sz="2600" b="0" dirty="0"/>
              <a:t> the seven loaves,</a:t>
            </a:r>
            <a:br>
              <a:rPr lang="en-US" sz="2600" b="0" dirty="0"/>
            </a:br>
            <a:r>
              <a:rPr lang="en-US" sz="2600" b="0" dirty="0"/>
              <a:t>and after </a:t>
            </a:r>
            <a:r>
              <a:rPr lang="en-US" sz="2600" dirty="0"/>
              <a:t>giving thanks  </a:t>
            </a:r>
            <a:r>
              <a:rPr lang="en-US" sz="2600" b="0" dirty="0"/>
              <a:t>he </a:t>
            </a:r>
            <a:r>
              <a:rPr lang="en-US" sz="2600" dirty="0"/>
              <a:t>broke</a:t>
            </a:r>
            <a:r>
              <a:rPr lang="en-US" sz="2600" b="0" dirty="0"/>
              <a:t> them </a:t>
            </a:r>
            <a:br>
              <a:rPr lang="en-US" sz="2600" b="0" dirty="0"/>
            </a:br>
            <a:r>
              <a:rPr lang="en-US" sz="2600" b="0" dirty="0"/>
              <a:t>and </a:t>
            </a:r>
            <a:r>
              <a:rPr lang="en-US" sz="2600" dirty="0"/>
              <a:t>gave</a:t>
            </a:r>
            <a:r>
              <a:rPr lang="en-US" sz="2600" b="0" dirty="0"/>
              <a:t> them to his disciples to distribute;</a:t>
            </a:r>
            <a:br>
              <a:rPr lang="en-US" sz="2600" b="0" dirty="0"/>
            </a:br>
            <a:r>
              <a:rPr lang="en-US" sz="2600" b="0" dirty="0"/>
              <a:t>and they distributed them to the crowd."</a:t>
            </a:r>
          </a:p>
          <a:p>
            <a:pPr marL="230188" indent="-230188">
              <a:spcBef>
                <a:spcPts val="1800"/>
              </a:spcBef>
              <a:buNone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Matt 15:36 </a:t>
            </a:r>
            <a:r>
              <a:rPr lang="en-US" sz="2600" b="0" dirty="0"/>
              <a:t>- "...he </a:t>
            </a:r>
            <a:r>
              <a:rPr lang="en-US" sz="2600" dirty="0"/>
              <a:t>took</a:t>
            </a:r>
            <a:r>
              <a:rPr lang="en-US" sz="2600" b="0" dirty="0"/>
              <a:t> the seven loaves and the fish;</a:t>
            </a:r>
            <a:br>
              <a:rPr lang="en-US" sz="2600" b="0" dirty="0"/>
            </a:br>
            <a:r>
              <a:rPr lang="en-US" sz="2600" b="0" dirty="0"/>
              <a:t>and after </a:t>
            </a:r>
            <a:r>
              <a:rPr lang="en-US" sz="2600" dirty="0"/>
              <a:t>giving thanks  </a:t>
            </a:r>
            <a:r>
              <a:rPr lang="en-US" sz="2600" b="0" dirty="0"/>
              <a:t>he </a:t>
            </a:r>
            <a:r>
              <a:rPr lang="en-US" sz="2600" dirty="0"/>
              <a:t>broke</a:t>
            </a:r>
            <a:r>
              <a:rPr lang="en-US" sz="2600" b="0" dirty="0"/>
              <a:t> them </a:t>
            </a:r>
            <a:br>
              <a:rPr lang="en-US" sz="2600" b="0" dirty="0"/>
            </a:br>
            <a:r>
              <a:rPr lang="en-US" sz="2600" b="0" dirty="0"/>
              <a:t>and </a:t>
            </a:r>
            <a:r>
              <a:rPr lang="en-US" sz="2600" dirty="0"/>
              <a:t>gave</a:t>
            </a:r>
            <a:r>
              <a:rPr lang="en-US" sz="2600" b="0" dirty="0"/>
              <a:t> them to the disciples,</a:t>
            </a:r>
            <a:br>
              <a:rPr lang="en-US" sz="2600" b="0" dirty="0"/>
            </a:br>
            <a:r>
              <a:rPr lang="en-US" sz="2600" b="0" dirty="0"/>
              <a:t>and the disciples gave them to the crowds."</a:t>
            </a:r>
          </a:p>
        </p:txBody>
      </p:sp>
      <p:pic>
        <p:nvPicPr>
          <p:cNvPr id="5" name="Picture 4" descr="A picture containing text, outdoor, old, person&#10;&#10;Description automatically generated">
            <a:extLst>
              <a:ext uri="{FF2B5EF4-FFF2-40B4-BE49-F238E27FC236}">
                <a16:creationId xmlns:a16="http://schemas.microsoft.com/office/drawing/2014/main" id="{ED37018B-3517-0C27-F0A5-2223FC80D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258" y="1244011"/>
            <a:ext cx="3670513" cy="475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46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36075-8558-7B62-1A8A-08D684F0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Last Supper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3057D-98EC-92B7-C740-2DCEA998E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0"/>
            <a:ext cx="10972800" cy="50348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i="1" dirty="0"/>
              <a:t>Narrated in the Synoptic Gospels and mentioned by Paul; but very different in John's : </a:t>
            </a:r>
          </a:p>
          <a:p>
            <a:pPr marL="228600" indent="-228600">
              <a:buNone/>
            </a:pPr>
            <a:r>
              <a:rPr lang="en-US" sz="2200" dirty="0">
                <a:solidFill>
                  <a:schemeClr val="accent2"/>
                </a:solidFill>
              </a:rPr>
              <a:t>Mark 14:22-24 </a:t>
            </a:r>
            <a:r>
              <a:rPr lang="en-US" sz="2200" b="0" dirty="0"/>
              <a:t>- "While they were eating, he (Jesus) </a:t>
            </a:r>
            <a:r>
              <a:rPr lang="en-US" sz="2200" dirty="0"/>
              <a:t>took</a:t>
            </a:r>
            <a:r>
              <a:rPr lang="en-US" sz="2200" b="0" dirty="0"/>
              <a:t> a loaf of </a:t>
            </a:r>
            <a:r>
              <a:rPr lang="en-US" sz="2200" b="0" u="sng" dirty="0"/>
              <a:t>bread</a:t>
            </a:r>
            <a:r>
              <a:rPr lang="en-US" sz="2200" b="0" dirty="0"/>
              <a:t>,</a:t>
            </a:r>
            <a:br>
              <a:rPr lang="en-US" sz="2200" b="0" dirty="0"/>
            </a:br>
            <a:r>
              <a:rPr lang="en-US" sz="2200" b="0" dirty="0"/>
              <a:t>and after </a:t>
            </a:r>
            <a:r>
              <a:rPr lang="en-US" sz="2200" dirty="0"/>
              <a:t>blessing</a:t>
            </a:r>
            <a:r>
              <a:rPr lang="en-US" sz="2200" b="0" dirty="0"/>
              <a:t> it he </a:t>
            </a:r>
            <a:r>
              <a:rPr lang="en-US" sz="2200" dirty="0"/>
              <a:t>broke</a:t>
            </a:r>
            <a:r>
              <a:rPr lang="en-US" sz="2200" b="0" dirty="0"/>
              <a:t> it, </a:t>
            </a:r>
            <a:r>
              <a:rPr lang="en-US" sz="2200" dirty="0"/>
              <a:t>gave</a:t>
            </a:r>
            <a:r>
              <a:rPr lang="en-US" sz="2200" b="0" dirty="0"/>
              <a:t> it to them,</a:t>
            </a:r>
            <a:br>
              <a:rPr lang="en-US" sz="2200" b="0" dirty="0"/>
            </a:br>
            <a:r>
              <a:rPr lang="en-US" sz="2200" b="0" dirty="0"/>
              <a:t>and said, 'Take; this is MY BODY.'</a:t>
            </a:r>
            <a:br>
              <a:rPr lang="en-US" sz="2200" b="0" dirty="0"/>
            </a:br>
            <a:r>
              <a:rPr lang="en-US" sz="2200" b="0" dirty="0"/>
              <a:t>Then he </a:t>
            </a:r>
            <a:r>
              <a:rPr lang="en-US" sz="2200" dirty="0"/>
              <a:t>took</a:t>
            </a:r>
            <a:r>
              <a:rPr lang="en-US" sz="2200" b="0" dirty="0"/>
              <a:t> a </a:t>
            </a:r>
            <a:r>
              <a:rPr lang="en-US" sz="2200" b="0" u="sng" dirty="0"/>
              <a:t>cup</a:t>
            </a:r>
            <a:r>
              <a:rPr lang="en-US" sz="2200" b="0" dirty="0"/>
              <a:t>, and after </a:t>
            </a:r>
            <a:r>
              <a:rPr lang="en-US" sz="2200" dirty="0"/>
              <a:t>giving thanks </a:t>
            </a:r>
            <a:r>
              <a:rPr lang="en-US" sz="2200" b="0" dirty="0"/>
              <a:t>he </a:t>
            </a:r>
            <a:r>
              <a:rPr lang="en-US" sz="2200" dirty="0"/>
              <a:t>gave</a:t>
            </a:r>
            <a:r>
              <a:rPr lang="en-US" sz="2200" b="0" dirty="0"/>
              <a:t> it to them, </a:t>
            </a:r>
            <a:br>
              <a:rPr lang="en-US" sz="2200" b="0" dirty="0"/>
            </a:br>
            <a:r>
              <a:rPr lang="en-US" sz="2200" b="0" dirty="0"/>
              <a:t>and all of them drank from it.  He said to them, </a:t>
            </a:r>
            <a:br>
              <a:rPr lang="en-US" sz="2200" b="0" dirty="0"/>
            </a:br>
            <a:r>
              <a:rPr lang="en-US" sz="2200" b="0" dirty="0"/>
              <a:t>'This is MY BLOOD of the covenant, which is poured out for many.' "</a:t>
            </a:r>
          </a:p>
          <a:p>
            <a:pPr marL="228600" indent="-228600">
              <a:buNone/>
            </a:pPr>
            <a:r>
              <a:rPr lang="en-US" sz="2200" dirty="0">
                <a:solidFill>
                  <a:schemeClr val="accent2"/>
                </a:solidFill>
              </a:rPr>
              <a:t>Matt 26:26-28 </a:t>
            </a:r>
            <a:r>
              <a:rPr lang="en-US" sz="2200" b="0" dirty="0"/>
              <a:t>- "While they were eating, Jesus </a:t>
            </a:r>
            <a:r>
              <a:rPr lang="en-US" sz="2200" dirty="0"/>
              <a:t>took</a:t>
            </a:r>
            <a:r>
              <a:rPr lang="en-US" sz="2200" b="0" dirty="0"/>
              <a:t> a loaf of </a:t>
            </a:r>
            <a:r>
              <a:rPr lang="en-US" sz="2200" b="0" u="sng" dirty="0"/>
              <a:t>bread</a:t>
            </a:r>
            <a:r>
              <a:rPr lang="en-US" sz="2200" b="0" dirty="0"/>
              <a:t>,</a:t>
            </a:r>
            <a:br>
              <a:rPr lang="en-US" sz="2200" b="0" dirty="0"/>
            </a:br>
            <a:r>
              <a:rPr lang="en-US" sz="2200" b="0" dirty="0"/>
              <a:t>and after </a:t>
            </a:r>
            <a:r>
              <a:rPr lang="en-US" sz="2200" dirty="0"/>
              <a:t>blessing</a:t>
            </a:r>
            <a:r>
              <a:rPr lang="en-US" sz="2200" b="0" dirty="0"/>
              <a:t> it he </a:t>
            </a:r>
            <a:r>
              <a:rPr lang="en-US" sz="2200" dirty="0"/>
              <a:t>broke</a:t>
            </a:r>
            <a:r>
              <a:rPr lang="en-US" sz="2200" b="0" dirty="0"/>
              <a:t> it, </a:t>
            </a:r>
            <a:r>
              <a:rPr lang="en-US" sz="2200" dirty="0"/>
              <a:t>gave</a:t>
            </a:r>
            <a:r>
              <a:rPr lang="en-US" sz="2200" b="0" dirty="0"/>
              <a:t> it to the disciples,</a:t>
            </a:r>
            <a:br>
              <a:rPr lang="en-US" sz="2200" b="0" dirty="0"/>
            </a:br>
            <a:r>
              <a:rPr lang="en-US" sz="2200" b="0" dirty="0"/>
              <a:t>and said, 'Take, eat; this is MY BODY.'</a:t>
            </a:r>
            <a:br>
              <a:rPr lang="en-US" sz="2200" b="0" dirty="0"/>
            </a:br>
            <a:r>
              <a:rPr lang="en-US" sz="2200" b="0" dirty="0"/>
              <a:t>Then he </a:t>
            </a:r>
            <a:r>
              <a:rPr lang="en-US" sz="2200" dirty="0"/>
              <a:t>took</a:t>
            </a:r>
            <a:r>
              <a:rPr lang="en-US" sz="2200" b="0" dirty="0"/>
              <a:t> a </a:t>
            </a:r>
            <a:r>
              <a:rPr lang="en-US" sz="2200" b="0" u="sng" dirty="0"/>
              <a:t>cup</a:t>
            </a:r>
            <a:r>
              <a:rPr lang="en-US" sz="2200" b="0" dirty="0"/>
              <a:t>, and after </a:t>
            </a:r>
            <a:r>
              <a:rPr lang="en-US" sz="2200" dirty="0"/>
              <a:t>giving thanks </a:t>
            </a:r>
            <a:r>
              <a:rPr lang="en-US" sz="2200" b="0" dirty="0"/>
              <a:t>he </a:t>
            </a:r>
            <a:r>
              <a:rPr lang="en-US" sz="2200" dirty="0"/>
              <a:t>gave</a:t>
            </a:r>
            <a:r>
              <a:rPr lang="en-US" sz="2200" b="0" dirty="0"/>
              <a:t> it to them, </a:t>
            </a:r>
            <a:br>
              <a:rPr lang="en-US" sz="2200" b="0" dirty="0"/>
            </a:br>
            <a:r>
              <a:rPr lang="en-US" sz="2200" b="0" dirty="0"/>
              <a:t>saying, 'Drink from it, all of you;</a:t>
            </a:r>
            <a:br>
              <a:rPr lang="en-US" sz="2200" b="0" dirty="0"/>
            </a:br>
            <a:r>
              <a:rPr lang="en-US" sz="2200" b="0" dirty="0"/>
              <a:t>for this is MY BLOOD of the covenant, which is poured out for many </a:t>
            </a:r>
            <a:br>
              <a:rPr lang="en-US" sz="2200" b="0" dirty="0"/>
            </a:br>
            <a:r>
              <a:rPr lang="en-US" sz="2200" b="0" dirty="0"/>
              <a:t>for the forgiveness of sins.' "</a:t>
            </a:r>
          </a:p>
        </p:txBody>
      </p:sp>
      <p:pic>
        <p:nvPicPr>
          <p:cNvPr id="5" name="Picture 4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1E2E7345-7E96-9968-70F4-FAED23C92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669" y="1836989"/>
            <a:ext cx="2029626" cy="401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49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931EC-39D0-5A8C-A89C-1279A10AF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Last Supper  </a:t>
            </a:r>
            <a:r>
              <a:rPr lang="en-US" sz="4400" dirty="0"/>
              <a:t>(cont.)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0793F10-5DE3-CCC3-4806-1FFFD0ADA2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244010"/>
            <a:ext cx="10972800" cy="5004389"/>
          </a:xfrm>
        </p:spPr>
        <p:txBody>
          <a:bodyPr>
            <a:noAutofit/>
          </a:bodyPr>
          <a:lstStyle/>
          <a:p>
            <a:pPr marL="228600" lvl="0" indent="-228600">
              <a:lnSpc>
                <a:spcPct val="90000"/>
              </a:lnSpc>
              <a:buNone/>
            </a:pPr>
            <a:r>
              <a:rPr lang="en-US" altLang="en-US" sz="2200" dirty="0">
                <a:solidFill>
                  <a:schemeClr val="accent2"/>
                </a:solidFill>
              </a:rPr>
              <a:t>Luke 22:17, 19-20 </a:t>
            </a:r>
            <a:r>
              <a:rPr lang="en-US" altLang="en-US" sz="2200" b="0" dirty="0"/>
              <a:t>- "Then he </a:t>
            </a:r>
            <a:r>
              <a:rPr lang="en-US" altLang="en-US" sz="2200" dirty="0"/>
              <a:t>took</a:t>
            </a:r>
            <a:r>
              <a:rPr lang="en-US" altLang="en-US" sz="2200" b="0" dirty="0"/>
              <a:t> </a:t>
            </a:r>
            <a:r>
              <a:rPr lang="en-US" altLang="en-US" sz="2200" b="0" u="sng" dirty="0"/>
              <a:t>a cup</a:t>
            </a:r>
            <a:r>
              <a:rPr lang="en-US" altLang="en-US" sz="2200" b="0" dirty="0"/>
              <a:t>, and after </a:t>
            </a:r>
            <a:r>
              <a:rPr lang="en-US" altLang="en-US" sz="2200" dirty="0"/>
              <a:t>giving thanks</a:t>
            </a:r>
            <a:br>
              <a:rPr lang="en-US" altLang="en-US" sz="2200" b="0" dirty="0"/>
            </a:br>
            <a:r>
              <a:rPr lang="en-US" altLang="en-US" sz="2200" b="0" dirty="0"/>
              <a:t>he said, </a:t>
            </a:r>
            <a:r>
              <a:rPr lang="en-US" altLang="en-US" sz="2200" dirty="0"/>
              <a:t>'Take</a:t>
            </a:r>
            <a:r>
              <a:rPr lang="en-US" altLang="en-US" sz="2200" b="0" dirty="0"/>
              <a:t> this and </a:t>
            </a:r>
            <a:r>
              <a:rPr lang="en-US" altLang="en-US" sz="2200" dirty="0"/>
              <a:t>divide</a:t>
            </a:r>
            <a:r>
              <a:rPr lang="en-US" altLang="en-US" sz="2200" b="0" dirty="0"/>
              <a:t> it among yourselves;...'</a:t>
            </a:r>
            <a:br>
              <a:rPr lang="en-US" altLang="en-US" sz="2200" b="0" dirty="0"/>
            </a:br>
            <a:r>
              <a:rPr lang="en-US" altLang="en-US" sz="2200" b="0" dirty="0"/>
              <a:t>Then he </a:t>
            </a:r>
            <a:r>
              <a:rPr lang="en-US" altLang="en-US" sz="2200" dirty="0"/>
              <a:t>took</a:t>
            </a:r>
            <a:r>
              <a:rPr lang="en-US" altLang="en-US" sz="2200" b="0" dirty="0"/>
              <a:t> a loaf of bread,</a:t>
            </a:r>
            <a:br>
              <a:rPr lang="en-US" altLang="en-US" sz="2200" b="0" dirty="0"/>
            </a:br>
            <a:r>
              <a:rPr lang="en-US" altLang="en-US" sz="2200" b="0" dirty="0"/>
              <a:t>and when he had </a:t>
            </a:r>
            <a:r>
              <a:rPr lang="en-US" altLang="en-US" sz="2200" dirty="0"/>
              <a:t>given thanks</a:t>
            </a:r>
            <a:r>
              <a:rPr lang="en-US" altLang="en-US" sz="2200" b="0" dirty="0"/>
              <a:t>, he </a:t>
            </a:r>
            <a:r>
              <a:rPr lang="en-US" altLang="en-US" sz="2200" dirty="0"/>
              <a:t>broke</a:t>
            </a:r>
            <a:r>
              <a:rPr lang="en-US" altLang="en-US" sz="2200" b="0" dirty="0"/>
              <a:t> it and </a:t>
            </a:r>
            <a:r>
              <a:rPr lang="en-US" altLang="en-US" sz="2200" dirty="0"/>
              <a:t>gave</a:t>
            </a:r>
            <a:r>
              <a:rPr lang="en-US" altLang="en-US" sz="2200" b="0" dirty="0"/>
              <a:t> it to them, saying, </a:t>
            </a:r>
            <a:br>
              <a:rPr lang="en-US" altLang="en-US" sz="2200" b="0" dirty="0"/>
            </a:br>
            <a:r>
              <a:rPr lang="en-US" altLang="en-US" sz="2200" b="0" dirty="0"/>
              <a:t>'This is MY BODY, which is given for you. Do this in remembrance of me.'</a:t>
            </a:r>
            <a:br>
              <a:rPr lang="en-US" altLang="en-US" sz="2200" b="0" dirty="0"/>
            </a:br>
            <a:r>
              <a:rPr lang="en-US" altLang="en-US" sz="2200" b="0" dirty="0"/>
              <a:t>And he did the same with </a:t>
            </a:r>
            <a:r>
              <a:rPr lang="en-US" altLang="en-US" sz="2200" b="0" u="sng" dirty="0"/>
              <a:t>the cup after supper</a:t>
            </a:r>
            <a:r>
              <a:rPr lang="en-US" altLang="en-US" sz="2200" b="0" dirty="0"/>
              <a:t>,</a:t>
            </a:r>
            <a:br>
              <a:rPr lang="en-US" altLang="en-US" sz="2200" b="0" dirty="0"/>
            </a:br>
            <a:r>
              <a:rPr lang="en-US" altLang="en-US" sz="2200" b="0" dirty="0"/>
              <a:t>saying, 'This cup that is poured out for you is the new covenant in MY BLOOD.' "</a:t>
            </a:r>
          </a:p>
          <a:p>
            <a:pPr marL="228600" lvl="0" indent="-228600">
              <a:lnSpc>
                <a:spcPct val="90000"/>
              </a:lnSpc>
              <a:buNone/>
            </a:pPr>
            <a:r>
              <a:rPr lang="en-US" altLang="en-US" sz="2200" dirty="0">
                <a:solidFill>
                  <a:schemeClr val="accent2"/>
                </a:solidFill>
              </a:rPr>
              <a:t>1 Cor 11:23-26 </a:t>
            </a:r>
            <a:r>
              <a:rPr lang="en-US" altLang="en-US" sz="2200" b="0" dirty="0"/>
              <a:t>- "For I (Paul) received from the Lord what I also handed on to you,</a:t>
            </a:r>
            <a:br>
              <a:rPr lang="en-US" altLang="en-US" sz="2200" b="0" dirty="0"/>
            </a:br>
            <a:r>
              <a:rPr lang="en-US" altLang="en-US" sz="2200" b="0" dirty="0"/>
              <a:t>that the Lord Jesus on the night when he was betrayed </a:t>
            </a:r>
            <a:r>
              <a:rPr lang="en-US" altLang="en-US" sz="2200" dirty="0"/>
              <a:t>took</a:t>
            </a:r>
            <a:r>
              <a:rPr lang="en-US" altLang="en-US" sz="2200" b="0" dirty="0"/>
              <a:t> a loaf of bread,</a:t>
            </a:r>
            <a:br>
              <a:rPr lang="en-US" altLang="en-US" sz="2200" b="0" dirty="0"/>
            </a:br>
            <a:r>
              <a:rPr lang="en-US" altLang="en-US" sz="2200" b="0" dirty="0"/>
              <a:t>and when he had </a:t>
            </a:r>
            <a:r>
              <a:rPr lang="en-US" altLang="en-US" sz="2200" dirty="0"/>
              <a:t>given thanks</a:t>
            </a:r>
            <a:r>
              <a:rPr lang="en-US" altLang="en-US" sz="2200" b="0" dirty="0"/>
              <a:t>, he </a:t>
            </a:r>
            <a:r>
              <a:rPr lang="en-US" altLang="en-US" sz="2200" dirty="0"/>
              <a:t>broke</a:t>
            </a:r>
            <a:r>
              <a:rPr lang="en-US" altLang="en-US" sz="2200" b="0" dirty="0"/>
              <a:t> it and said, </a:t>
            </a:r>
            <a:br>
              <a:rPr lang="en-US" altLang="en-US" sz="2200" b="0" dirty="0"/>
            </a:br>
            <a:r>
              <a:rPr lang="en-US" altLang="en-US" sz="2200" b="0" dirty="0"/>
              <a:t>'This is MY BODY that is for you. Do this in remembrance of me.'</a:t>
            </a:r>
            <a:br>
              <a:rPr lang="en-US" altLang="en-US" sz="2200" b="0" dirty="0"/>
            </a:br>
            <a:r>
              <a:rPr lang="en-US" altLang="en-US" sz="2200" b="0" dirty="0"/>
              <a:t>In the same way he </a:t>
            </a:r>
            <a:r>
              <a:rPr lang="en-US" altLang="en-US" sz="2200" dirty="0"/>
              <a:t>took</a:t>
            </a:r>
            <a:r>
              <a:rPr lang="en-US" altLang="en-US" sz="2200" b="0" dirty="0"/>
              <a:t> the </a:t>
            </a:r>
            <a:r>
              <a:rPr lang="en-US" altLang="en-US" sz="2200" b="0" u="sng" dirty="0"/>
              <a:t>cup</a:t>
            </a:r>
            <a:r>
              <a:rPr lang="en-US" altLang="en-US" sz="2200" b="0" dirty="0"/>
              <a:t> also, </a:t>
            </a:r>
            <a:r>
              <a:rPr lang="en-US" altLang="en-US" sz="2200" b="0" u="sng" dirty="0"/>
              <a:t>after supper</a:t>
            </a:r>
            <a:r>
              <a:rPr lang="en-US" altLang="en-US" sz="2200" b="0" dirty="0"/>
              <a:t>,</a:t>
            </a:r>
            <a:br>
              <a:rPr lang="en-US" altLang="en-US" sz="2200" dirty="0"/>
            </a:br>
            <a:r>
              <a:rPr lang="en-US" altLang="en-US" sz="2200" b="0" dirty="0"/>
              <a:t>saying, 'This cup is the new covenant in MY BLOOD.</a:t>
            </a:r>
            <a:br>
              <a:rPr lang="en-US" altLang="en-US" sz="2200" b="0" dirty="0"/>
            </a:br>
            <a:r>
              <a:rPr lang="en-US" altLang="en-US" sz="2200" b="0" dirty="0"/>
              <a:t>Do this, as often as you drink it, in remembrance of me.'</a:t>
            </a:r>
            <a:br>
              <a:rPr lang="en-US" altLang="en-US" sz="2200" b="0" dirty="0"/>
            </a:br>
            <a:r>
              <a:rPr lang="en-US" altLang="en-US" sz="2200" i="1" dirty="0"/>
              <a:t>For as often as you eat this bread and drink the cup,</a:t>
            </a:r>
            <a:br>
              <a:rPr lang="en-US" altLang="en-US" sz="2200" i="1" dirty="0"/>
            </a:br>
            <a:r>
              <a:rPr lang="en-US" altLang="en-US" sz="2200" i="1" dirty="0"/>
              <a:t>you proclaim the Lord's death until he comes</a:t>
            </a:r>
            <a:r>
              <a:rPr lang="en-US" altLang="en-US" sz="2200" b="0" dirty="0"/>
              <a:t>."</a:t>
            </a:r>
          </a:p>
        </p:txBody>
      </p:sp>
      <p:pic>
        <p:nvPicPr>
          <p:cNvPr id="3" name="Picture 2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94E44717-790F-D5A3-31CF-D43F9E8A6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614" y="3110947"/>
            <a:ext cx="1525855" cy="30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47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927C-830C-14E9-4720-CF459B5BD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Supper at Emmaus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22B0E-6C9F-2D9B-7284-1EA9FA23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0"/>
            <a:ext cx="10972800" cy="5074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Only in Luke 24</a:t>
            </a:r>
            <a:r>
              <a:rPr lang="en-US" sz="2400" b="0" dirty="0">
                <a:solidFill>
                  <a:schemeClr val="accent2"/>
                </a:solidFill>
              </a:rPr>
              <a:t>  (vv. 30-31, 33, 35)</a:t>
            </a:r>
          </a:p>
          <a:p>
            <a:pPr lvl="1"/>
            <a:r>
              <a:rPr lang="en-US" sz="2200" dirty="0"/>
              <a:t>"When he was at table with them, he </a:t>
            </a:r>
            <a:r>
              <a:rPr lang="en-US" sz="2200" b="1" dirty="0"/>
              <a:t>took</a:t>
            </a:r>
            <a:r>
              <a:rPr lang="en-US" sz="2200" dirty="0"/>
              <a:t> bread,</a:t>
            </a:r>
            <a:br>
              <a:rPr lang="en-US" sz="2200" b="1" dirty="0"/>
            </a:br>
            <a:r>
              <a:rPr lang="en-US" sz="2200" b="1" dirty="0"/>
              <a:t>blessed</a:t>
            </a:r>
            <a:r>
              <a:rPr lang="en-US" sz="2200" dirty="0"/>
              <a:t> it, and </a:t>
            </a:r>
            <a:r>
              <a:rPr lang="en-US" sz="2200" b="1" dirty="0"/>
              <a:t>broke</a:t>
            </a:r>
            <a:r>
              <a:rPr lang="en-US" sz="2200" dirty="0"/>
              <a:t> it, and </a:t>
            </a:r>
            <a:r>
              <a:rPr lang="en-US" sz="2200" b="1" dirty="0"/>
              <a:t>gave</a:t>
            </a:r>
            <a:r>
              <a:rPr lang="en-US" sz="2200" dirty="0"/>
              <a:t> it to them.</a:t>
            </a:r>
            <a:br>
              <a:rPr lang="en-US" sz="2200" dirty="0"/>
            </a:br>
            <a:r>
              <a:rPr lang="en-US" sz="2200" dirty="0"/>
              <a:t>Then their eyes were opened, and they recognized him; </a:t>
            </a:r>
            <a:br>
              <a:rPr lang="en-US" sz="2200" dirty="0"/>
            </a:br>
            <a:r>
              <a:rPr lang="en-US" sz="2200" dirty="0"/>
              <a:t>and he vanished from their sight...</a:t>
            </a:r>
            <a:br>
              <a:rPr lang="en-US" sz="2200" dirty="0"/>
            </a:br>
            <a:r>
              <a:rPr lang="en-US" sz="2200" dirty="0"/>
              <a:t>That same hour they got up and returned to Jerusalem;</a:t>
            </a:r>
            <a:br>
              <a:rPr lang="en-US" sz="2200" dirty="0"/>
            </a:br>
            <a:r>
              <a:rPr lang="en-US" sz="2200" dirty="0"/>
              <a:t>and they found the eleven and their companions gathered together...</a:t>
            </a:r>
            <a:br>
              <a:rPr lang="en-US" sz="2200" dirty="0"/>
            </a:br>
            <a:r>
              <a:rPr lang="en-US" sz="2200" dirty="0"/>
              <a:t>Then they told what had happened on the road,</a:t>
            </a:r>
            <a:br>
              <a:rPr lang="en-US" sz="2200" dirty="0"/>
            </a:br>
            <a:r>
              <a:rPr lang="en-US" sz="2200" dirty="0"/>
              <a:t>and how he had been made known to them in the </a:t>
            </a:r>
            <a:r>
              <a:rPr lang="en-US" sz="2200" b="1" i="1" dirty="0"/>
              <a:t>breaking of the bread</a:t>
            </a:r>
            <a:r>
              <a:rPr lang="en-US" sz="2200" dirty="0"/>
              <a:t>.“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Cf. Paul in Acts 27:35</a:t>
            </a:r>
          </a:p>
          <a:p>
            <a:pPr lvl="1"/>
            <a:r>
              <a:rPr lang="en-US" sz="2000" b="0" dirty="0"/>
              <a:t>(</a:t>
            </a:r>
            <a:r>
              <a:rPr lang="en-US" sz="2000" b="0" i="1" dirty="0"/>
              <a:t>Paul speaks to everyone on a ship after fourteen days of riding out a storm at sea</a:t>
            </a:r>
            <a:r>
              <a:rPr lang="en-US" sz="2000" b="0" dirty="0"/>
              <a:t>) - </a:t>
            </a:r>
            <a:br>
              <a:rPr lang="en-US" sz="2000" dirty="0"/>
            </a:br>
            <a:r>
              <a:rPr lang="en-US" sz="2200" dirty="0">
                <a:latin typeface="Arial Narrow" panose="020B0606020202030204" pitchFamily="34" charset="0"/>
              </a:rPr>
              <a:t>"After he had said this, he </a:t>
            </a:r>
            <a:r>
              <a:rPr lang="en-US" sz="2200" b="1" i="1" dirty="0">
                <a:latin typeface="Arial Narrow" panose="020B0606020202030204" pitchFamily="34" charset="0"/>
              </a:rPr>
              <a:t>took bread</a:t>
            </a:r>
            <a:r>
              <a:rPr lang="en-US" sz="2200" dirty="0">
                <a:latin typeface="Arial Narrow" panose="020B0606020202030204" pitchFamily="34" charset="0"/>
              </a:rPr>
              <a:t>; </a:t>
            </a:r>
            <a:br>
              <a:rPr lang="en-US" sz="2200" dirty="0">
                <a:latin typeface="Arial Narrow" panose="020B0606020202030204" pitchFamily="34" charset="0"/>
              </a:rPr>
            </a:br>
            <a:r>
              <a:rPr lang="en-US" sz="2200" dirty="0">
                <a:latin typeface="Arial Narrow" panose="020B0606020202030204" pitchFamily="34" charset="0"/>
              </a:rPr>
              <a:t>and </a:t>
            </a:r>
            <a:r>
              <a:rPr lang="en-US" sz="2200" b="1" i="1" dirty="0">
                <a:latin typeface="Arial Narrow" panose="020B0606020202030204" pitchFamily="34" charset="0"/>
              </a:rPr>
              <a:t>giving thanks</a:t>
            </a:r>
            <a:r>
              <a:rPr lang="en-US" sz="2200" dirty="0">
                <a:latin typeface="Arial Narrow" panose="020B0606020202030204" pitchFamily="34" charset="0"/>
              </a:rPr>
              <a:t> to God in the presence of all, he </a:t>
            </a:r>
            <a:r>
              <a:rPr lang="en-US" sz="2200" b="1" i="1" dirty="0">
                <a:latin typeface="Arial Narrow" panose="020B0606020202030204" pitchFamily="34" charset="0"/>
              </a:rPr>
              <a:t>broke</a:t>
            </a:r>
            <a:r>
              <a:rPr lang="en-US" sz="2200" dirty="0">
                <a:latin typeface="Arial Narrow" panose="020B0606020202030204" pitchFamily="34" charset="0"/>
              </a:rPr>
              <a:t> it and began to </a:t>
            </a:r>
            <a:r>
              <a:rPr lang="en-US" sz="2200" b="1" i="1" dirty="0">
                <a:latin typeface="Arial Narrow" panose="020B0606020202030204" pitchFamily="34" charset="0"/>
              </a:rPr>
              <a:t>eat</a:t>
            </a:r>
            <a:r>
              <a:rPr lang="en-US" sz="2200" dirty="0">
                <a:latin typeface="Arial Narrow" panose="020B0606020202030204" pitchFamily="34" charset="0"/>
              </a:rPr>
              <a:t>."</a:t>
            </a:r>
          </a:p>
        </p:txBody>
      </p:sp>
      <p:pic>
        <p:nvPicPr>
          <p:cNvPr id="7" name="Picture 6" descr="A painting of a group of men&#10;&#10;Description automatically generated with medium confidence">
            <a:extLst>
              <a:ext uri="{FF2B5EF4-FFF2-40B4-BE49-F238E27FC236}">
                <a16:creationId xmlns:a16="http://schemas.microsoft.com/office/drawing/2014/main" id="{A495D44A-EC6B-82F8-CDA8-41041A266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160" y="164384"/>
            <a:ext cx="3990336" cy="30459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B01C0C-A6A9-1D17-6A83-A5BB21CA1022}"/>
              </a:ext>
            </a:extLst>
          </p:cNvPr>
          <p:cNvSpPr txBox="1"/>
          <p:nvPr/>
        </p:nvSpPr>
        <p:spPr>
          <a:xfrm>
            <a:off x="9087504" y="3165981"/>
            <a:ext cx="270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Matthias </a:t>
            </a:r>
            <a:r>
              <a:rPr lang="en-US" sz="1400" dirty="0" err="1"/>
              <a:t>Stom</a:t>
            </a:r>
            <a:r>
              <a:rPr lang="en-US" sz="1400" dirty="0"/>
              <a:t> – ca. 1635</a:t>
            </a:r>
          </a:p>
        </p:txBody>
      </p:sp>
    </p:spTree>
    <p:extLst>
      <p:ext uri="{BB962C8B-B14F-4D97-AF65-F5344CB8AC3E}">
        <p14:creationId xmlns:p14="http://schemas.microsoft.com/office/powerpoint/2010/main" val="3777937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3B0C6-3569-6C36-B6A9-920F720C1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“Words of Institution”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7BD3D9F-82A3-8378-5EAC-0D16261E23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59797"/>
              </p:ext>
            </p:extLst>
          </p:nvPr>
        </p:nvGraphicFramePr>
        <p:xfrm>
          <a:off x="609600" y="1219200"/>
          <a:ext cx="10972800" cy="4735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5920">
                  <a:extLst>
                    <a:ext uri="{9D8B030D-6E8A-4147-A177-3AD203B41FA5}">
                      <a16:colId xmlns:a16="http://schemas.microsoft.com/office/drawing/2014/main" val="2927495184"/>
                    </a:ext>
                  </a:extLst>
                </a:gridCol>
                <a:gridCol w="4329200">
                  <a:extLst>
                    <a:ext uri="{9D8B030D-6E8A-4147-A177-3AD203B41FA5}">
                      <a16:colId xmlns:a16="http://schemas.microsoft.com/office/drawing/2014/main" val="59659255"/>
                    </a:ext>
                  </a:extLst>
                </a:gridCol>
                <a:gridCol w="5437680">
                  <a:extLst>
                    <a:ext uri="{9D8B030D-6E8A-4147-A177-3AD203B41FA5}">
                      <a16:colId xmlns:a16="http://schemas.microsoft.com/office/drawing/2014/main" val="1748938518"/>
                    </a:ext>
                  </a:extLst>
                </a:gridCol>
              </a:tblGrid>
              <a:tr h="385210">
                <a:tc>
                  <a:txBody>
                    <a:bodyPr/>
                    <a:lstStyle/>
                    <a:p>
                      <a:pPr marL="45720" algn="ctr" fontAlgn="ctr">
                        <a:spcBef>
                          <a:spcPts val="0"/>
                        </a:spcBef>
                      </a:pPr>
                      <a:r>
                        <a:rPr lang="en-US" sz="2400" u="none" strike="noStrike" dirty="0">
                          <a:effectLst/>
                        </a:rPr>
                        <a:t>.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2400" u="none" strike="noStrike" dirty="0">
                          <a:effectLst/>
                        </a:rPr>
                        <a:t>Jesus’ Words over the Bread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2400" u="none" strike="noStrike" dirty="0">
                          <a:effectLst/>
                        </a:rPr>
                        <a:t>Jesus’ Words over the Cup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00013"/>
                  </a:ext>
                </a:extLst>
              </a:tr>
              <a:tr h="809527"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2000" u="none" strike="noStrike" dirty="0">
                          <a:effectLst/>
                        </a:rPr>
                        <a:t>Mark 14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</a:t>
                      </a:r>
                      <a:r>
                        <a:rPr lang="en-US" sz="1600" b="1" u="none" strike="noStrike" dirty="0">
                          <a:effectLst/>
                        </a:rPr>
                        <a:t>Take</a:t>
                      </a:r>
                      <a:r>
                        <a:rPr lang="en-US" sz="1600" u="none" strike="noStrike" dirty="0">
                          <a:effectLst/>
                        </a:rPr>
                        <a:t>; this is my body."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endParaRPr lang="en-US" sz="1600" u="none" strike="noStrike" dirty="0">
                        <a:effectLst/>
                      </a:endParaRPr>
                    </a:p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"This is my blood of the </a:t>
                      </a:r>
                      <a:r>
                        <a:rPr lang="en-US" sz="1600" b="1" u="none" strike="noStrike" dirty="0">
                          <a:effectLst/>
                        </a:rPr>
                        <a:t>covenant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which is </a:t>
                      </a:r>
                      <a:r>
                        <a:rPr lang="en-US" sz="1600" i="1" u="none" strike="noStrike" dirty="0">
                          <a:effectLst/>
                        </a:rPr>
                        <a:t>poured out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for many</a:t>
                      </a:r>
                      <a:r>
                        <a:rPr lang="en-US" sz="1600" u="none" strike="noStrike" dirty="0">
                          <a:effectLst/>
                        </a:rPr>
                        <a:t>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155083"/>
                  </a:ext>
                </a:extLst>
              </a:tr>
              <a:tr h="824130"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2000" u="none" strike="noStrike" dirty="0">
                          <a:effectLst/>
                        </a:rPr>
                        <a:t>Matt 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</a:t>
                      </a:r>
                      <a:r>
                        <a:rPr lang="en-US" sz="1600" b="1" u="none" strike="noStrike" dirty="0">
                          <a:effectLst/>
                        </a:rPr>
                        <a:t>Take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b="1" u="dbl" strike="noStrike" baseline="0" dirty="0">
                          <a:effectLst/>
                        </a:rPr>
                        <a:t>eat</a:t>
                      </a:r>
                      <a:r>
                        <a:rPr lang="en-US" sz="1600" u="none" strike="noStrike" dirty="0">
                          <a:effectLst/>
                        </a:rPr>
                        <a:t>; this is my body."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</a:t>
                      </a:r>
                      <a:r>
                        <a:rPr lang="en-US" sz="1600" b="1" u="dbl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Drink</a:t>
                      </a:r>
                      <a:r>
                        <a:rPr lang="en-US" sz="1600" u="none" strike="noStrike" dirty="0">
                          <a:effectLst/>
                        </a:rPr>
                        <a:t> from it, </a:t>
                      </a:r>
                      <a:r>
                        <a:rPr lang="en-US" sz="1600" b="1" u="none" strike="noStrike" dirty="0">
                          <a:effectLst/>
                        </a:rPr>
                        <a:t>all of you</a:t>
                      </a:r>
                      <a:r>
                        <a:rPr lang="en-US" sz="1600" u="none" strike="noStrike" dirty="0">
                          <a:effectLst/>
                        </a:rPr>
                        <a:t>;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for this is my blood of the </a:t>
                      </a:r>
                      <a:r>
                        <a:rPr lang="en-US" sz="1600" b="1" u="none" strike="noStrike" dirty="0">
                          <a:effectLst/>
                        </a:rPr>
                        <a:t>covenant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which is </a:t>
                      </a:r>
                      <a:r>
                        <a:rPr lang="en-US" sz="1600" i="1" u="none" strike="noStrike" dirty="0">
                          <a:effectLst/>
                        </a:rPr>
                        <a:t>poured out </a:t>
                      </a:r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for many </a:t>
                      </a:r>
                      <a:r>
                        <a:rPr lang="en-US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for the forgiveness of sins</a:t>
                      </a:r>
                      <a:r>
                        <a:rPr lang="en-US" sz="1600" u="none" strike="noStrike" dirty="0">
                          <a:effectLst/>
                        </a:rPr>
                        <a:t>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8506257"/>
                  </a:ext>
                </a:extLst>
              </a:tr>
              <a:tr h="824130"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2000" u="none" strike="noStrike" dirty="0">
                          <a:effectLst/>
                        </a:rPr>
                        <a:t>Luke 22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"This is my body, </a:t>
                      </a:r>
                      <a:r>
                        <a:rPr lang="en-US" sz="1600" u="sng" strike="noStrike" dirty="0">
                          <a:effectLst/>
                        </a:rPr>
                        <a:t>which is given for you</a:t>
                      </a:r>
                      <a:r>
                        <a:rPr lang="en-US" sz="1600" u="none" strike="noStrike" dirty="0">
                          <a:effectLst/>
                        </a:rPr>
                        <a:t>.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b="1" i="1" u="none" strike="noStrike" dirty="0">
                          <a:effectLst/>
                        </a:rPr>
                        <a:t>Do this in remembrance of me</a:t>
                      </a:r>
                      <a:r>
                        <a:rPr lang="en-US" sz="1600" u="none" strike="noStrike" dirty="0">
                          <a:effectLst/>
                        </a:rPr>
                        <a:t>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[</a:t>
                      </a:r>
                      <a:r>
                        <a:rPr lang="en-US" sz="1600" i="1" u="none" strike="noStrike" dirty="0">
                          <a:effectLst/>
                        </a:rPr>
                        <a:t>third cup</a:t>
                      </a:r>
                      <a:r>
                        <a:rPr lang="en-US" sz="1600" u="none" strike="noStrike" dirty="0">
                          <a:effectLst/>
                        </a:rPr>
                        <a:t>]: "</a:t>
                      </a:r>
                      <a:r>
                        <a:rPr lang="en-US" sz="1600" b="1" u="none" strike="noStrike" dirty="0">
                          <a:effectLst/>
                        </a:rPr>
                        <a:t>Take</a:t>
                      </a:r>
                      <a:r>
                        <a:rPr lang="en-US" sz="1600" u="none" strike="noStrike" dirty="0">
                          <a:effectLst/>
                        </a:rPr>
                        <a:t> this and </a:t>
                      </a:r>
                      <a:r>
                        <a:rPr lang="en-US" sz="1600" b="1" u="dbl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divide</a:t>
                      </a:r>
                      <a:r>
                        <a:rPr lang="en-US" sz="1600" u="none" strike="noStrike" dirty="0">
                          <a:effectLst/>
                        </a:rPr>
                        <a:t> it among yourselves;..."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[</a:t>
                      </a:r>
                      <a:r>
                        <a:rPr lang="en-US" sz="1600" i="1" u="none" strike="noStrike" dirty="0">
                          <a:effectLst/>
                        </a:rPr>
                        <a:t>fourth cup</a:t>
                      </a:r>
                      <a:r>
                        <a:rPr lang="en-US" sz="1600" u="none" strike="noStrike" dirty="0">
                          <a:effectLst/>
                        </a:rPr>
                        <a:t>]: "This cup that is </a:t>
                      </a:r>
                      <a:r>
                        <a:rPr lang="en-US" sz="1600" i="1" u="none" strike="noStrike" dirty="0">
                          <a:effectLst/>
                        </a:rPr>
                        <a:t>poured out </a:t>
                      </a:r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for you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is the </a:t>
                      </a:r>
                      <a:r>
                        <a:rPr lang="en-US" sz="1600" b="1" u="none" strike="noStrike" dirty="0">
                          <a:effectLst/>
                        </a:rPr>
                        <a:t>new covenant </a:t>
                      </a:r>
                      <a:r>
                        <a:rPr lang="en-US" sz="1600" u="none" strike="noStrike" dirty="0">
                          <a:effectLst/>
                        </a:rPr>
                        <a:t>in my blood."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315661"/>
                  </a:ext>
                </a:extLst>
              </a:tr>
              <a:tr h="579944"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2000" u="none" strike="noStrike" dirty="0">
                          <a:effectLst/>
                        </a:rPr>
                        <a:t>1 Cor 11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"This is my body </a:t>
                      </a:r>
                      <a:r>
                        <a:rPr lang="en-US" sz="1600" u="sng" strike="noStrike" dirty="0">
                          <a:effectLst/>
                        </a:rPr>
                        <a:t>that is for you</a:t>
                      </a:r>
                      <a:r>
                        <a:rPr lang="en-US" sz="1600" u="none" strike="noStrike" dirty="0">
                          <a:effectLst/>
                        </a:rPr>
                        <a:t>.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b="1" i="1" u="none" strike="noStrike" dirty="0">
                          <a:effectLst/>
                        </a:rPr>
                        <a:t>Do this in remembrance of me</a:t>
                      </a:r>
                      <a:r>
                        <a:rPr lang="en-US" sz="1600" u="none" strike="noStrike" dirty="0">
                          <a:effectLst/>
                        </a:rPr>
                        <a:t>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"This cup is the </a:t>
                      </a:r>
                      <a:r>
                        <a:rPr lang="en-US" sz="1600" b="1" u="none" strike="noStrike" dirty="0">
                          <a:effectLst/>
                        </a:rPr>
                        <a:t>new covenant </a:t>
                      </a:r>
                      <a:r>
                        <a:rPr lang="en-US" sz="1600" u="none" strike="noStrike" dirty="0">
                          <a:effectLst/>
                        </a:rPr>
                        <a:t>in my blood.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b="1" i="1" u="none" strike="noStrike" dirty="0">
                          <a:effectLst/>
                        </a:rPr>
                        <a:t>Do this</a:t>
                      </a:r>
                      <a:r>
                        <a:rPr lang="en-US" sz="1600" u="none" strike="noStrike" dirty="0">
                          <a:effectLst/>
                        </a:rPr>
                        <a:t>, as often as you </a:t>
                      </a:r>
                      <a:r>
                        <a:rPr lang="en-US" sz="1600" b="1" u="dbl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drink</a:t>
                      </a:r>
                      <a:r>
                        <a:rPr lang="en-US" sz="1600" u="none" strike="noStrike" dirty="0">
                          <a:effectLst/>
                        </a:rPr>
                        <a:t> it, </a:t>
                      </a:r>
                      <a:r>
                        <a:rPr lang="en-US" sz="1600" b="1" i="1" u="none" strike="noStrike" dirty="0">
                          <a:effectLst/>
                        </a:rPr>
                        <a:t>in remembrance of me</a:t>
                      </a:r>
                      <a:r>
                        <a:rPr lang="en-US" sz="1600" u="none" strike="noStrike" dirty="0">
                          <a:effectLst/>
                        </a:rPr>
                        <a:t>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5495621"/>
                  </a:ext>
                </a:extLst>
              </a:tr>
              <a:tr h="1312503"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2000" u="none" strike="noStrike" dirty="0">
                          <a:effectLst/>
                        </a:rPr>
                        <a:t>Roman 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Missal 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(2011)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</a:t>
                      </a:r>
                      <a:r>
                        <a:rPr lang="en-US" sz="1600" b="1" u="none" strike="noStrike" dirty="0">
                          <a:effectLst/>
                        </a:rPr>
                        <a:t>Take</a:t>
                      </a:r>
                      <a:r>
                        <a:rPr lang="en-US" sz="1600" u="none" strike="noStrike" dirty="0">
                          <a:effectLst/>
                        </a:rPr>
                        <a:t> this, </a:t>
                      </a:r>
                      <a:r>
                        <a:rPr lang="en-US" sz="1600" b="1" u="none" strike="noStrike" dirty="0">
                          <a:effectLst/>
                        </a:rPr>
                        <a:t>all of you</a:t>
                      </a:r>
                      <a:r>
                        <a:rPr lang="en-US" sz="1600" u="none" strike="noStrike" dirty="0">
                          <a:effectLst/>
                        </a:rPr>
                        <a:t>, and </a:t>
                      </a:r>
                      <a:r>
                        <a:rPr lang="en-US" sz="1600" b="1" u="dbl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en-US" sz="1600" b="1" u="none" strike="noStrike" dirty="0">
                          <a:effectLst/>
                        </a:rPr>
                        <a:t> of it</a:t>
                      </a:r>
                      <a:r>
                        <a:rPr lang="en-US" sz="1600" u="none" strike="noStrike" dirty="0">
                          <a:effectLst/>
                        </a:rPr>
                        <a:t>: 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For this is my body </a:t>
                      </a:r>
                      <a:r>
                        <a:rPr lang="en-US" sz="1600" u="sng" strike="noStrike" dirty="0">
                          <a:effectLst/>
                        </a:rPr>
                        <a:t>which will be given up for you</a:t>
                      </a:r>
                      <a:r>
                        <a:rPr lang="en-US" sz="1600" u="none" strike="noStrike" dirty="0">
                          <a:effectLst/>
                        </a:rPr>
                        <a:t>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l" fontAlgn="ctr">
                        <a:spcBef>
                          <a:spcPts val="0"/>
                        </a:spcBef>
                      </a:pPr>
                      <a:r>
                        <a:rPr lang="en-US" sz="1600" u="none" strike="noStrike" dirty="0">
                          <a:effectLst/>
                        </a:rPr>
                        <a:t>"</a:t>
                      </a:r>
                      <a:r>
                        <a:rPr lang="en-US" sz="1600" b="1" u="none" strike="noStrike" dirty="0">
                          <a:effectLst/>
                        </a:rPr>
                        <a:t>Take</a:t>
                      </a:r>
                      <a:r>
                        <a:rPr lang="en-US" sz="1600" u="none" strike="noStrike" dirty="0">
                          <a:effectLst/>
                        </a:rPr>
                        <a:t> this, </a:t>
                      </a:r>
                      <a:r>
                        <a:rPr lang="en-US" sz="1600" b="1" u="none" strike="noStrike" dirty="0">
                          <a:effectLst/>
                        </a:rPr>
                        <a:t>all of you</a:t>
                      </a:r>
                      <a:r>
                        <a:rPr lang="en-US" sz="1600" u="none" strike="noStrike" dirty="0">
                          <a:effectLst/>
                        </a:rPr>
                        <a:t>, and </a:t>
                      </a:r>
                      <a:r>
                        <a:rPr lang="en-US" sz="1600" b="1" u="dbl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drink</a:t>
                      </a:r>
                      <a:r>
                        <a:rPr lang="en-US" sz="1600" u="none" strike="noStrike" dirty="0">
                          <a:effectLst/>
                        </a:rPr>
                        <a:t> from it: For this is the chalice of my blood, the blood of the </a:t>
                      </a:r>
                      <a:r>
                        <a:rPr lang="en-US" sz="1600" b="1" u="none" strike="noStrike" dirty="0">
                          <a:effectLst/>
                        </a:rPr>
                        <a:t>new and eternal covenant</a:t>
                      </a:r>
                      <a:r>
                        <a:rPr lang="en-US" sz="1600" u="none" strike="noStrike" dirty="0">
                          <a:effectLst/>
                        </a:rPr>
                        <a:t>, which will be </a:t>
                      </a:r>
                      <a:r>
                        <a:rPr lang="en-US" sz="1600" i="1" u="none" strike="noStrike" dirty="0">
                          <a:effectLst/>
                        </a:rPr>
                        <a:t>poured out </a:t>
                      </a:r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for you and for many </a:t>
                      </a:r>
                      <a:r>
                        <a:rPr lang="en-US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for the forgiveness of sins</a:t>
                      </a:r>
                      <a:r>
                        <a:rPr lang="en-US" sz="1600" u="none" strike="noStrike" dirty="0">
                          <a:effectLst/>
                        </a:rPr>
                        <a:t>. </a:t>
                      </a:r>
                      <a:r>
                        <a:rPr lang="en-US" sz="1600" b="1" i="1" u="none" strike="noStrike" dirty="0">
                          <a:effectLst/>
                        </a:rPr>
                        <a:t>Do this in memory of me</a:t>
                      </a:r>
                      <a:r>
                        <a:rPr lang="en-US" sz="1600" u="none" strike="noStrike" dirty="0">
                          <a:effectLst/>
                        </a:rPr>
                        <a:t>."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273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223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CD6C51-3920-E9DE-2BBC-9A6BACFF8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Didache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795E3-F943-2192-B7F7-6EEA9A6BD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1"/>
            <a:ext cx="10972800" cy="4835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</a:rPr>
              <a:t>The Teaching of the Twelve Apostles (ca. 80-120 AD):</a:t>
            </a:r>
          </a:p>
          <a:p>
            <a:r>
              <a:rPr lang="en-US" sz="2400" b="0" dirty="0"/>
              <a:t>“And </a:t>
            </a:r>
            <a:r>
              <a:rPr lang="en-US" sz="2400" dirty="0"/>
              <a:t>concerning the Eucharist</a:t>
            </a:r>
            <a:r>
              <a:rPr lang="en-US" sz="1600" b="0" dirty="0"/>
              <a:t> (</a:t>
            </a:r>
            <a:r>
              <a:rPr lang="el-GR" sz="1600" b="0" dirty="0"/>
              <a:t>Περὶ δὲ τῆς </a:t>
            </a:r>
            <a:r>
              <a:rPr lang="el-GR" sz="1600" dirty="0"/>
              <a:t>εὐχαριστίας</a:t>
            </a:r>
            <a:r>
              <a:rPr lang="en-US" sz="1600" b="0" dirty="0"/>
              <a:t>)</a:t>
            </a:r>
            <a:r>
              <a:rPr lang="en-US" sz="2400" b="0" dirty="0"/>
              <a:t>, </a:t>
            </a:r>
            <a:br>
              <a:rPr lang="en-US" sz="2400" b="0" dirty="0"/>
            </a:br>
            <a:r>
              <a:rPr lang="en-US" sz="2400" b="0" dirty="0"/>
              <a:t>hold </a:t>
            </a:r>
            <a:r>
              <a:rPr lang="en-US" sz="2400" dirty="0"/>
              <a:t>Eucharist</a:t>
            </a:r>
            <a:r>
              <a:rPr lang="en-US" sz="2400" b="0" dirty="0"/>
              <a:t> thus</a:t>
            </a:r>
            <a:r>
              <a:rPr lang="en-US" sz="1600" b="0" dirty="0"/>
              <a:t> (</a:t>
            </a:r>
            <a:r>
              <a:rPr lang="el-GR" sz="1600" b="0" dirty="0"/>
              <a:t>οὕτως </a:t>
            </a:r>
            <a:r>
              <a:rPr lang="el-GR" sz="1600" dirty="0"/>
              <a:t>εὐχαριστήσατε</a:t>
            </a:r>
            <a:r>
              <a:rPr lang="en-US" sz="1600" b="0" dirty="0"/>
              <a:t>)</a:t>
            </a:r>
            <a:r>
              <a:rPr lang="en-US" sz="2400" b="0" dirty="0"/>
              <a:t>:  </a:t>
            </a:r>
            <a:br>
              <a:rPr lang="en-US" sz="2400" b="0" dirty="0"/>
            </a:br>
            <a:r>
              <a:rPr lang="en-US" sz="2400" dirty="0"/>
              <a:t>First concerning the Cup</a:t>
            </a:r>
            <a:r>
              <a:rPr lang="en-US" sz="2400" b="0" dirty="0"/>
              <a:t>, ‘We </a:t>
            </a:r>
            <a:r>
              <a:rPr lang="en-US" sz="2400" i="1" dirty="0"/>
              <a:t>give thanks </a:t>
            </a:r>
            <a:r>
              <a:rPr lang="en-US" sz="2400" b="0" dirty="0"/>
              <a:t>to thee</a:t>
            </a:r>
            <a:r>
              <a:rPr lang="en-US" sz="1600" b="0" dirty="0"/>
              <a:t> (</a:t>
            </a:r>
            <a:r>
              <a:rPr lang="el-GR" sz="1600" dirty="0"/>
              <a:t>Εὐχαριστοῦμεν </a:t>
            </a:r>
            <a:r>
              <a:rPr lang="el-GR" sz="1600" b="0" dirty="0"/>
              <a:t>σοι</a:t>
            </a:r>
            <a:r>
              <a:rPr lang="en-US" sz="1600" b="0" dirty="0"/>
              <a:t>)</a:t>
            </a:r>
            <a:r>
              <a:rPr lang="en-US" sz="2400" b="0" dirty="0"/>
              <a:t>, </a:t>
            </a:r>
            <a:br>
              <a:rPr lang="en-US" sz="2400" b="0" dirty="0"/>
            </a:br>
            <a:r>
              <a:rPr lang="en-US" sz="2400" b="0" dirty="0"/>
              <a:t>our Father, for the Holy Vine of David thy child, </a:t>
            </a:r>
            <a:br>
              <a:rPr lang="en-US" sz="2400" b="0" dirty="0"/>
            </a:br>
            <a:r>
              <a:rPr lang="en-US" sz="2400" b="0" dirty="0"/>
              <a:t>which thou didst make known to us through Jesus thy child; to thee be glory for ever.’</a:t>
            </a:r>
          </a:p>
          <a:p>
            <a:r>
              <a:rPr lang="en-US" sz="2400" dirty="0"/>
              <a:t>And concerning the broken Bread</a:t>
            </a:r>
            <a:r>
              <a:rPr lang="en-US" sz="2400" b="0" dirty="0"/>
              <a:t>: ‘We </a:t>
            </a:r>
            <a:r>
              <a:rPr lang="en-US" sz="2400" i="1" dirty="0"/>
              <a:t>give thee thanks</a:t>
            </a:r>
            <a:r>
              <a:rPr lang="en-US" sz="1600" b="0" i="1" dirty="0"/>
              <a:t> </a:t>
            </a:r>
            <a:r>
              <a:rPr lang="en-US" sz="1600" b="0" dirty="0"/>
              <a:t> (</a:t>
            </a:r>
            <a:r>
              <a:rPr lang="el-GR" sz="1600" dirty="0"/>
              <a:t>Εὐχαριστοῦμεν</a:t>
            </a:r>
            <a:r>
              <a:rPr lang="el-GR" sz="1600" b="0" dirty="0"/>
              <a:t> σοι</a:t>
            </a:r>
            <a:r>
              <a:rPr lang="en-US" sz="1600" b="0" dirty="0"/>
              <a:t>)</a:t>
            </a:r>
            <a:r>
              <a:rPr lang="en-US" sz="2400" b="0" dirty="0"/>
              <a:t>, our Father, for the life and knowledge which thou didst make known to us through Jesus thy Child. To thee be glory for ever.   As this </a:t>
            </a:r>
            <a:r>
              <a:rPr lang="en-US" sz="2400" i="1" dirty="0"/>
              <a:t>broken bread </a:t>
            </a:r>
            <a:r>
              <a:rPr lang="en-US" sz="2400" b="0" dirty="0"/>
              <a:t>was </a:t>
            </a:r>
            <a:r>
              <a:rPr lang="en-US" sz="2400" b="0" i="1" dirty="0"/>
              <a:t>scattered </a:t>
            </a:r>
            <a:r>
              <a:rPr lang="en-US" sz="2400" b="0" dirty="0"/>
              <a:t>upon the mountains, but was brought together and became one, </a:t>
            </a:r>
            <a:r>
              <a:rPr lang="en-US" sz="2400" b="0" i="1" dirty="0"/>
              <a:t>so let thy Church be gathered together </a:t>
            </a:r>
            <a:r>
              <a:rPr lang="en-US" sz="2400" b="0" dirty="0"/>
              <a:t>from the ends of the earth into thy Kingdom, for thine is the glory and the power through Jesus Christ for ever.’ ”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F20F3FB2-1995-F141-F509-4FEF7BB12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712" y="0"/>
            <a:ext cx="1901687" cy="28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9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A8C2C-BAB6-56A3-EDF1-6967D20F0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Bread of Life Discourse</a:t>
            </a:r>
            <a:r>
              <a:rPr lang="en-US" sz="4000" b="0" dirty="0"/>
              <a:t>  (John 6)</a:t>
            </a:r>
            <a:endParaRPr lang="en-US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5EF74-537D-3767-F5E3-B38C5E470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4010"/>
            <a:ext cx="10972800" cy="5007499"/>
          </a:xfrm>
        </p:spPr>
        <p:txBody>
          <a:bodyPr>
            <a:normAutofit/>
          </a:bodyPr>
          <a:lstStyle/>
          <a:p>
            <a:pPr marL="230188" indent="-230188">
              <a:buNone/>
            </a:pPr>
            <a:r>
              <a:rPr lang="en-US" sz="2400" dirty="0">
                <a:solidFill>
                  <a:schemeClr val="accent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John 6:35, 47-58</a:t>
            </a:r>
            <a:r>
              <a:rPr lang="en-US" sz="2000" dirty="0">
                <a:solidFill>
                  <a:schemeClr val="accent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(</a:t>
            </a:r>
            <a:r>
              <a:rPr lang="en-US" sz="1800" b="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Johannine teaching about Eucharist, at end of “Bread of Life Discourse”</a:t>
            </a:r>
            <a:r>
              <a:rPr lang="en-US" sz="18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) </a:t>
            </a:r>
            <a:r>
              <a:rPr lang="en-US" sz="20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–</a:t>
            </a:r>
          </a:p>
          <a:p>
            <a:pPr marL="230188" indent="-230188">
              <a:buNone/>
            </a:pP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Jesus said to them, “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 am the bread of life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Whoever comes to me will never be hungry, </a:t>
            </a:r>
            <a:b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and whoever believes in me will never be thirsty... </a:t>
            </a:r>
          </a:p>
          <a:p>
            <a:pPr marL="230188" indent="-230188">
              <a:buNone/>
            </a:pP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Very truly, I tell you, whoever believes has eternal life.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 am the bread of life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 Your ancestors ate the manna in the wilderness, and they died.  This is </a:t>
            </a:r>
            <a:r>
              <a:rPr lang="en-US" sz="2100" b="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the bread that comes down from heaven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, so that one may eat of it and not die. 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 am the living bread that came down from heaven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 Whoever eats of this bread will live forever; and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the bread that I will give for the life of the world is my flesh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.”  </a:t>
            </a:r>
          </a:p>
          <a:p>
            <a:pPr marL="230188" indent="-230188">
              <a:buNone/>
            </a:pP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The Jews then disputed among themselves, saying, “How can this man give us his flesh to eat?” </a:t>
            </a:r>
          </a:p>
          <a:p>
            <a:pPr marL="230188" indent="-230188">
              <a:buNone/>
            </a:pP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So Jesus said to them, “Very truly, I tell you,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unless you eat the flesh of the Son of Man and drink his blood, you have no life in you</a:t>
            </a:r>
            <a:r>
              <a:rPr lang="en-US" sz="2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Those who eat my flesh and drink my blood have eternal life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, and I will raise them up on the last day;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for my flesh is true food and my blood is true drink.  Those who eat my flesh and drink my blood abide in me, and I in them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 Just as the living Father sent me, and I live because of the Father, so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whoever eats me will live</a:t>
            </a:r>
            <a:r>
              <a:rPr lang="en-US" sz="2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because of me. 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This is the bread that came down from heaven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, not like that which your ancestors ate, and they died.  But </a:t>
            </a:r>
            <a:r>
              <a:rPr lang="en-US" sz="21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the one who eats this bread will live forever</a:t>
            </a:r>
            <a:r>
              <a:rPr lang="en-US" sz="21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.”</a:t>
            </a:r>
            <a:endParaRPr lang="en-US" sz="21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 descr="A painting of a person sitting at a table with a plate of food&#10;&#10;Description automatically generated with low confidence">
            <a:extLst>
              <a:ext uri="{FF2B5EF4-FFF2-40B4-BE49-F238E27FC236}">
                <a16:creationId xmlns:a16="http://schemas.microsoft.com/office/drawing/2014/main" id="{4FDAE169-C4FB-9364-BDD6-D3B0814D6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458" y="0"/>
            <a:ext cx="1882330" cy="239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44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0EC3-3A7F-FF36-4961-7E890BCD9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Biblical Background of Liturgical Texts: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1FD70-91C1-8990-B5FD-8C8C65DA5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0" i="1" dirty="0"/>
              <a:t>The words spoken by the priests and the people during the Catholic Mass and other Christian liturgies are not only based loosely on the Bible; many of them are direct quotations from particular biblical texts.</a:t>
            </a:r>
          </a:p>
          <a:p>
            <a:pPr>
              <a:spcBef>
                <a:spcPts val="1200"/>
              </a:spcBef>
            </a:pPr>
            <a:r>
              <a:rPr lang="en-US" dirty="0"/>
              <a:t>See Handout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MASS: Liturgy of the Word </a:t>
            </a:r>
            <a:r>
              <a:rPr lang="en-US" b="1" dirty="0"/>
              <a:t>&amp;</a:t>
            </a:r>
            <a:r>
              <a:rPr lang="en-US" dirty="0"/>
              <a:t> Liturgy of the Eucharist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Liturgy of the Hours </a:t>
            </a:r>
            <a:r>
              <a:rPr lang="en-US" sz="2000" dirty="0"/>
              <a:t>(</a:t>
            </a:r>
            <a:r>
              <a:rPr lang="en-US" sz="2000" b="1" dirty="0"/>
              <a:t>Morning</a:t>
            </a:r>
            <a:r>
              <a:rPr lang="en-US" sz="2000" dirty="0"/>
              <a:t> Prayer, </a:t>
            </a:r>
            <a:r>
              <a:rPr lang="en-US" sz="2000" b="1" dirty="0"/>
              <a:t>Daytime</a:t>
            </a:r>
            <a:r>
              <a:rPr lang="en-US" sz="2000" dirty="0"/>
              <a:t> Prayer, </a:t>
            </a:r>
            <a:r>
              <a:rPr lang="en-US" sz="2000" b="1" dirty="0"/>
              <a:t>Evening</a:t>
            </a:r>
            <a:r>
              <a:rPr lang="en-US" sz="2000" dirty="0"/>
              <a:t> Prayer, </a:t>
            </a:r>
            <a:r>
              <a:rPr lang="en-US" sz="2000" b="1" dirty="0"/>
              <a:t>Night</a:t>
            </a:r>
            <a:r>
              <a:rPr lang="en-US" sz="2000" dirty="0"/>
              <a:t> Prayer, Office of </a:t>
            </a:r>
            <a:r>
              <a:rPr lang="en-US" sz="2000" b="1" dirty="0"/>
              <a:t>Readings</a:t>
            </a:r>
            <a:r>
              <a:rPr lang="en-US" sz="2000" dirty="0"/>
              <a:t>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Rosary</a:t>
            </a:r>
            <a:r>
              <a:rPr lang="en-US" sz="2000" dirty="0"/>
              <a:t> (and other popular devotions)</a:t>
            </a:r>
          </a:p>
          <a:p>
            <a:pPr marL="106362" indent="0">
              <a:spcBef>
                <a:spcPts val="1200"/>
              </a:spcBef>
              <a:buNone/>
            </a:pPr>
            <a:endParaRPr lang="en-US" sz="2400" dirty="0"/>
          </a:p>
          <a:p>
            <a:pPr marL="106362" indent="0">
              <a:spcBef>
                <a:spcPts val="1200"/>
              </a:spcBef>
              <a:buNone/>
            </a:pPr>
            <a:r>
              <a:rPr lang="en-US" sz="2400" b="0" dirty="0"/>
              <a:t>Details at </a:t>
            </a:r>
            <a:r>
              <a:rPr lang="en-US" sz="2400" dirty="0">
                <a:hlinkClick r:id="rId2"/>
              </a:rPr>
              <a:t>https://catholic-resources.org/Bible/Biblical-Mass-Texts.htm</a:t>
            </a:r>
            <a:r>
              <a:rPr lang="en-US" sz="24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18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8F970A3-FB4F-2AD5-CD9C-8D7F25E5D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Introductory Rites: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8C70C-8DC7-873C-CDE7-029A0CC8C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200"/>
              </a:spcBef>
            </a:pPr>
            <a:r>
              <a:rPr lang="en-US" dirty="0"/>
              <a:t>Sign of the Cross: </a:t>
            </a:r>
          </a:p>
          <a:p>
            <a:pPr lvl="1">
              <a:spcBef>
                <a:spcPts val="1200"/>
              </a:spcBef>
            </a:pPr>
            <a:r>
              <a:rPr lang="en-US" b="0" dirty="0"/>
              <a:t>“In the name of the Father, and of the Son, and of the Holy Spirit.”</a:t>
            </a:r>
            <a:br>
              <a:rPr lang="en-US" b="0" dirty="0"/>
            </a:br>
            <a:r>
              <a:rPr lang="en-US" b="0" dirty="0"/>
              <a:t> (</a:t>
            </a:r>
            <a:r>
              <a:rPr lang="en-US" b="1" dirty="0"/>
              <a:t>Matt 28:19</a:t>
            </a:r>
            <a:r>
              <a:rPr lang="en-US" b="0" dirty="0"/>
              <a:t>; cf. John 14:13-14; Acts 2:21)</a:t>
            </a:r>
          </a:p>
          <a:p>
            <a:pPr lvl="0">
              <a:spcBef>
                <a:spcPts val="1200"/>
              </a:spcBef>
            </a:pPr>
            <a:endParaRPr lang="en-US" dirty="0"/>
          </a:p>
          <a:p>
            <a:pPr lvl="0">
              <a:spcBef>
                <a:spcPts val="1200"/>
              </a:spcBef>
            </a:pPr>
            <a:r>
              <a:rPr lang="en-US" dirty="0"/>
              <a:t>Liturgical Greeting: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“The grace of our Lord Jesus Christ, and the love of God, </a:t>
            </a:r>
            <a:br>
              <a:rPr lang="en-US" dirty="0"/>
            </a:br>
            <a:r>
              <a:rPr lang="en-US" dirty="0"/>
              <a:t>and the communion of the Holy Spirit be with you all.” (</a:t>
            </a:r>
            <a:r>
              <a:rPr lang="en-US" b="1" dirty="0"/>
              <a:t>2 Cor 13:14</a:t>
            </a:r>
            <a:r>
              <a:rPr lang="en-US" dirty="0"/>
              <a:t>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“Grace to you and peace from God our Father and the Lord Jesus Christ” (</a:t>
            </a:r>
            <a:r>
              <a:rPr lang="en-US" b="1" dirty="0"/>
              <a:t>Phil 1:2; Eph 1:2</a:t>
            </a:r>
            <a:r>
              <a:rPr lang="en-US" dirty="0"/>
              <a:t>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“The Lord be with you.” (</a:t>
            </a:r>
            <a:r>
              <a:rPr lang="en-US" b="1" dirty="0"/>
              <a:t>2 Tim 4:22</a:t>
            </a:r>
            <a:r>
              <a:rPr lang="en-US" dirty="0"/>
              <a:t>; cf. Matt 1:23; 28:20)</a:t>
            </a:r>
          </a:p>
        </p:txBody>
      </p:sp>
      <p:pic>
        <p:nvPicPr>
          <p:cNvPr id="4" name="Picture 3" descr="A person in a white robe&#10;&#10;Description automatically generated with low confidence">
            <a:extLst>
              <a:ext uri="{FF2B5EF4-FFF2-40B4-BE49-F238E27FC236}">
                <a16:creationId xmlns:a16="http://schemas.microsoft.com/office/drawing/2014/main" id="{83393350-C271-F138-4B3C-D97D95968B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8" r="23490"/>
          <a:stretch/>
        </p:blipFill>
        <p:spPr>
          <a:xfrm>
            <a:off x="8776252" y="238591"/>
            <a:ext cx="2941983" cy="326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66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B12624-9004-A89C-35AA-DFF4CEDEA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Euch</a:t>
            </a:r>
            <a:r>
              <a:rPr lang="en-US" dirty="0"/>
              <a:t>. Acclamations:  SANCTUS &amp; BENEDICTUS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9AD6C-DA0F-031C-57ED-B1D8BF701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“</a:t>
            </a:r>
            <a:r>
              <a:rPr lang="en-US" dirty="0"/>
              <a:t>Holy, Holy, Holy </a:t>
            </a:r>
            <a:r>
              <a:rPr lang="en-US" b="0" dirty="0"/>
              <a:t>Lord God of hosts...” </a:t>
            </a:r>
          </a:p>
          <a:p>
            <a:pPr lvl="1"/>
            <a:r>
              <a:rPr lang="en-US" b="0" dirty="0"/>
              <a:t>(Isa 6:3; Rev 4:8)</a:t>
            </a:r>
          </a:p>
          <a:p>
            <a:pPr>
              <a:spcBef>
                <a:spcPts val="2400"/>
              </a:spcBef>
            </a:pPr>
            <a:r>
              <a:rPr lang="en-US" b="0" dirty="0"/>
              <a:t>“Heaven and earth are full of your glory.” </a:t>
            </a:r>
          </a:p>
          <a:p>
            <a:pPr lvl="1"/>
            <a:r>
              <a:rPr lang="en-US" b="0" dirty="0"/>
              <a:t>(cf. </a:t>
            </a:r>
            <a:r>
              <a:rPr lang="en-US" b="0" dirty="0" err="1"/>
              <a:t>Hab</a:t>
            </a:r>
            <a:r>
              <a:rPr lang="en-US" b="0" dirty="0"/>
              <a:t> 3:3; Ps 19:1; 57:5; 1 Cor 15:40-41)</a:t>
            </a:r>
          </a:p>
          <a:p>
            <a:pPr>
              <a:spcBef>
                <a:spcPts val="3600"/>
              </a:spcBef>
            </a:pPr>
            <a:r>
              <a:rPr lang="en-US" b="0" dirty="0"/>
              <a:t>“</a:t>
            </a:r>
            <a:r>
              <a:rPr lang="en-US" dirty="0"/>
              <a:t>Blessed is he </a:t>
            </a:r>
            <a:r>
              <a:rPr lang="en-US" b="0" dirty="0"/>
              <a:t>who comes in the name of the Lord.” </a:t>
            </a:r>
          </a:p>
          <a:p>
            <a:pPr lvl="1"/>
            <a:r>
              <a:rPr lang="en-US" b="0" dirty="0"/>
              <a:t>(Ps 118:26; Mark 11:9; Matt 21:9; Luke 19:38; John 12:13)</a:t>
            </a:r>
          </a:p>
          <a:p>
            <a:pPr>
              <a:spcBef>
                <a:spcPts val="2400"/>
              </a:spcBef>
            </a:pPr>
            <a:r>
              <a:rPr lang="en-US" b="0" dirty="0"/>
              <a:t>“Hosanna in the highest.”</a:t>
            </a:r>
          </a:p>
          <a:p>
            <a:pPr lvl="1"/>
            <a:r>
              <a:rPr lang="en-US" b="0" dirty="0"/>
              <a:t>(Mark 11:10; Matt 21:9; cf. Luke 19:38)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FD90D3D8-BA15-52F9-01C3-24BD904DF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457" y="1244011"/>
            <a:ext cx="3025470" cy="2426774"/>
          </a:xfrm>
          <a:prstGeom prst="rect">
            <a:avLst/>
          </a:prstGeom>
        </p:spPr>
      </p:pic>
      <p:pic>
        <p:nvPicPr>
          <p:cNvPr id="7" name="Picture 6" descr="A picture containing text, book, old, several&#10;&#10;Description automatically generated">
            <a:extLst>
              <a:ext uri="{FF2B5EF4-FFF2-40B4-BE49-F238E27FC236}">
                <a16:creationId xmlns:a16="http://schemas.microsoft.com/office/drawing/2014/main" id="{2DF2B20C-D313-8397-4749-BCA218926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457" y="3881530"/>
            <a:ext cx="3025469" cy="286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37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8DCFD-BA17-4520-98DA-C6665529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425514"/>
            <a:ext cx="6514184" cy="573126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6000" dirty="0"/>
              <a:t>Holy Land </a:t>
            </a:r>
            <a:r>
              <a:rPr lang="en-US" sz="5400" dirty="0"/>
              <a:t>Pilgrimage </a:t>
            </a:r>
            <a:br>
              <a:rPr lang="en-US" sz="4400" dirty="0"/>
            </a:br>
            <a:r>
              <a:rPr lang="en-US" sz="4400" b="0" dirty="0"/>
              <a:t>April 14-28, 2024</a:t>
            </a:r>
            <a:br>
              <a:rPr lang="en-US" sz="4400" b="0" dirty="0"/>
            </a:br>
            <a:br>
              <a:rPr lang="en-US" sz="3600" b="0" dirty="0"/>
            </a:br>
            <a:r>
              <a:rPr lang="en-US" sz="4400" dirty="0"/>
              <a:t>Other Biblical Pilgrimages</a:t>
            </a:r>
            <a:br>
              <a:rPr lang="en-US" sz="4400" b="0" dirty="0"/>
            </a:br>
            <a:r>
              <a:rPr lang="en-US" sz="4000" b="0" dirty="0"/>
              <a:t>May 2025, 2026, 2027</a:t>
            </a:r>
            <a:br>
              <a:rPr lang="en-US" sz="4400" b="0" dirty="0"/>
            </a:br>
            <a:r>
              <a:rPr lang="en-US" sz="3600" b="0" i="1" dirty="0"/>
              <a:t>God Willing!</a:t>
            </a:r>
            <a:br>
              <a:rPr lang="en-US" sz="3600" b="0" i="1" dirty="0"/>
            </a:br>
            <a:br>
              <a:rPr lang="en-US" sz="2700" b="0" dirty="0"/>
            </a:br>
            <a:r>
              <a:rPr lang="en-US" sz="4000" b="0" dirty="0">
                <a:hlinkClick r:id="rId2"/>
              </a:rPr>
              <a:t>https://catholic-resources.org</a:t>
            </a:r>
            <a:r>
              <a:rPr lang="en-US" sz="4000" b="0" dirty="0"/>
              <a:t> </a:t>
            </a:r>
            <a:endParaRPr lang="en-US" sz="4400" b="0" dirty="0"/>
          </a:p>
        </p:txBody>
      </p:sp>
      <p:pic>
        <p:nvPicPr>
          <p:cNvPr id="6" name="Content Placeholder 5" descr="Text&#10;&#10;Description automatically generated with low confidence">
            <a:extLst>
              <a:ext uri="{FF2B5EF4-FFF2-40B4-BE49-F238E27FC236}">
                <a16:creationId xmlns:a16="http://schemas.microsoft.com/office/drawing/2014/main" id="{678BD2AC-6B2B-81FF-9A05-C31BA8652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370" y="0"/>
            <a:ext cx="5168630" cy="6156779"/>
          </a:xfrm>
        </p:spPr>
      </p:pic>
    </p:spTree>
    <p:extLst>
      <p:ext uri="{BB962C8B-B14F-4D97-AF65-F5344CB8AC3E}">
        <p14:creationId xmlns:p14="http://schemas.microsoft.com/office/powerpoint/2010/main" val="196218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3678C49F-A7E3-372F-8A71-32C8D18D4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4400" dirty="0"/>
              <a:t>Audio CD Programs by Fr. Felix</a:t>
            </a:r>
          </a:p>
        </p:txBody>
      </p:sp>
      <p:sp>
        <p:nvSpPr>
          <p:cNvPr id="87043" name="Content Placeholder 2">
            <a:extLst>
              <a:ext uri="{FF2B5EF4-FFF2-40B4-BE49-F238E27FC236}">
                <a16:creationId xmlns:a16="http://schemas.microsoft.com/office/drawing/2014/main" id="{B93CF658-BC51-9A01-1148-8E56EEAD9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5236"/>
            <a:ext cx="8610600" cy="5334000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The New Testament: A Guided Tour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The Lectionary: </a:t>
            </a:r>
            <a:r>
              <a:rPr lang="en-US" altLang="en-US" dirty="0">
                <a:latin typeface="Arial Narrow" panose="020B0606020202030204" pitchFamily="34" charset="0"/>
                <a:cs typeface="Arial" panose="020B0604020202020204" pitchFamily="34" charset="0"/>
              </a:rPr>
              <a:t>A Treasure for Liturgy &amp; Prayer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What Is Faith? Gift, Mystery, Life!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A Retreat </a:t>
            </a:r>
            <a:r>
              <a:rPr lang="en-US" altLang="en-US" sz="2400" dirty="0">
                <a:cs typeface="Arial" panose="020B0604020202020204" pitchFamily="34" charset="0"/>
              </a:rPr>
              <a:t>with the </a:t>
            </a:r>
            <a:r>
              <a:rPr lang="en-US" altLang="en-US" dirty="0">
                <a:cs typeface="Arial" panose="020B0604020202020204" pitchFamily="34" charset="0"/>
              </a:rPr>
              <a:t>Gospel of Matthew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A Retreat </a:t>
            </a:r>
            <a:r>
              <a:rPr lang="en-US" altLang="en-US" sz="2400" dirty="0">
                <a:cs typeface="Arial" panose="020B0604020202020204" pitchFamily="34" charset="0"/>
              </a:rPr>
              <a:t>with the </a:t>
            </a:r>
            <a:r>
              <a:rPr lang="en-US" altLang="en-US" dirty="0">
                <a:cs typeface="Arial" panose="020B0604020202020204" pitchFamily="34" charset="0"/>
              </a:rPr>
              <a:t>Gospel of Mark</a:t>
            </a: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A Retreat with the Gospel of Luke</a:t>
            </a:r>
          </a:p>
          <a:p>
            <a:pPr>
              <a:spcBef>
                <a:spcPts val="400"/>
              </a:spcBef>
              <a:buClr>
                <a:srgbClr val="4F81BD"/>
              </a:buClr>
            </a:pPr>
            <a:r>
              <a:rPr lang="en-US" altLang="en-US" dirty="0">
                <a:cs typeface="Arial" panose="020B0604020202020204" pitchFamily="34" charset="0"/>
              </a:rPr>
              <a:t>A Retreat with the Gospel of John</a:t>
            </a:r>
          </a:p>
          <a:p>
            <a:pPr>
              <a:spcBef>
                <a:spcPts val="400"/>
              </a:spcBef>
            </a:pPr>
            <a:endParaRPr lang="en-US" altLang="en-US" sz="3200" dirty="0"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</a:pPr>
            <a:r>
              <a:rPr lang="en-US" altLang="en-US" dirty="0">
                <a:cs typeface="Arial" panose="020B0604020202020204" pitchFamily="34" charset="0"/>
              </a:rPr>
              <a:t>Available from Fr. Felix</a:t>
            </a:r>
            <a:br>
              <a:rPr lang="en-US" altLang="en-US" dirty="0">
                <a:cs typeface="Arial" panose="020B0604020202020204" pitchFamily="34" charset="0"/>
              </a:rPr>
            </a:br>
            <a:r>
              <a:rPr lang="en-US" altLang="en-US" dirty="0">
                <a:cs typeface="Arial" panose="020B0604020202020204" pitchFamily="34" charset="0"/>
              </a:rPr>
              <a:t>or “Learn25.com"</a:t>
            </a:r>
          </a:p>
        </p:txBody>
      </p:sp>
      <p:pic>
        <p:nvPicPr>
          <p:cNvPr id="87044" name="Picture 2" descr="C:\Users\Felix Just\Dropbox\Felix-Personal\NowYouKnowMedia\NT-GuidedTour.jpg">
            <a:extLst>
              <a:ext uri="{FF2B5EF4-FFF2-40B4-BE49-F238E27FC236}">
                <a16:creationId xmlns:a16="http://schemas.microsoft.com/office/drawing/2014/main" id="{6089180B-E549-0FC2-0D2D-5453B8276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405" y="1319212"/>
            <a:ext cx="318452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ECE6D-EA7C-9B91-9A64-7587A01C4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COMING!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2D0C7-BFED-C384-48A3-7D8F4F4C6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486" y="1631091"/>
            <a:ext cx="10387914" cy="4448429"/>
          </a:xfrm>
        </p:spPr>
        <p:txBody>
          <a:bodyPr/>
          <a:lstStyle/>
          <a:p>
            <a:pPr marL="0" indent="0">
              <a:spcBef>
                <a:spcPts val="2400"/>
              </a:spcBef>
              <a:buNone/>
            </a:pPr>
            <a:r>
              <a:rPr lang="en-US" sz="4000" dirty="0"/>
              <a:t>Questions?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4000" dirty="0"/>
              <a:t>Discussion?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4000" dirty="0"/>
              <a:t>Evaluation:</a:t>
            </a:r>
          </a:p>
          <a:p>
            <a:r>
              <a:rPr lang="en-US" dirty="0"/>
              <a:t>To provide feedback on the </a:t>
            </a:r>
            <a:br>
              <a:rPr lang="en-US" dirty="0"/>
            </a:br>
            <a:r>
              <a:rPr lang="en-US" dirty="0"/>
              <a:t>University Series and this session:</a:t>
            </a:r>
          </a:p>
          <a:p>
            <a:endParaRPr lang="en-US" dirty="0"/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D116410B-EE46-62BE-A5DE-4A2FCDAE0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59" y="0"/>
            <a:ext cx="53008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01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361</TotalTime>
  <Words>3386</Words>
  <Application>Microsoft Office PowerPoint</Application>
  <PresentationFormat>Widescreen</PresentationFormat>
  <Paragraphs>176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Times New Roman</vt:lpstr>
      <vt:lpstr>Retrospect</vt:lpstr>
      <vt:lpstr>Biblical  Foundations  of the Mass</vt:lpstr>
      <vt:lpstr>The Early Christian Ritual Meal</vt:lpstr>
      <vt:lpstr>The Early Christian Eucharist</vt:lpstr>
      <vt:lpstr>Early Christian "Breaking of Bread" </vt:lpstr>
      <vt:lpstr>Early Christian "Breaking of Bread" </vt:lpstr>
      <vt:lpstr>PowerPoint Presentation</vt:lpstr>
      <vt:lpstr>Bible vs. Mass?</vt:lpstr>
      <vt:lpstr>Biblical Background for Christian Eucharist:</vt:lpstr>
      <vt:lpstr>Abram and Melchizedek </vt:lpstr>
      <vt:lpstr>Biblical Background for Christian Eucharist:</vt:lpstr>
      <vt:lpstr>What Is the “High Point” of the Mass?</vt:lpstr>
      <vt:lpstr>Use of Scripture in Early Christian Worship:</vt:lpstr>
      <vt:lpstr>The Feeding of the 5000</vt:lpstr>
      <vt:lpstr>The Feeding of the 4000 </vt:lpstr>
      <vt:lpstr>The Last Supper </vt:lpstr>
      <vt:lpstr>The Last Supper  (cont.)</vt:lpstr>
      <vt:lpstr>The Supper at Emmaus </vt:lpstr>
      <vt:lpstr>The “Words of Institution”</vt:lpstr>
      <vt:lpstr>Didache 9</vt:lpstr>
      <vt:lpstr>Bread of Life Discourse  (John 6)</vt:lpstr>
      <vt:lpstr>Biblical Background of Liturgical Texts:</vt:lpstr>
      <vt:lpstr>Introductory Rites:</vt:lpstr>
      <vt:lpstr>Euch. Acclamations:  SANCTUS &amp; BENEDICTUS</vt:lpstr>
      <vt:lpstr>Holy Land Pilgrimage  April 14-28, 2024  Other Biblical Pilgrimages May 2025, 2026, 2027 God Willing!  https://catholic-resources.org </vt:lpstr>
      <vt:lpstr>Audio CD Programs by Fr. Felix</vt:lpstr>
      <vt:lpstr>THANKS for COMING!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Biblical Foundations  of the Mass </dc:title>
  <dc:creator>Just, Felix</dc:creator>
  <cp:lastModifiedBy>Just, Felix</cp:lastModifiedBy>
  <cp:revision>5</cp:revision>
  <dcterms:created xsi:type="dcterms:W3CDTF">2023-03-21T03:19:36Z</dcterms:created>
  <dcterms:modified xsi:type="dcterms:W3CDTF">2023-04-07T15:49:38Z</dcterms:modified>
</cp:coreProperties>
</file>