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7" r:id="rId3"/>
    <p:sldId id="296" r:id="rId4"/>
    <p:sldId id="427" r:id="rId5"/>
    <p:sldId id="428" r:id="rId6"/>
    <p:sldId id="429" r:id="rId7"/>
    <p:sldId id="430" r:id="rId8"/>
    <p:sldId id="431" r:id="rId9"/>
    <p:sldId id="333" r:id="rId10"/>
    <p:sldId id="432" r:id="rId11"/>
    <p:sldId id="438" r:id="rId12"/>
    <p:sldId id="434" r:id="rId13"/>
    <p:sldId id="433" r:id="rId14"/>
    <p:sldId id="436" r:id="rId15"/>
    <p:sldId id="435" r:id="rId16"/>
    <p:sldId id="437" r:id="rId17"/>
    <p:sldId id="334" r:id="rId18"/>
    <p:sldId id="279" r:id="rId19"/>
    <p:sldId id="297" r:id="rId20"/>
    <p:sldId id="443" r:id="rId21"/>
    <p:sldId id="335" r:id="rId22"/>
    <p:sldId id="276" r:id="rId23"/>
    <p:sldId id="445" r:id="rId24"/>
    <p:sldId id="444" r:id="rId25"/>
    <p:sldId id="298" r:id="rId26"/>
    <p:sldId id="282" r:id="rId27"/>
    <p:sldId id="299" r:id="rId28"/>
    <p:sldId id="441" r:id="rId29"/>
    <p:sldId id="442" r:id="rId30"/>
    <p:sldId id="336" r:id="rId31"/>
    <p:sldId id="337" r:id="rId32"/>
    <p:sldId id="338" r:id="rId33"/>
    <p:sldId id="339" r:id="rId34"/>
    <p:sldId id="280" r:id="rId35"/>
    <p:sldId id="300" r:id="rId36"/>
    <p:sldId id="340" r:id="rId37"/>
    <p:sldId id="341" r:id="rId38"/>
    <p:sldId id="342" r:id="rId39"/>
    <p:sldId id="281" r:id="rId40"/>
    <p:sldId id="412"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2" autoAdjust="0"/>
    <p:restoredTop sz="94580" autoAdjust="0"/>
  </p:normalViewPr>
  <p:slideViewPr>
    <p:cSldViewPr>
      <p:cViewPr varScale="1">
        <p:scale>
          <a:sx n="67" d="100"/>
          <a:sy n="67" d="100"/>
        </p:scale>
        <p:origin x="-13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3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19" name="Footer Placeholder 18"/>
          <p:cNvSpPr>
            <a:spLocks noGrp="1"/>
          </p:cNvSpPr>
          <p:nvPr>
            <p:ph type="ftr" sz="quarter" idx="11"/>
          </p:nvPr>
        </p:nvSpPr>
        <p:spPr>
          <a:xfrm>
            <a:off x="3124200" y="6422064"/>
            <a:ext cx="2895600" cy="365125"/>
          </a:xfrm>
          <a:prstGeom prst="rect">
            <a:avLst/>
          </a:prstGeom>
        </p:spPr>
        <p:txBody>
          <a:bodyPr/>
          <a:lstStyle/>
          <a:p>
            <a:endParaRPr lang="en-US"/>
          </a:p>
        </p:txBody>
      </p:sp>
      <p:sp>
        <p:nvSpPr>
          <p:cNvPr id="27" name="Slide Number Placeholder 26"/>
          <p:cNvSpPr>
            <a:spLocks noGrp="1"/>
          </p:cNvSpPr>
          <p:nvPr>
            <p:ph type="sldNum" sz="quarter" idx="12"/>
          </p:nvPr>
        </p:nvSpPr>
        <p:spPr/>
        <p:txBody>
          <a:bodyPr/>
          <a:lstStyle/>
          <a:p>
            <a:fld id="{CB8BD026-8DB0-4B6C-B4D9-D0B87C5261F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1143000"/>
          </a:xfrm>
        </p:spPr>
        <p:txBody>
          <a:bodyPr/>
          <a:lstStyle>
            <a:lvl1pPr algn="l">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295400"/>
            <a:ext cx="8153400" cy="51816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8" name="Footer Placeholder 7"/>
          <p:cNvSpPr>
            <a:spLocks noGrp="1"/>
          </p:cNvSpPr>
          <p:nvPr>
            <p:ph type="ftr" sz="quarter" idx="11"/>
          </p:nvPr>
        </p:nvSpPr>
        <p:spPr>
          <a:xfrm>
            <a:off x="3124200" y="6422064"/>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8" name="Slide Number Placeholder 7"/>
          <p:cNvSpPr>
            <a:spLocks noGrp="1"/>
          </p:cNvSpPr>
          <p:nvPr>
            <p:ph type="sldNum" sz="quarter" idx="11"/>
          </p:nvPr>
        </p:nvSpPr>
        <p:spPr/>
        <p:txBody>
          <a:bodyPr/>
          <a:lstStyle/>
          <a:p>
            <a:fld id="{CB8BD026-8DB0-4B6C-B4D9-D0B87C5261F5}" type="slidenum">
              <a:rPr lang="en-US" smtClean="0"/>
              <a:t>‹#›</a:t>
            </a:fld>
            <a:endParaRPr lang="en-US"/>
          </a:p>
        </p:txBody>
      </p:sp>
      <p:sp>
        <p:nvSpPr>
          <p:cNvPr id="9" name="Footer Placeholder 8"/>
          <p:cNvSpPr>
            <a:spLocks noGrp="1"/>
          </p:cNvSpPr>
          <p:nvPr>
            <p:ph type="ftr" sz="quarter" idx="12"/>
          </p:nvPr>
        </p:nvSpPr>
        <p:spPr>
          <a:xfrm>
            <a:off x="3124200" y="6422064"/>
            <a:ext cx="2895600" cy="365125"/>
          </a:xfrm>
          <a:prstGeom prst="rect">
            <a:avLst/>
          </a:prstGeom>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3" name="Footer Placeholder 2"/>
          <p:cNvSpPr>
            <a:spLocks noGrp="1"/>
          </p:cNvSpPr>
          <p:nvPr>
            <p:ph type="ftr" sz="quarter" idx="11"/>
          </p:nvPr>
        </p:nvSpPr>
        <p:spPr>
          <a:xfrm>
            <a:off x="3124200" y="6422064"/>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CB8BD026-8DB0-4B6C-B4D9-D0B87C5261F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6" name="Footer Placeholder 5"/>
          <p:cNvSpPr>
            <a:spLocks noGrp="1"/>
          </p:cNvSpPr>
          <p:nvPr>
            <p:ph type="ftr" sz="quarter" idx="11"/>
          </p:nvPr>
        </p:nvSpPr>
        <p:spPr>
          <a:xfrm>
            <a:off x="3124200" y="642206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22064"/>
            <a:ext cx="2133600" cy="365125"/>
          </a:xfrm>
          <a:prstGeom prst="rect">
            <a:avLst/>
          </a:prstGeom>
        </p:spPr>
        <p:txBody>
          <a:bodyPr/>
          <a:lstStyle/>
          <a:p>
            <a:fld id="{BB01A55C-34B0-4B3F-9736-05538ABA4306}" type="datetimeFigureOut">
              <a:rPr lang="en-US" smtClean="0"/>
              <a:t>3/17/2013</a:t>
            </a:fld>
            <a:endParaRPr lang="en-US"/>
          </a:p>
        </p:txBody>
      </p:sp>
      <p:sp>
        <p:nvSpPr>
          <p:cNvPr id="5" name="Footer Placeholder 4"/>
          <p:cNvSpPr>
            <a:spLocks noGrp="1"/>
          </p:cNvSpPr>
          <p:nvPr>
            <p:ph type="ftr" sz="quarter" idx="11"/>
          </p:nvPr>
        </p:nvSpPr>
        <p:spPr>
          <a:xfrm>
            <a:off x="3124200" y="642206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B8BD026-8DB0-4B6C-B4D9-D0B87C5261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userDrawn="1"/>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76200"/>
            <a:ext cx="8077200" cy="1143000"/>
          </a:xfrm>
          <a:prstGeom prst="rect">
            <a:avLst/>
          </a:prstGeom>
        </p:spPr>
        <p:txBody>
          <a:bodyPr vert="horz" lIns="45720" rIns="45720" anchor="ctr">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371600"/>
            <a:ext cx="8077200" cy="51054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8" name="Slide Number Placeholder 17"/>
          <p:cNvSpPr>
            <a:spLocks noGrp="1"/>
          </p:cNvSpPr>
          <p:nvPr>
            <p:ph type="sldNum" sz="quarter" idx="4"/>
          </p:nvPr>
        </p:nvSpPr>
        <p:spPr>
          <a:xfrm>
            <a:off x="8686800" y="6492875"/>
            <a:ext cx="4572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B8BD026-8DB0-4B6C-B4D9-D0B87C5261F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sacred-destinations.com/turkey/izmir.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acred-destinations.com/turkey/pergamu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sacred-destinations.com/turkey/pergamum" TargetMode="External"/><Relationship Id="rId2" Type="http://schemas.openxmlformats.org/officeDocument/2006/relationships/hyperlink" Target="http://www.holylandphotos.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sacred-destinations.com/turkey/nicea-iznik.ht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sacred-destinations.com/turkey/" TargetMode="External"/><Relationship Id="rId2" Type="http://schemas.openxmlformats.org/officeDocument/2006/relationships/hyperlink" Target="http://www.holylandphoto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09600"/>
            <a:ext cx="8534400" cy="2689225"/>
          </a:xfrm>
        </p:spPr>
        <p:txBody>
          <a:bodyPr/>
          <a:lstStyle/>
          <a:p>
            <a:pPr algn="ctr"/>
            <a:r>
              <a:rPr lang="en-US" dirty="0" smtClean="0"/>
              <a:t>PILGRIMAGE TO turkey:</a:t>
            </a:r>
            <a:br>
              <a:rPr lang="en-US" dirty="0" smtClean="0"/>
            </a:br>
            <a:r>
              <a:rPr lang="en-US" b="1" dirty="0" smtClean="0"/>
              <a:t>ARCHAEOLOGICAL REMAINS</a:t>
            </a:r>
            <a:br>
              <a:rPr lang="en-US" b="1" dirty="0" smtClean="0"/>
            </a:br>
            <a:r>
              <a:rPr lang="en-US" b="1" dirty="0" smtClean="0"/>
              <a:t>~ </a:t>
            </a:r>
            <a:r>
              <a:rPr lang="en-US" dirty="0" smtClean="0"/>
              <a:t>Part  3 ~</a:t>
            </a:r>
            <a:endParaRPr lang="en-US" b="1" dirty="0"/>
          </a:p>
        </p:txBody>
      </p:sp>
      <p:sp>
        <p:nvSpPr>
          <p:cNvPr id="3" name="Subtitle 2"/>
          <p:cNvSpPr>
            <a:spLocks noGrp="1"/>
          </p:cNvSpPr>
          <p:nvPr>
            <p:ph type="subTitle" idx="1"/>
          </p:nvPr>
        </p:nvSpPr>
        <p:spPr>
          <a:xfrm>
            <a:off x="1371600" y="4343400"/>
            <a:ext cx="6400800" cy="1752600"/>
          </a:xfrm>
        </p:spPr>
        <p:txBody>
          <a:bodyPr>
            <a:normAutofit/>
          </a:bodyPr>
          <a:lstStyle/>
          <a:p>
            <a:pPr algn="ctr"/>
            <a:r>
              <a:rPr lang="en-US" sz="2800" dirty="0" smtClean="0"/>
              <a:t>MSMC Ecclesia Series</a:t>
            </a:r>
          </a:p>
          <a:p>
            <a:pPr algn="ctr"/>
            <a:r>
              <a:rPr lang="en-US" sz="2800" b="1" dirty="0" smtClean="0"/>
              <a:t>Fr. Felix Just, S.J., Ph.D.</a:t>
            </a:r>
          </a:p>
          <a:p>
            <a:pPr algn="ctr"/>
            <a:r>
              <a:rPr lang="en-US" sz="2800" dirty="0" smtClean="0"/>
              <a:t>http://catholic-resources.org</a:t>
            </a:r>
            <a:endParaRPr lang="en-US" sz="2800" dirty="0"/>
          </a:p>
        </p:txBody>
      </p:sp>
    </p:spTree>
    <p:extLst>
      <p:ext uri="{BB962C8B-B14F-4D97-AF65-F5344CB8AC3E}">
        <p14:creationId xmlns:p14="http://schemas.microsoft.com/office/powerpoint/2010/main" val="288099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THURS, MAY 23, DAY 11:</a:t>
            </a:r>
            <a:endParaRPr lang="en-US" dirty="0"/>
          </a:p>
        </p:txBody>
      </p:sp>
      <p:sp>
        <p:nvSpPr>
          <p:cNvPr id="3" name="Content Placeholder 2"/>
          <p:cNvSpPr>
            <a:spLocks noGrp="1"/>
          </p:cNvSpPr>
          <p:nvPr>
            <p:ph idx="1"/>
          </p:nvPr>
        </p:nvSpPr>
        <p:spPr>
          <a:xfrm>
            <a:off x="457200" y="1295400"/>
            <a:ext cx="8153400" cy="5562600"/>
          </a:xfrm>
        </p:spPr>
        <p:txBody>
          <a:bodyPr>
            <a:noAutofit/>
          </a:bodyPr>
          <a:lstStyle/>
          <a:p>
            <a:pPr lvl="0"/>
            <a:r>
              <a:rPr lang="en-US" sz="2000" b="1" dirty="0" smtClean="0"/>
              <a:t>KUSADASI to SMYRNA to PERGAMUM to AYVALIK:</a:t>
            </a:r>
          </a:p>
          <a:p>
            <a:pPr lvl="0"/>
            <a:r>
              <a:rPr lang="en-US" sz="2000" b="1" dirty="0" smtClean="0"/>
              <a:t>Izmir</a:t>
            </a:r>
            <a:r>
              <a:rPr lang="en-US" sz="2000" dirty="0" smtClean="0"/>
              <a:t> </a:t>
            </a:r>
            <a:r>
              <a:rPr lang="en-US" sz="2000" dirty="0"/>
              <a:t>(ancient Smyrna), one of the oldest cities of the Mediterranean basin (5000 years old</a:t>
            </a:r>
            <a:r>
              <a:rPr lang="en-US" sz="2000" dirty="0" smtClean="0"/>
              <a:t>).</a:t>
            </a:r>
          </a:p>
          <a:p>
            <a:pPr lvl="1"/>
            <a:r>
              <a:rPr lang="en-US" sz="1800" dirty="0" smtClean="0"/>
              <a:t>Smyrna was a </a:t>
            </a:r>
            <a:r>
              <a:rPr lang="en-US" sz="1800" dirty="0"/>
              <a:t>center of </a:t>
            </a:r>
            <a:r>
              <a:rPr lang="en-US" sz="1800" dirty="0" smtClean="0"/>
              <a:t>1</a:t>
            </a:r>
            <a:r>
              <a:rPr lang="en-US" sz="1800" baseline="30000" dirty="0" smtClean="0"/>
              <a:t>st</a:t>
            </a:r>
            <a:r>
              <a:rPr lang="en-US" sz="1800" dirty="0" smtClean="0"/>
              <a:t> cent. Christianity, and is one </a:t>
            </a:r>
            <a:r>
              <a:rPr lang="en-US" sz="1800" dirty="0"/>
              <a:t>of the Seven Churches of Revelation (Rev. 1:11; 2:8-11</a:t>
            </a:r>
            <a:r>
              <a:rPr lang="en-US" sz="1800" dirty="0" smtClean="0"/>
              <a:t>).</a:t>
            </a:r>
          </a:p>
          <a:p>
            <a:pPr lvl="1"/>
            <a:r>
              <a:rPr lang="en-US" sz="1800" dirty="0" smtClean="0"/>
              <a:t>Church </a:t>
            </a:r>
            <a:r>
              <a:rPr lang="en-US" sz="1800" dirty="0"/>
              <a:t>of St. Polycarp, a </a:t>
            </a:r>
            <a:r>
              <a:rPr lang="en-US" sz="1800" dirty="0" smtClean="0"/>
              <a:t>2</a:t>
            </a:r>
            <a:r>
              <a:rPr lang="en-US" sz="1800" baseline="30000" dirty="0" smtClean="0"/>
              <a:t>nd</a:t>
            </a:r>
            <a:r>
              <a:rPr lang="en-US" sz="1800" dirty="0" smtClean="0"/>
              <a:t> century </a:t>
            </a:r>
            <a:r>
              <a:rPr lang="en-US" sz="1800" dirty="0"/>
              <a:t>bishop of Smyrna, who was burned at the stake in Smyrna’s stadium around 156 </a:t>
            </a:r>
            <a:r>
              <a:rPr lang="en-US" sz="1800" dirty="0" smtClean="0"/>
              <a:t>AD.</a:t>
            </a:r>
            <a:endParaRPr lang="en-US" sz="1800" dirty="0"/>
          </a:p>
          <a:p>
            <a:r>
              <a:rPr lang="en-US" sz="2000" b="1" dirty="0" smtClean="0"/>
              <a:t>Pergamum</a:t>
            </a:r>
            <a:r>
              <a:rPr lang="en-US" sz="2000" dirty="0"/>
              <a:t>, another of the </a:t>
            </a:r>
            <a:r>
              <a:rPr lang="en-US" sz="2000" dirty="0" smtClean="0"/>
              <a:t>7 Churches </a:t>
            </a:r>
            <a:r>
              <a:rPr lang="en-US" sz="2000" dirty="0"/>
              <a:t>of Revelation </a:t>
            </a:r>
            <a:r>
              <a:rPr lang="en-US" sz="2000" dirty="0" smtClean="0"/>
              <a:t>(2:12-17).</a:t>
            </a:r>
          </a:p>
          <a:p>
            <a:pPr lvl="1"/>
            <a:r>
              <a:rPr lang="en-US" sz="1800" dirty="0" smtClean="0"/>
              <a:t>Pergamum </a:t>
            </a:r>
            <a:r>
              <a:rPr lang="en-US" sz="1800" dirty="0"/>
              <a:t>held four of the most important Greco-Roman cults of the day: Zeus, </a:t>
            </a:r>
            <a:r>
              <a:rPr lang="en-US" sz="1800" dirty="0" err="1"/>
              <a:t>Athene</a:t>
            </a:r>
            <a:r>
              <a:rPr lang="en-US" sz="1800" dirty="0"/>
              <a:t>, </a:t>
            </a:r>
            <a:r>
              <a:rPr lang="en-US" sz="1800" dirty="0" err="1"/>
              <a:t>Dionysios</a:t>
            </a:r>
            <a:r>
              <a:rPr lang="en-US" sz="1800" dirty="0"/>
              <a:t>, and </a:t>
            </a:r>
            <a:r>
              <a:rPr lang="en-US" sz="1800" dirty="0" err="1"/>
              <a:t>Asklepios</a:t>
            </a:r>
            <a:r>
              <a:rPr lang="en-US" sz="1800" dirty="0"/>
              <a:t> (aka “Savior</a:t>
            </a:r>
            <a:r>
              <a:rPr lang="en-US" sz="1800" dirty="0" smtClean="0"/>
              <a:t>”).</a:t>
            </a:r>
          </a:p>
          <a:p>
            <a:pPr lvl="1"/>
            <a:r>
              <a:rPr lang="en-US" sz="1800" dirty="0" smtClean="0"/>
              <a:t>Because </a:t>
            </a:r>
            <a:r>
              <a:rPr lang="en-US" sz="1800" dirty="0"/>
              <a:t>of </a:t>
            </a:r>
            <a:r>
              <a:rPr lang="en-US" sz="1800" dirty="0" smtClean="0"/>
              <a:t>worship </a:t>
            </a:r>
            <a:r>
              <a:rPr lang="en-US" sz="1800" dirty="0"/>
              <a:t>of </a:t>
            </a:r>
            <a:r>
              <a:rPr lang="en-US" sz="1800" dirty="0" err="1"/>
              <a:t>Asklepios</a:t>
            </a:r>
            <a:r>
              <a:rPr lang="en-US" sz="1800" dirty="0"/>
              <a:t>, </a:t>
            </a:r>
            <a:r>
              <a:rPr lang="en-US" sz="1800" dirty="0" smtClean="0"/>
              <a:t>a god </a:t>
            </a:r>
            <a:r>
              <a:rPr lang="en-US" sz="1800" dirty="0"/>
              <a:t>of healing, Pergamum became a center of </a:t>
            </a:r>
            <a:r>
              <a:rPr lang="en-US" sz="1800" dirty="0" smtClean="0"/>
              <a:t>medicine.</a:t>
            </a:r>
          </a:p>
          <a:p>
            <a:pPr lvl="1"/>
            <a:r>
              <a:rPr lang="en-US" sz="1800" dirty="0" smtClean="0"/>
              <a:t>We </a:t>
            </a:r>
            <a:r>
              <a:rPr lang="en-US" sz="1800" dirty="0"/>
              <a:t>visit the ruins of the ancient </a:t>
            </a:r>
            <a:r>
              <a:rPr lang="en-US" sz="1800" dirty="0" err="1"/>
              <a:t>Asklepion</a:t>
            </a:r>
            <a:r>
              <a:rPr lang="en-US" sz="1800" dirty="0"/>
              <a:t>, </a:t>
            </a:r>
            <a:r>
              <a:rPr lang="en-US" sz="1800" dirty="0" smtClean="0"/>
              <a:t>the </a:t>
            </a:r>
            <a:r>
              <a:rPr lang="en-US" sz="1800" dirty="0"/>
              <a:t>Altar of Zeus, the Temples of Athena, Trajan, and </a:t>
            </a:r>
            <a:r>
              <a:rPr lang="en-US" sz="1800" dirty="0" smtClean="0"/>
              <a:t>Dionysus, an a </a:t>
            </a:r>
            <a:r>
              <a:rPr lang="en-US" sz="1800" dirty="0"/>
              <a:t>10,000-seat </a:t>
            </a:r>
            <a:r>
              <a:rPr lang="en-US" sz="1800" dirty="0" smtClean="0"/>
              <a:t>theatre.</a:t>
            </a:r>
          </a:p>
          <a:p>
            <a:r>
              <a:rPr lang="en-US" sz="2000" dirty="0" smtClean="0"/>
              <a:t>We </a:t>
            </a:r>
            <a:r>
              <a:rPr lang="en-US" sz="2000" dirty="0"/>
              <a:t>continue </a:t>
            </a:r>
            <a:r>
              <a:rPr lang="en-US" sz="2000" dirty="0" smtClean="0"/>
              <a:t>to the </a:t>
            </a:r>
            <a:r>
              <a:rPr lang="en-US" sz="2000" dirty="0"/>
              <a:t>seaside resort town of </a:t>
            </a:r>
            <a:r>
              <a:rPr lang="en-US" sz="2000" b="1" dirty="0" err="1" smtClean="0"/>
              <a:t>Ayvalik</a:t>
            </a:r>
            <a:r>
              <a:rPr lang="en-US" sz="2000" dirty="0" smtClean="0"/>
              <a:t>.</a:t>
            </a:r>
          </a:p>
          <a:p>
            <a:pPr lvl="1"/>
            <a:r>
              <a:rPr lang="en-US" sz="1800" dirty="0" smtClean="0"/>
              <a:t>Dinner at </a:t>
            </a:r>
            <a:r>
              <a:rPr lang="en-US" sz="1800" dirty="0"/>
              <a:t>our hotel</a:t>
            </a:r>
            <a:r>
              <a:rPr lang="en-US" sz="1800" dirty="0" smtClean="0"/>
              <a:t>.</a:t>
            </a:r>
            <a:endParaRPr lang="en-US" sz="1800"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IZMIR/SMYRNA</a:t>
            </a:r>
            <a:endParaRPr lang="en-US" dirty="0"/>
          </a:p>
        </p:txBody>
      </p:sp>
      <p:sp>
        <p:nvSpPr>
          <p:cNvPr id="3" name="Content Placeholder 2"/>
          <p:cNvSpPr>
            <a:spLocks noGrp="1"/>
          </p:cNvSpPr>
          <p:nvPr>
            <p:ph idx="1"/>
          </p:nvPr>
        </p:nvSpPr>
        <p:spPr>
          <a:xfrm>
            <a:off x="457200" y="1295400"/>
            <a:ext cx="8153400" cy="5562600"/>
          </a:xfrm>
        </p:spPr>
        <p:txBody>
          <a:bodyPr>
            <a:normAutofit fontScale="92500" lnSpcReduction="10000"/>
          </a:bodyPr>
          <a:lstStyle/>
          <a:p>
            <a:r>
              <a:rPr lang="en-US" dirty="0">
                <a:latin typeface="Arial Narrow" pitchFamily="34" charset="0"/>
                <a:hlinkClick r:id="rId2"/>
              </a:rPr>
              <a:t>http://</a:t>
            </a:r>
            <a:r>
              <a:rPr lang="en-US" dirty="0" smtClean="0">
                <a:latin typeface="Arial Narrow" pitchFamily="34" charset="0"/>
                <a:hlinkClick r:id="rId2"/>
              </a:rPr>
              <a:t>www.sacred-destinations.com/turkey/izmir.htm</a:t>
            </a:r>
            <a:r>
              <a:rPr lang="en-US" dirty="0" smtClean="0">
                <a:latin typeface="Arial Narrow" pitchFamily="34" charset="0"/>
              </a:rPr>
              <a:t> </a:t>
            </a:r>
          </a:p>
          <a:p>
            <a:r>
              <a:rPr lang="en-US" dirty="0" smtClean="0">
                <a:latin typeface="Arial Narrow" pitchFamily="34" charset="0"/>
              </a:rPr>
              <a:t>Izmir </a:t>
            </a:r>
            <a:r>
              <a:rPr lang="en-US" dirty="0">
                <a:latin typeface="Arial Narrow" pitchFamily="34" charset="0"/>
              </a:rPr>
              <a:t>Agora</a:t>
            </a:r>
          </a:p>
          <a:p>
            <a:pPr lvl="1"/>
            <a:r>
              <a:rPr lang="en-US" dirty="0">
                <a:latin typeface="Arial Narrow" pitchFamily="34" charset="0"/>
              </a:rPr>
              <a:t>The ancient market of Smyrna lies in the center of modern Izmir. Originally constructed under Alexander the Great, it was rebuilt under the Romans in the 2nd century.</a:t>
            </a:r>
          </a:p>
          <a:p>
            <a:r>
              <a:rPr lang="en-US" dirty="0" smtClean="0">
                <a:latin typeface="Arial Narrow" pitchFamily="34" charset="0"/>
              </a:rPr>
              <a:t>Izmir </a:t>
            </a:r>
            <a:r>
              <a:rPr lang="en-US" dirty="0">
                <a:latin typeface="Arial Narrow" pitchFamily="34" charset="0"/>
              </a:rPr>
              <a:t>Archaeological Museum</a:t>
            </a:r>
          </a:p>
          <a:p>
            <a:pPr lvl="1"/>
            <a:r>
              <a:rPr lang="en-US" dirty="0">
                <a:latin typeface="Arial Narrow" pitchFamily="34" charset="0"/>
              </a:rPr>
              <a:t>An impressive collection of ancient and Roman artifacts recovered from area excavations, including Bergama, </a:t>
            </a:r>
            <a:r>
              <a:rPr lang="en-US" dirty="0" err="1">
                <a:latin typeface="Arial Narrow" pitchFamily="34" charset="0"/>
              </a:rPr>
              <a:t>Iasos</a:t>
            </a:r>
            <a:r>
              <a:rPr lang="en-US" dirty="0">
                <a:latin typeface="Arial Narrow" pitchFamily="34" charset="0"/>
              </a:rPr>
              <a:t>, </a:t>
            </a:r>
            <a:r>
              <a:rPr lang="en-US" dirty="0" err="1">
                <a:latin typeface="Arial Narrow" pitchFamily="34" charset="0"/>
              </a:rPr>
              <a:t>Bayrakli</a:t>
            </a:r>
            <a:r>
              <a:rPr lang="en-US" dirty="0">
                <a:latin typeface="Arial Narrow" pitchFamily="34" charset="0"/>
              </a:rPr>
              <a:t> (Izmir's original settlement), and Izmir's Agora.</a:t>
            </a:r>
          </a:p>
          <a:p>
            <a:r>
              <a:rPr lang="en-US" dirty="0" smtClean="0">
                <a:latin typeface="Arial Narrow" pitchFamily="34" charset="0"/>
              </a:rPr>
              <a:t>St</a:t>
            </a:r>
            <a:r>
              <a:rPr lang="en-US" dirty="0">
                <a:latin typeface="Arial Narrow" pitchFamily="34" charset="0"/>
              </a:rPr>
              <a:t>. Polycarp Church</a:t>
            </a:r>
          </a:p>
          <a:p>
            <a:pPr lvl="1"/>
            <a:r>
              <a:rPr lang="en-US" dirty="0">
                <a:latin typeface="Arial Narrow" pitchFamily="34" charset="0"/>
              </a:rPr>
              <a:t>Although reconstructed in 1620, this church is the oldest in Izmir. It honors St. Polycarp, who was bishop of Smyrna and was martyred on a nearby hill in 155 AD.</a:t>
            </a:r>
          </a:p>
        </p:txBody>
      </p:sp>
    </p:spTree>
    <p:extLst>
      <p:ext uri="{BB962C8B-B14F-4D97-AF65-F5344CB8AC3E}">
        <p14:creationId xmlns:p14="http://schemas.microsoft.com/office/powerpoint/2010/main" val="3166923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C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133600"/>
            <a:ext cx="7111520" cy="47291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SMYRNA / IZMIR</a:t>
            </a:r>
            <a:endParaRPr lang="en-US" dirty="0"/>
          </a:p>
        </p:txBody>
      </p:sp>
      <p:pic>
        <p:nvPicPr>
          <p:cNvPr id="1026" name="Picture 2" descr="Smyrna/Izmi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38837" y="0"/>
            <a:ext cx="3209925"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39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3200400"/>
          </a:xfrm>
        </p:spPr>
        <p:txBody>
          <a:bodyPr>
            <a:normAutofit/>
          </a:bodyPr>
          <a:lstStyle/>
          <a:p>
            <a:r>
              <a:rPr lang="en-US" b="1" dirty="0" smtClean="0"/>
              <a:t>SMYRNA:</a:t>
            </a:r>
            <a:br>
              <a:rPr lang="en-US" b="1" dirty="0" smtClean="0"/>
            </a:br>
            <a:r>
              <a:rPr lang="en-US" b="1" dirty="0" smtClean="0"/>
              <a:t>Agora &amp; </a:t>
            </a:r>
            <a:br>
              <a:rPr lang="en-US" b="1" dirty="0" smtClean="0"/>
            </a:br>
            <a:r>
              <a:rPr lang="en-US" b="1" dirty="0" smtClean="0"/>
              <a:t>View to </a:t>
            </a:r>
            <a:br>
              <a:rPr lang="en-US" b="1" dirty="0" smtClean="0"/>
            </a:br>
            <a:r>
              <a:rPr lang="en-US" b="1" dirty="0" smtClean="0"/>
              <a:t>Citadel</a:t>
            </a:r>
            <a:endParaRPr lang="en-US" dirty="0"/>
          </a:p>
        </p:txBody>
      </p:sp>
      <p:pic>
        <p:nvPicPr>
          <p:cNvPr id="2050" name="Picture 2" descr="Agora From Abov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00400" y="4762"/>
            <a:ext cx="5943600" cy="39524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gora Portic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967163"/>
            <a:ext cx="4347122" cy="289083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itade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67961" y="3943352"/>
            <a:ext cx="4366514" cy="2914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165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153400" cy="3124201"/>
          </a:xfrm>
        </p:spPr>
        <p:txBody>
          <a:bodyPr>
            <a:normAutofit/>
          </a:bodyPr>
          <a:lstStyle/>
          <a:p>
            <a:r>
              <a:rPr lang="en-US" b="1" dirty="0" smtClean="0"/>
              <a:t>SMYRNA: </a:t>
            </a:r>
            <a:br>
              <a:rPr lang="en-US" b="1" dirty="0" smtClean="0"/>
            </a:br>
            <a:r>
              <a:rPr lang="en-US" b="1" dirty="0" smtClean="0"/>
              <a:t>Under-</a:t>
            </a:r>
            <a:br>
              <a:rPr lang="en-US" b="1" dirty="0" smtClean="0"/>
            </a:br>
            <a:r>
              <a:rPr lang="en-US" b="1" dirty="0" smtClean="0"/>
              <a:t>ground </a:t>
            </a:r>
            <a:br>
              <a:rPr lang="en-US" b="1" dirty="0" smtClean="0"/>
            </a:br>
            <a:r>
              <a:rPr lang="en-US" b="1" dirty="0" smtClean="0"/>
              <a:t>Agora</a:t>
            </a:r>
            <a:endParaRPr lang="en-US" dirty="0"/>
          </a:p>
        </p:txBody>
      </p:sp>
      <p:pic>
        <p:nvPicPr>
          <p:cNvPr id="3074" name="Picture 2" descr="Underground Agora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3886202"/>
            <a:ext cx="4495129" cy="29892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derground Agora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70367" y="3886200"/>
            <a:ext cx="446887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nderground Agora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29266" y="0"/>
            <a:ext cx="5614734"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118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153400" cy="3657601"/>
          </a:xfrm>
        </p:spPr>
        <p:txBody>
          <a:bodyPr>
            <a:normAutofit/>
          </a:bodyPr>
          <a:lstStyle/>
          <a:p>
            <a:r>
              <a:rPr lang="en-US" b="1" dirty="0" smtClean="0"/>
              <a:t>SMYRNA: </a:t>
            </a:r>
            <a:br>
              <a:rPr lang="en-US" b="1" dirty="0" smtClean="0"/>
            </a:br>
            <a:r>
              <a:rPr lang="en-US" b="1" dirty="0" smtClean="0"/>
              <a:t>Citadel </a:t>
            </a:r>
            <a:br>
              <a:rPr lang="en-US" b="1" dirty="0" smtClean="0"/>
            </a:br>
            <a:r>
              <a:rPr lang="en-US" b="1" dirty="0" smtClean="0"/>
              <a:t>Cisterns,</a:t>
            </a:r>
            <a:r>
              <a:rPr lang="en-US" dirty="0"/>
              <a:t/>
            </a:r>
            <a:br>
              <a:rPr lang="en-US" dirty="0"/>
            </a:br>
            <a:r>
              <a:rPr lang="en-US" b="1" dirty="0"/>
              <a:t>Spring</a:t>
            </a:r>
            <a:r>
              <a:rPr lang="en-US" b="1" dirty="0" smtClean="0"/>
              <a:t>,</a:t>
            </a:r>
            <a:br>
              <a:rPr lang="en-US" b="1" dirty="0" smtClean="0"/>
            </a:br>
            <a:r>
              <a:rPr lang="en-US" b="1" dirty="0" err="1" smtClean="0"/>
              <a:t>Nymphaeum</a:t>
            </a:r>
            <a:endParaRPr lang="en-US" dirty="0"/>
          </a:p>
        </p:txBody>
      </p:sp>
      <p:pic>
        <p:nvPicPr>
          <p:cNvPr id="4098" name="Picture 2" descr="Cryptoporticus Nymphaeum"/>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74341" y="3705226"/>
            <a:ext cx="4769660" cy="31718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pr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705226"/>
            <a:ext cx="41910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itadel Cister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73025" y="0"/>
            <a:ext cx="5270976"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317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rmAutofit fontScale="90000"/>
          </a:bodyPr>
          <a:lstStyle/>
          <a:p>
            <a:pPr algn="r"/>
            <a:r>
              <a:rPr lang="en-US" sz="4400" b="1" dirty="0" smtClean="0"/>
              <a:t>IZMIR: Arch. Museum:</a:t>
            </a:r>
            <a:br>
              <a:rPr lang="en-US" sz="4400" b="1" dirty="0" smtClean="0"/>
            </a:br>
            <a:r>
              <a:rPr lang="en-US" sz="3600" b="1" dirty="0"/>
              <a:t>Artemis, Poseidon, Demeter</a:t>
            </a:r>
            <a:endParaRPr lang="en-US" sz="4400" dirty="0"/>
          </a:p>
        </p:txBody>
      </p:sp>
      <p:pic>
        <p:nvPicPr>
          <p:cNvPr id="5122" name="Picture 2" descr="Artemis, Poseidon, Deme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28751" y="1095375"/>
            <a:ext cx="7715249" cy="578643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myrna Capita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 y="33337"/>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185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PERGAMUM</a:t>
            </a:r>
            <a:endParaRPr lang="en-US" dirty="0"/>
          </a:p>
        </p:txBody>
      </p:sp>
      <p:sp>
        <p:nvSpPr>
          <p:cNvPr id="3" name="Content Placeholder 2"/>
          <p:cNvSpPr>
            <a:spLocks noGrp="1"/>
          </p:cNvSpPr>
          <p:nvPr>
            <p:ph idx="1"/>
          </p:nvPr>
        </p:nvSpPr>
        <p:spPr>
          <a:xfrm>
            <a:off x="457200" y="1143000"/>
            <a:ext cx="8382000" cy="5715000"/>
          </a:xfrm>
        </p:spPr>
        <p:txBody>
          <a:bodyPr>
            <a:noAutofit/>
          </a:bodyPr>
          <a:lstStyle/>
          <a:p>
            <a:r>
              <a:rPr lang="en-US" sz="2000" dirty="0">
                <a:hlinkClick r:id="rId2"/>
              </a:rPr>
              <a:t>http://</a:t>
            </a:r>
            <a:r>
              <a:rPr lang="en-US" sz="2000" dirty="0" smtClean="0">
                <a:hlinkClick r:id="rId2"/>
              </a:rPr>
              <a:t>www.sacred-destinations.com/turkey/pergamum</a:t>
            </a:r>
            <a:r>
              <a:rPr lang="en-US" sz="2000" dirty="0" smtClean="0"/>
              <a:t> </a:t>
            </a:r>
          </a:p>
          <a:p>
            <a:r>
              <a:rPr lang="en-US" sz="2000" b="1" dirty="0" err="1" smtClean="0"/>
              <a:t>Asklepion</a:t>
            </a:r>
            <a:endParaRPr lang="en-US" sz="2000" b="1" dirty="0"/>
          </a:p>
          <a:p>
            <a:pPr lvl="1"/>
            <a:r>
              <a:rPr lang="en-US" sz="1800" dirty="0" smtClean="0"/>
              <a:t>A famed 2</a:t>
            </a:r>
            <a:r>
              <a:rPr lang="en-US" sz="1800" baseline="30000" dirty="0" smtClean="0"/>
              <a:t>nd</a:t>
            </a:r>
            <a:r>
              <a:rPr lang="en-US" sz="1800" dirty="0" smtClean="0"/>
              <a:t> cent. temple </a:t>
            </a:r>
            <a:r>
              <a:rPr lang="en-US" sz="1800" dirty="0"/>
              <a:t>and medical center dedicated to </a:t>
            </a:r>
            <a:r>
              <a:rPr lang="en-US" sz="1800" dirty="0" err="1"/>
              <a:t>Asklepius</a:t>
            </a:r>
            <a:r>
              <a:rPr lang="en-US" sz="1800" dirty="0"/>
              <a:t>, the god of healing. Some treatments used a sacred water source that was later discovered to have radioactive properties.</a:t>
            </a:r>
          </a:p>
          <a:p>
            <a:r>
              <a:rPr lang="en-US" sz="2000" b="1" dirty="0"/>
              <a:t>Zeus Altar</a:t>
            </a:r>
          </a:p>
          <a:p>
            <a:pPr lvl="1"/>
            <a:r>
              <a:rPr lang="en-US" sz="1800" dirty="0" smtClean="0"/>
              <a:t>Constructed </a:t>
            </a:r>
            <a:r>
              <a:rPr lang="en-US" sz="1800" dirty="0"/>
              <a:t>by </a:t>
            </a:r>
            <a:r>
              <a:rPr lang="en-US" sz="1800" dirty="0" err="1"/>
              <a:t>Eumenes</a:t>
            </a:r>
            <a:r>
              <a:rPr lang="en-US" sz="1800" dirty="0"/>
              <a:t> II (d.159 BC) as a memorial of his victory against the Galatians. The altar is now in Berlin's </a:t>
            </a:r>
            <a:r>
              <a:rPr lang="en-US" sz="1800" dirty="0" err="1"/>
              <a:t>Pergamon</a:t>
            </a:r>
            <a:r>
              <a:rPr lang="en-US" sz="1800" dirty="0"/>
              <a:t> Museum, but the original site </a:t>
            </a:r>
            <a:r>
              <a:rPr lang="en-US" sz="1800" dirty="0" smtClean="0"/>
              <a:t>gives a </a:t>
            </a:r>
            <a:r>
              <a:rPr lang="en-US" sz="1800" dirty="0"/>
              <a:t>sense of </a:t>
            </a:r>
            <a:r>
              <a:rPr lang="en-US" sz="1800" dirty="0" smtClean="0"/>
              <a:t>its size </a:t>
            </a:r>
            <a:r>
              <a:rPr lang="en-US" sz="1800" dirty="0"/>
              <a:t>and spectacular location</a:t>
            </a:r>
            <a:r>
              <a:rPr lang="en-US" sz="1800" dirty="0" smtClean="0"/>
              <a:t>.</a:t>
            </a:r>
          </a:p>
          <a:p>
            <a:r>
              <a:rPr lang="en-US" sz="2000" b="1" dirty="0" smtClean="0"/>
              <a:t>Temples </a:t>
            </a:r>
            <a:r>
              <a:rPr lang="en-US" sz="2000" b="1" dirty="0"/>
              <a:t>of Athena, Trajan, and Dionysus</a:t>
            </a:r>
          </a:p>
          <a:p>
            <a:r>
              <a:rPr lang="en-US" sz="2000" b="1" dirty="0"/>
              <a:t>10,000-seat </a:t>
            </a:r>
            <a:r>
              <a:rPr lang="en-US" sz="2000" b="1" dirty="0" smtClean="0"/>
              <a:t>theatre</a:t>
            </a:r>
            <a:endParaRPr lang="en-US" sz="2000" b="1" dirty="0"/>
          </a:p>
          <a:p>
            <a:r>
              <a:rPr lang="en-US" sz="2000" b="1" dirty="0" smtClean="0"/>
              <a:t>[Pergamum </a:t>
            </a:r>
            <a:r>
              <a:rPr lang="en-US" sz="2000" b="1" dirty="0"/>
              <a:t>Archaeological </a:t>
            </a:r>
            <a:r>
              <a:rPr lang="en-US" sz="2000" b="1" dirty="0" smtClean="0"/>
              <a:t>Museum]</a:t>
            </a:r>
            <a:endParaRPr lang="en-US" sz="2000" b="1" dirty="0"/>
          </a:p>
          <a:p>
            <a:pPr lvl="1"/>
            <a:r>
              <a:rPr lang="en-US" sz="1800" dirty="0" smtClean="0"/>
              <a:t>Several </a:t>
            </a:r>
            <a:r>
              <a:rPr lang="en-US" sz="1800" dirty="0"/>
              <a:t>interesting artifacts from ancient Pergamum </a:t>
            </a:r>
            <a:r>
              <a:rPr lang="en-US" sz="1800" dirty="0" smtClean="0"/>
              <a:t>help </a:t>
            </a:r>
            <a:r>
              <a:rPr lang="en-US" sz="1800" dirty="0"/>
              <a:t>bring the ruins to life. There is even a faithful replica of the Zeus Altar.</a:t>
            </a:r>
          </a:p>
          <a:p>
            <a:r>
              <a:rPr lang="en-US" sz="2000" b="1" dirty="0" smtClean="0"/>
              <a:t>[Red </a:t>
            </a:r>
            <a:r>
              <a:rPr lang="en-US" sz="2000" b="1" dirty="0"/>
              <a:t>Basilica </a:t>
            </a:r>
            <a:r>
              <a:rPr lang="en-US" sz="2000" b="1" dirty="0" smtClean="0"/>
              <a:t>/ Temple </a:t>
            </a:r>
            <a:r>
              <a:rPr lang="en-US" sz="2000" b="1" dirty="0"/>
              <a:t>of </a:t>
            </a:r>
            <a:r>
              <a:rPr lang="en-US" sz="2000" b="1" dirty="0" err="1" smtClean="0"/>
              <a:t>Serapis</a:t>
            </a:r>
            <a:r>
              <a:rPr lang="en-US" sz="2000" b="1" dirty="0" smtClean="0"/>
              <a:t>]</a:t>
            </a:r>
            <a:endParaRPr lang="en-US" sz="2000" b="1" dirty="0"/>
          </a:p>
          <a:p>
            <a:pPr lvl="1"/>
            <a:r>
              <a:rPr lang="en-US" sz="1800" dirty="0"/>
              <a:t>This huge brick edifice was built in the 2nd century as a Roman temple to the god </a:t>
            </a:r>
            <a:r>
              <a:rPr lang="en-US" sz="1800" dirty="0" err="1"/>
              <a:t>Serapis</a:t>
            </a:r>
            <a:r>
              <a:rPr lang="en-US" sz="1800" dirty="0"/>
              <a:t> and later converted into a Byzantine church.</a:t>
            </a:r>
          </a:p>
          <a:p>
            <a:pPr lvl="1"/>
            <a:endParaRPr lang="en-US" sz="1800" dirty="0"/>
          </a:p>
        </p:txBody>
      </p:sp>
    </p:spTree>
    <p:extLst>
      <p:ext uri="{BB962C8B-B14F-4D97-AF65-F5344CB8AC3E}">
        <p14:creationId xmlns:p14="http://schemas.microsoft.com/office/powerpoint/2010/main" val="3016934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PERGAMUM</a:t>
            </a:r>
            <a:endParaRPr lang="en-US" dirty="0"/>
          </a:p>
        </p:txBody>
      </p:sp>
      <p:pic>
        <p:nvPicPr>
          <p:cNvPr id="7170" name="Picture 2" descr="Pergamum Acropoli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94127" y="0"/>
            <a:ext cx="53498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699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2133600"/>
          </a:xfrm>
        </p:spPr>
        <p:txBody>
          <a:bodyPr>
            <a:normAutofit/>
          </a:bodyPr>
          <a:lstStyle/>
          <a:p>
            <a:r>
              <a:rPr lang="en-US" b="1" dirty="0" smtClean="0"/>
              <a:t>PERGAMUM: </a:t>
            </a:r>
            <a:br>
              <a:rPr lang="en-US" b="1" dirty="0" smtClean="0"/>
            </a:br>
            <a:r>
              <a:rPr lang="en-US" b="1" dirty="0" err="1" smtClean="0"/>
              <a:t>Asklepion</a:t>
            </a:r>
            <a:endParaRPr lang="en-US" dirty="0"/>
          </a:p>
        </p:txBody>
      </p:sp>
      <p:pic>
        <p:nvPicPr>
          <p:cNvPr id="8194" name="Picture 2" descr="Pergamum Asclepi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00501" y="1"/>
            <a:ext cx="51434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827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ltar of Zeus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9124949" cy="6843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b="1" dirty="0" smtClean="0">
                <a:solidFill>
                  <a:schemeClr val="bg1"/>
                </a:solidFill>
              </a:rPr>
              <a:t>PERGAMUM: Zeus Altar</a:t>
            </a:r>
            <a:endParaRPr lang="en-US" dirty="0">
              <a:solidFill>
                <a:schemeClr val="bg1"/>
              </a:solidFill>
            </a:endParaRPr>
          </a:p>
        </p:txBody>
      </p:sp>
    </p:spTree>
    <p:extLst>
      <p:ext uri="{BB962C8B-B14F-4D97-AF65-F5344CB8AC3E}">
        <p14:creationId xmlns:p14="http://schemas.microsoft.com/office/powerpoint/2010/main" val="3271371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505200" cy="3514726"/>
          </a:xfrm>
        </p:spPr>
        <p:txBody>
          <a:bodyPr>
            <a:normAutofit/>
          </a:bodyPr>
          <a:lstStyle/>
          <a:p>
            <a:r>
              <a:rPr lang="en-US" sz="4400" b="1" dirty="0" smtClean="0"/>
              <a:t>PERGAMUM: </a:t>
            </a:r>
            <a:r>
              <a:rPr lang="en-US" sz="4000" b="1" dirty="0" smtClean="0"/>
              <a:t/>
            </a:r>
            <a:br>
              <a:rPr lang="en-US" sz="4000" b="1" dirty="0" smtClean="0"/>
            </a:br>
            <a:r>
              <a:rPr lang="en-US" sz="4000" b="1" dirty="0" smtClean="0"/>
              <a:t>Temples to </a:t>
            </a:r>
            <a:br>
              <a:rPr lang="en-US" sz="4000" b="1" dirty="0" smtClean="0"/>
            </a:br>
            <a:r>
              <a:rPr lang="en-US" sz="4000" b="1" dirty="0" smtClean="0"/>
              <a:t>Athena, </a:t>
            </a:r>
            <a:br>
              <a:rPr lang="en-US" sz="4000" b="1" dirty="0" smtClean="0"/>
            </a:br>
            <a:r>
              <a:rPr lang="en-US" sz="4000" b="1" dirty="0" smtClean="0"/>
              <a:t>Dionysius, </a:t>
            </a:r>
            <a:br>
              <a:rPr lang="en-US" sz="4000" b="1" dirty="0" smtClean="0"/>
            </a:br>
            <a:r>
              <a:rPr lang="en-US" sz="4000" b="1" dirty="0" smtClean="0"/>
              <a:t>Trajan, etc.</a:t>
            </a:r>
            <a:endParaRPr lang="en-US" sz="4000" dirty="0"/>
          </a:p>
        </p:txBody>
      </p:sp>
      <p:pic>
        <p:nvPicPr>
          <p:cNvPr id="12290" name="Picture 2" descr="Temple of Athen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73600" y="0"/>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emple of Trajan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73600" y="3514725"/>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Temple of Dionysus (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3514726"/>
            <a:ext cx="44704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21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ea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50" y="-28576"/>
            <a:ext cx="9163050" cy="68722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b="1" dirty="0" smtClean="0">
                <a:solidFill>
                  <a:schemeClr val="bg1"/>
                </a:solidFill>
              </a:rPr>
              <a:t>PERGAMUM: Acropolis Theater</a:t>
            </a:r>
            <a:endParaRPr lang="en-US" dirty="0">
              <a:solidFill>
                <a:schemeClr val="bg1"/>
              </a:solidFill>
            </a:endParaRPr>
          </a:p>
        </p:txBody>
      </p:sp>
    </p:spTree>
    <p:extLst>
      <p:ext uri="{BB962C8B-B14F-4D97-AF65-F5344CB8AC3E}">
        <p14:creationId xmlns:p14="http://schemas.microsoft.com/office/powerpoint/2010/main" val="9071968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PERGAMUM: Red Basilica</a:t>
            </a:r>
            <a:endParaRPr lang="en-US" dirty="0"/>
          </a:p>
        </p:txBody>
      </p:sp>
      <p:pic>
        <p:nvPicPr>
          <p:cNvPr id="9218" name="Picture 2" descr="Overview"/>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526" y="1365883"/>
            <a:ext cx="9153525" cy="5492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558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PERGAMUM</a:t>
            </a:r>
            <a:endParaRPr lang="en-US" dirty="0"/>
          </a:p>
        </p:txBody>
      </p:sp>
      <p:sp>
        <p:nvSpPr>
          <p:cNvPr id="3" name="Content Placeholder 2"/>
          <p:cNvSpPr>
            <a:spLocks noGrp="1"/>
          </p:cNvSpPr>
          <p:nvPr>
            <p:ph idx="1"/>
          </p:nvPr>
        </p:nvSpPr>
        <p:spPr/>
        <p:txBody>
          <a:bodyPr/>
          <a:lstStyle/>
          <a:p>
            <a:r>
              <a:rPr lang="en-US" dirty="0">
                <a:hlinkClick r:id="rId2"/>
              </a:rPr>
              <a:t>http://www.holylandphotos.org</a:t>
            </a:r>
            <a:r>
              <a:rPr lang="en-US" dirty="0" smtClean="0">
                <a:hlinkClick r:id="rId2"/>
              </a:rPr>
              <a:t>/</a:t>
            </a:r>
            <a:endParaRPr lang="en-US" dirty="0" smtClean="0"/>
          </a:p>
          <a:p>
            <a:endParaRPr lang="en-US" dirty="0"/>
          </a:p>
          <a:p>
            <a:r>
              <a:rPr lang="en-US" dirty="0">
                <a:hlinkClick r:id="rId3"/>
              </a:rPr>
              <a:t>http://</a:t>
            </a:r>
            <a:r>
              <a:rPr lang="en-US" dirty="0" smtClean="0">
                <a:hlinkClick r:id="rId3"/>
              </a:rPr>
              <a:t>www.sacred-destinations.com/ turkey/</a:t>
            </a:r>
            <a:r>
              <a:rPr lang="en-US" dirty="0" err="1" smtClean="0">
                <a:hlinkClick r:id="rId3"/>
              </a:rPr>
              <a:t>pergamum</a:t>
            </a:r>
            <a:r>
              <a:rPr lang="en-US" dirty="0" smtClean="0"/>
              <a:t> </a:t>
            </a:r>
            <a:endParaRPr lang="en-US" dirty="0"/>
          </a:p>
        </p:txBody>
      </p:sp>
    </p:spTree>
    <p:extLst>
      <p:ext uri="{BB962C8B-B14F-4D97-AF65-F5344CB8AC3E}">
        <p14:creationId xmlns:p14="http://schemas.microsoft.com/office/powerpoint/2010/main" val="1251712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AYVALIK</a:t>
            </a:r>
            <a:endParaRPr lang="en-US" dirty="0"/>
          </a:p>
        </p:txBody>
      </p:sp>
      <p:pic>
        <p:nvPicPr>
          <p:cNvPr id="14338" name="Picture 2" descr="http://t3.gstatic.com/images?q=tbn:ANd9GcSHYIJH7CePLEUpJxdrhTCSgXP8gGzjxBfmZvZxQ3dleNmp3lwU"/>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0" y="11430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492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FRI, MAY 24, DAY 12:</a:t>
            </a:r>
            <a:endParaRPr lang="en-US" dirty="0"/>
          </a:p>
        </p:txBody>
      </p:sp>
      <p:sp>
        <p:nvSpPr>
          <p:cNvPr id="3" name="Content Placeholder 2"/>
          <p:cNvSpPr>
            <a:spLocks noGrp="1"/>
          </p:cNvSpPr>
          <p:nvPr>
            <p:ph idx="1"/>
          </p:nvPr>
        </p:nvSpPr>
        <p:spPr/>
        <p:txBody>
          <a:bodyPr>
            <a:normAutofit/>
          </a:bodyPr>
          <a:lstStyle/>
          <a:p>
            <a:pPr lvl="0"/>
            <a:r>
              <a:rPr lang="en-US" b="1" dirty="0" smtClean="0"/>
              <a:t>AYVALIK to BURSA</a:t>
            </a:r>
            <a:r>
              <a:rPr lang="en-US" b="1" dirty="0"/>
              <a:t>: ULU CAMI MOSQUE &amp; SILK </a:t>
            </a:r>
            <a:r>
              <a:rPr lang="en-US" b="1" dirty="0" smtClean="0"/>
              <a:t>BAZAAR:</a:t>
            </a:r>
          </a:p>
          <a:p>
            <a:pPr lvl="0"/>
            <a:r>
              <a:rPr lang="en-US" dirty="0" smtClean="0"/>
              <a:t>We </a:t>
            </a:r>
            <a:r>
              <a:rPr lang="en-US" dirty="0"/>
              <a:t>travel to </a:t>
            </a:r>
            <a:r>
              <a:rPr lang="en-US" dirty="0" smtClean="0"/>
              <a:t>the town </a:t>
            </a:r>
            <a:r>
              <a:rPr lang="en-US" dirty="0"/>
              <a:t>of </a:t>
            </a:r>
            <a:r>
              <a:rPr lang="en-US" dirty="0" smtClean="0"/>
              <a:t>Bursa and visit </a:t>
            </a:r>
            <a:r>
              <a:rPr lang="en-US" dirty="0"/>
              <a:t>the </a:t>
            </a:r>
            <a:r>
              <a:rPr lang="en-US" dirty="0" err="1"/>
              <a:t>Ulu</a:t>
            </a:r>
            <a:r>
              <a:rPr lang="en-US" dirty="0"/>
              <a:t> </a:t>
            </a:r>
            <a:r>
              <a:rPr lang="en-US" dirty="0" err="1"/>
              <a:t>Cami</a:t>
            </a:r>
            <a:r>
              <a:rPr lang="en-US" dirty="0"/>
              <a:t> </a:t>
            </a:r>
            <a:r>
              <a:rPr lang="en-US" dirty="0" smtClean="0"/>
              <a:t>Mosque</a:t>
            </a:r>
          </a:p>
          <a:p>
            <a:pPr lvl="1"/>
            <a:r>
              <a:rPr lang="en-US" dirty="0" smtClean="0"/>
              <a:t>Built </a:t>
            </a:r>
            <a:r>
              <a:rPr lang="en-US" dirty="0"/>
              <a:t>between 1396 and 1400 </a:t>
            </a:r>
            <a:r>
              <a:rPr lang="en-US" dirty="0" smtClean="0"/>
              <a:t>AD, this </a:t>
            </a:r>
            <a:r>
              <a:rPr lang="en-US" dirty="0"/>
              <a:t>mosque has one of the world’s greatest examples of Islamic calligraphy from the Ottoman period</a:t>
            </a:r>
            <a:r>
              <a:rPr lang="en-US" dirty="0" smtClean="0"/>
              <a:t>.</a:t>
            </a:r>
          </a:p>
          <a:p>
            <a:r>
              <a:rPr lang="en-US" dirty="0" smtClean="0"/>
              <a:t>Some time to shop </a:t>
            </a:r>
            <a:r>
              <a:rPr lang="en-US" dirty="0"/>
              <a:t>at the Silk Bazaar before </a:t>
            </a:r>
            <a:r>
              <a:rPr lang="en-US" dirty="0" smtClean="0"/>
              <a:t>going to </a:t>
            </a:r>
            <a:r>
              <a:rPr lang="en-US" dirty="0"/>
              <a:t>our hotel for dinner and the evening</a:t>
            </a:r>
            <a:r>
              <a:rPr lang="en-US" dirty="0" smtClean="0"/>
              <a:t>.</a:t>
            </a:r>
            <a:endParaRPr lang="en-US"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BURSA: ULU CAMI </a:t>
            </a:r>
            <a:r>
              <a:rPr lang="en-US" b="1" dirty="0" smtClean="0"/>
              <a:t>MOSQUE</a:t>
            </a:r>
            <a:endParaRPr lang="en-US" dirty="0"/>
          </a:p>
        </p:txBody>
      </p:sp>
      <p:pic>
        <p:nvPicPr>
          <p:cNvPr id="15362" name="Picture 2" descr="File:71 Bursa la Grande Mosche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5800" y="1128712"/>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971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429000" cy="2743200"/>
          </a:xfrm>
        </p:spPr>
        <p:txBody>
          <a:bodyPr>
            <a:normAutofit/>
          </a:bodyPr>
          <a:lstStyle/>
          <a:p>
            <a:r>
              <a:rPr lang="en-US" b="1" dirty="0"/>
              <a:t>BURSA: </a:t>
            </a:r>
            <a:r>
              <a:rPr lang="en-US" b="1" dirty="0" smtClean="0"/>
              <a:t/>
            </a:r>
            <a:br>
              <a:rPr lang="en-US" b="1" dirty="0" smtClean="0"/>
            </a:br>
            <a:r>
              <a:rPr lang="en-US" b="1" dirty="0" smtClean="0"/>
              <a:t>ULU </a:t>
            </a:r>
            <a:r>
              <a:rPr lang="en-US" b="1" dirty="0"/>
              <a:t>CAMI </a:t>
            </a:r>
            <a:r>
              <a:rPr lang="en-US" b="1" dirty="0" smtClean="0"/>
              <a:t/>
            </a:r>
            <a:br>
              <a:rPr lang="en-US" b="1" dirty="0" smtClean="0"/>
            </a:br>
            <a:r>
              <a:rPr lang="en-US" b="1" dirty="0" smtClean="0"/>
              <a:t>MOSQUE</a:t>
            </a:r>
            <a:endParaRPr lang="en-US" dirty="0"/>
          </a:p>
        </p:txBody>
      </p:sp>
      <p:pic>
        <p:nvPicPr>
          <p:cNvPr id="5" name="Picture 2" descr="http://upload.wikimedia.org/wikipedia/commons/8/8d/Miniaturk_Bursa_Ulu_Cami_-_Bursa_Grand_Mosqu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81450" y="14288"/>
            <a:ext cx="5162549" cy="38719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archives.religionnews.com/images/uploads/blogs/omid-safi/Bursa_Ulu_Cami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895600"/>
            <a:ext cx="5283199"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42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BURSA: </a:t>
            </a:r>
            <a:r>
              <a:rPr lang="en-US" b="1" dirty="0" smtClean="0"/>
              <a:t>SILK </a:t>
            </a:r>
            <a:r>
              <a:rPr lang="en-US" b="1" dirty="0"/>
              <a:t>BAZAAR</a:t>
            </a:r>
            <a:endParaRPr lang="en-US" dirty="0"/>
          </a:p>
        </p:txBody>
      </p:sp>
      <p:pic>
        <p:nvPicPr>
          <p:cNvPr id="16386" name="Picture 2" descr="https://encrypted-tbn3.gstatic.com/images?q=tbn:ANd9GcSijhByiVC2NO0kd3JvISf7sB-v_Lg2XGYxiSCzo6C4XRo0siWS7Q"/>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1409700"/>
            <a:ext cx="8172448" cy="544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748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SAT, MAY 25, DAY 13:</a:t>
            </a:r>
            <a:endParaRPr lang="en-US" dirty="0"/>
          </a:p>
        </p:txBody>
      </p:sp>
      <p:sp>
        <p:nvSpPr>
          <p:cNvPr id="3" name="Content Placeholder 2"/>
          <p:cNvSpPr>
            <a:spLocks noGrp="1"/>
          </p:cNvSpPr>
          <p:nvPr>
            <p:ph idx="1"/>
          </p:nvPr>
        </p:nvSpPr>
        <p:spPr>
          <a:xfrm>
            <a:off x="457200" y="1295400"/>
            <a:ext cx="8305800" cy="5181600"/>
          </a:xfrm>
        </p:spPr>
        <p:txBody>
          <a:bodyPr>
            <a:normAutofit fontScale="92500" lnSpcReduction="10000"/>
          </a:bodyPr>
          <a:lstStyle/>
          <a:p>
            <a:pPr lvl="0"/>
            <a:r>
              <a:rPr lang="en-US" b="1" dirty="0" smtClean="0"/>
              <a:t>From BURSA to IZNIK/NICAEA to ISTANBUL:</a:t>
            </a:r>
          </a:p>
          <a:p>
            <a:pPr lvl="0"/>
            <a:r>
              <a:rPr lang="en-US" dirty="0" smtClean="0"/>
              <a:t>We head to </a:t>
            </a:r>
            <a:r>
              <a:rPr lang="en-US" dirty="0" err="1" smtClean="0"/>
              <a:t>Iznik</a:t>
            </a:r>
            <a:r>
              <a:rPr lang="en-US" dirty="0"/>
              <a:t>, ancient </a:t>
            </a:r>
            <a:r>
              <a:rPr lang="en-US" b="1" dirty="0" smtClean="0"/>
              <a:t>Nicaea</a:t>
            </a:r>
            <a:r>
              <a:rPr lang="en-US" dirty="0" smtClean="0"/>
              <a:t>.</a:t>
            </a:r>
          </a:p>
          <a:p>
            <a:pPr lvl="1"/>
            <a:r>
              <a:rPr lang="en-US" dirty="0" smtClean="0"/>
              <a:t>The </a:t>
            </a:r>
            <a:r>
              <a:rPr lang="en-US" dirty="0"/>
              <a:t>First Council of Nicaea was held in 325 AD, during the reign of Emperor Constantine. It defined more clearly the concept of the Trinity and drew up the Nicene Creed. In 787 AD, Empress Irene also convened the 7th Ecumenical Council in </a:t>
            </a:r>
            <a:r>
              <a:rPr lang="en-US" dirty="0" err="1" smtClean="0"/>
              <a:t>Iznik</a:t>
            </a:r>
            <a:endParaRPr lang="en-US" dirty="0"/>
          </a:p>
          <a:p>
            <a:pPr lvl="1"/>
            <a:r>
              <a:rPr lang="en-US" dirty="0" smtClean="0"/>
              <a:t>We </a:t>
            </a:r>
            <a:r>
              <a:rPr lang="en-US" dirty="0"/>
              <a:t>see the massive medieval walls and the ruins of </a:t>
            </a:r>
            <a:r>
              <a:rPr lang="en-US" dirty="0" err="1"/>
              <a:t>Iznik’s</a:t>
            </a:r>
            <a:r>
              <a:rPr lang="en-US" dirty="0"/>
              <a:t> </a:t>
            </a:r>
            <a:r>
              <a:rPr lang="en-US" dirty="0" err="1"/>
              <a:t>Hagia</a:t>
            </a:r>
            <a:r>
              <a:rPr lang="en-US" dirty="0"/>
              <a:t> Sophia Church, scene of the </a:t>
            </a:r>
            <a:r>
              <a:rPr lang="en-US" dirty="0" smtClean="0"/>
              <a:t>7</a:t>
            </a:r>
            <a:r>
              <a:rPr lang="en-US" baseline="30000" dirty="0" smtClean="0"/>
              <a:t>th</a:t>
            </a:r>
            <a:r>
              <a:rPr lang="en-US" dirty="0" smtClean="0"/>
              <a:t> Council</a:t>
            </a:r>
            <a:r>
              <a:rPr lang="en-US" dirty="0"/>
              <a:t>, and visit the </a:t>
            </a:r>
            <a:r>
              <a:rPr lang="en-US" dirty="0" smtClean="0"/>
              <a:t>museum.</a:t>
            </a:r>
          </a:p>
          <a:p>
            <a:r>
              <a:rPr lang="en-US" dirty="0" smtClean="0"/>
              <a:t>Then</a:t>
            </a:r>
            <a:r>
              <a:rPr lang="en-US" dirty="0"/>
              <a:t>, we board a ferry boat to </a:t>
            </a:r>
            <a:r>
              <a:rPr lang="en-US" dirty="0" smtClean="0"/>
              <a:t>go to </a:t>
            </a:r>
            <a:r>
              <a:rPr lang="en-US" b="1" dirty="0"/>
              <a:t>Istanbul</a:t>
            </a:r>
            <a:r>
              <a:rPr lang="en-US" dirty="0"/>
              <a:t> (ancient Constantinople) for an orientation tour of the city often </a:t>
            </a:r>
            <a:r>
              <a:rPr lang="en-US" dirty="0" smtClean="0"/>
              <a:t>called “</a:t>
            </a:r>
            <a:r>
              <a:rPr lang="en-US" dirty="0"/>
              <a:t>Earth’s Pearl</a:t>
            </a:r>
            <a:r>
              <a:rPr lang="en-US" dirty="0" smtClean="0"/>
              <a:t>.”</a:t>
            </a:r>
            <a:endParaRPr lang="en-US"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Iznik</a:t>
            </a:r>
            <a:r>
              <a:rPr lang="en-US" dirty="0"/>
              <a:t>, ancient Nicaea</a:t>
            </a:r>
          </a:p>
        </p:txBody>
      </p:sp>
      <p:pic>
        <p:nvPicPr>
          <p:cNvPr id="4098" name="Picture 2" descr="http://individual.utoronto.ca/hayes/earlychurch/iznik.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108162"/>
            <a:ext cx="9144000" cy="574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4915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914400"/>
          </a:xfrm>
        </p:spPr>
        <p:txBody>
          <a:bodyPr>
            <a:normAutofit/>
          </a:bodyPr>
          <a:lstStyle/>
          <a:p>
            <a:pPr algn="ctr"/>
            <a:r>
              <a:rPr lang="en-US" dirty="0" err="1" smtClean="0"/>
              <a:t>Iznik</a:t>
            </a:r>
            <a:r>
              <a:rPr lang="en-US" dirty="0" smtClean="0"/>
              <a:t>/Nicaea: </a:t>
            </a:r>
            <a:r>
              <a:rPr lang="en-US" dirty="0" err="1" smtClean="0"/>
              <a:t>Hagia</a:t>
            </a:r>
            <a:r>
              <a:rPr lang="en-US" dirty="0" smtClean="0"/>
              <a:t> Sophia Ruins</a:t>
            </a:r>
            <a:endParaRPr lang="en-US" dirty="0"/>
          </a:p>
        </p:txBody>
      </p:sp>
      <p:pic>
        <p:nvPicPr>
          <p:cNvPr id="6" name="Picture 2" descr="St. Sophia, Nice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914400"/>
            <a:ext cx="79248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984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33450"/>
          </a:xfrm>
        </p:spPr>
        <p:txBody>
          <a:bodyPr>
            <a:normAutofit/>
          </a:bodyPr>
          <a:lstStyle/>
          <a:p>
            <a:pPr algn="ctr"/>
            <a:r>
              <a:rPr lang="en-US" sz="4400" dirty="0" err="1" smtClean="0"/>
              <a:t>Iznik</a:t>
            </a:r>
            <a:r>
              <a:rPr lang="en-US" sz="4400" dirty="0" smtClean="0"/>
              <a:t>/Nicaea: </a:t>
            </a:r>
            <a:r>
              <a:rPr lang="en-US" sz="4400" dirty="0" err="1" smtClean="0"/>
              <a:t>Hagia</a:t>
            </a:r>
            <a:r>
              <a:rPr lang="en-US" sz="4400" dirty="0" smtClean="0"/>
              <a:t> Sophia rebuilt?</a:t>
            </a:r>
            <a:endParaRPr lang="en-US" sz="4400" dirty="0"/>
          </a:p>
        </p:txBody>
      </p:sp>
      <p:sp>
        <p:nvSpPr>
          <p:cNvPr id="3" name="Content Placeholder 2"/>
          <p:cNvSpPr>
            <a:spLocks noGrp="1"/>
          </p:cNvSpPr>
          <p:nvPr>
            <p:ph idx="1"/>
          </p:nvPr>
        </p:nvSpPr>
        <p:spPr>
          <a:xfrm>
            <a:off x="457200" y="6172200"/>
            <a:ext cx="8153400" cy="685800"/>
          </a:xfrm>
        </p:spPr>
        <p:txBody>
          <a:bodyPr>
            <a:normAutofit fontScale="92500"/>
          </a:bodyPr>
          <a:lstStyle/>
          <a:p>
            <a:pPr marL="36576" indent="0" algn="ctr">
              <a:buNone/>
            </a:pPr>
            <a:r>
              <a:rPr lang="en-US" dirty="0">
                <a:latin typeface="Arial Narrow" pitchFamily="34" charset="0"/>
                <a:hlinkClick r:id="rId2"/>
              </a:rPr>
              <a:t>http://</a:t>
            </a:r>
            <a:r>
              <a:rPr lang="en-US" dirty="0" smtClean="0">
                <a:latin typeface="Arial Narrow" pitchFamily="34" charset="0"/>
                <a:hlinkClick r:id="rId2"/>
              </a:rPr>
              <a:t>www.sacred-destinations.com/turkey/nicea-iznik.htm</a:t>
            </a:r>
            <a:r>
              <a:rPr lang="en-US" dirty="0" smtClean="0">
                <a:latin typeface="Arial Narrow" pitchFamily="34" charset="0"/>
              </a:rPr>
              <a:t> </a:t>
            </a:r>
            <a:endParaRPr lang="en-US" dirty="0">
              <a:latin typeface="Arial Narrow" pitchFamily="34" charset="0"/>
            </a:endParaRPr>
          </a:p>
        </p:txBody>
      </p:sp>
      <p:pic>
        <p:nvPicPr>
          <p:cNvPr id="6" name="Picture 2" descr="https://encrypted-tbn1.gstatic.com/images?q=tbn:ANd9GcTlGcnGcNEfG5RMNls73MR4BCv_vDsxD0j74ftVf0eIkEJOecK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66800" y="914399"/>
            <a:ext cx="7010400" cy="525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0391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SUN, MAY 26, DAY 14</a:t>
            </a:r>
            <a:r>
              <a:rPr lang="en-US" b="1" dirty="0" smtClean="0"/>
              <a:t>: Istanbul</a:t>
            </a:r>
            <a:endParaRPr lang="en-US" dirty="0"/>
          </a:p>
        </p:txBody>
      </p:sp>
      <p:sp>
        <p:nvSpPr>
          <p:cNvPr id="3" name="Content Placeholder 2"/>
          <p:cNvSpPr>
            <a:spLocks noGrp="1"/>
          </p:cNvSpPr>
          <p:nvPr>
            <p:ph idx="1"/>
          </p:nvPr>
        </p:nvSpPr>
        <p:spPr>
          <a:xfrm>
            <a:off x="457200" y="1295400"/>
            <a:ext cx="8153400" cy="5562600"/>
          </a:xfrm>
        </p:spPr>
        <p:txBody>
          <a:bodyPr>
            <a:normAutofit fontScale="70000" lnSpcReduction="20000"/>
          </a:bodyPr>
          <a:lstStyle/>
          <a:p>
            <a:pPr lvl="0">
              <a:lnSpc>
                <a:spcPct val="105000"/>
              </a:lnSpc>
            </a:pPr>
            <a:r>
              <a:rPr lang="en-US" b="1" dirty="0" smtClean="0"/>
              <a:t>ROMAN </a:t>
            </a:r>
            <a:r>
              <a:rPr lang="en-US" b="1" dirty="0"/>
              <a:t>HIPPODROME, HAGIA SOPHIA, BLUE MOSQUE, BASILICA </a:t>
            </a:r>
            <a:r>
              <a:rPr lang="en-US" b="1" dirty="0" smtClean="0"/>
              <a:t>CISTERNS, </a:t>
            </a:r>
            <a:r>
              <a:rPr lang="en-US" b="1" dirty="0"/>
              <a:t>TOPKAPI </a:t>
            </a:r>
            <a:r>
              <a:rPr lang="en-US" b="1" dirty="0" smtClean="0"/>
              <a:t>PALACE:</a:t>
            </a:r>
          </a:p>
          <a:p>
            <a:pPr lvl="1">
              <a:lnSpc>
                <a:spcPct val="105000"/>
              </a:lnSpc>
            </a:pPr>
            <a:r>
              <a:rPr lang="en-US" dirty="0" smtClean="0"/>
              <a:t>Constantinople </a:t>
            </a:r>
            <a:r>
              <a:rPr lang="en-US" dirty="0"/>
              <a:t>(Istanbul) became the capital of the Roman Empire under Constantine in 330 AD, and it remained as capital of the Byzantine Empire until 1453, when the Ottoman army under Sultan Mehmet II conquered it. We begin today by visiting the site of the </a:t>
            </a:r>
            <a:r>
              <a:rPr lang="en-US" b="1" dirty="0"/>
              <a:t>Roman Hippodrome</a:t>
            </a:r>
            <a:r>
              <a:rPr lang="en-US" dirty="0"/>
              <a:t>, built by the Roman Emperor </a:t>
            </a:r>
            <a:r>
              <a:rPr lang="en-US" dirty="0" err="1"/>
              <a:t>Septimius</a:t>
            </a:r>
            <a:r>
              <a:rPr lang="en-US" dirty="0"/>
              <a:t> Severus in 203 AD. The hippodrome stadium served as a meeting place for politicians, chariot races, wrestling, boxing, and other athletic activities</a:t>
            </a:r>
            <a:r>
              <a:rPr lang="en-US" dirty="0" smtClean="0"/>
              <a:t>.</a:t>
            </a:r>
          </a:p>
          <a:p>
            <a:pPr lvl="1">
              <a:lnSpc>
                <a:spcPct val="105000"/>
              </a:lnSpc>
            </a:pPr>
            <a:r>
              <a:rPr lang="en-US" dirty="0" smtClean="0"/>
              <a:t>We </a:t>
            </a:r>
            <a:r>
              <a:rPr lang="en-US" dirty="0"/>
              <a:t>then visit the magnificent </a:t>
            </a:r>
            <a:r>
              <a:rPr lang="en-US" b="1" dirty="0" err="1"/>
              <a:t>Hagia</a:t>
            </a:r>
            <a:r>
              <a:rPr lang="en-US" b="1" dirty="0"/>
              <a:t> Sophia </a:t>
            </a:r>
            <a:r>
              <a:rPr lang="en-US" dirty="0"/>
              <a:t>of Istanbul, first a basilica, then a mosque, now a museum. Built in the 6th century by Emperor Justinian, this extraordinary masterpiece of Byzantine architecture is still covered in splendid mosaics from the 11th and 12th </a:t>
            </a:r>
            <a:r>
              <a:rPr lang="en-US" dirty="0" smtClean="0"/>
              <a:t>centuries.</a:t>
            </a:r>
          </a:p>
          <a:p>
            <a:pPr lvl="1">
              <a:lnSpc>
                <a:spcPct val="105000"/>
              </a:lnSpc>
            </a:pPr>
            <a:r>
              <a:rPr lang="en-US" dirty="0" smtClean="0"/>
              <a:t>We </a:t>
            </a:r>
            <a:r>
              <a:rPr lang="en-US" dirty="0"/>
              <a:t>also visit the nearby Mosque of Sultan </a:t>
            </a:r>
            <a:r>
              <a:rPr lang="en-US" dirty="0" err="1"/>
              <a:t>Ahmet</a:t>
            </a:r>
            <a:r>
              <a:rPr lang="en-US" dirty="0"/>
              <a:t>, known as the </a:t>
            </a:r>
            <a:r>
              <a:rPr lang="en-US" b="1" dirty="0"/>
              <a:t>Blue Mosque </a:t>
            </a:r>
            <a:r>
              <a:rPr lang="en-US" dirty="0"/>
              <a:t>for its marvelous interior decoration of turquoise tiles</a:t>
            </a:r>
            <a:r>
              <a:rPr lang="en-US" dirty="0" smtClean="0"/>
              <a:t>.</a:t>
            </a:r>
          </a:p>
          <a:p>
            <a:pPr lvl="1">
              <a:lnSpc>
                <a:spcPct val="105000"/>
              </a:lnSpc>
            </a:pPr>
            <a:r>
              <a:rPr lang="en-US" dirty="0" smtClean="0"/>
              <a:t>Next</a:t>
            </a:r>
            <a:r>
              <a:rPr lang="en-US" dirty="0"/>
              <a:t>, we visit the </a:t>
            </a:r>
            <a:r>
              <a:rPr lang="en-US" b="1" dirty="0"/>
              <a:t>Basilica Cistern</a:t>
            </a:r>
            <a:r>
              <a:rPr lang="en-US" dirty="0"/>
              <a:t>, the largest of several hundred ancient cisterns that lie beneath the </a:t>
            </a:r>
            <a:r>
              <a:rPr lang="en-US" dirty="0" smtClean="0"/>
              <a:t>city.</a:t>
            </a:r>
          </a:p>
          <a:p>
            <a:pPr lvl="1">
              <a:lnSpc>
                <a:spcPct val="105000"/>
              </a:lnSpc>
            </a:pPr>
            <a:r>
              <a:rPr lang="en-US" dirty="0" smtClean="0"/>
              <a:t>Our </a:t>
            </a:r>
            <a:r>
              <a:rPr lang="en-US" dirty="0"/>
              <a:t>day concludes at the </a:t>
            </a:r>
            <a:r>
              <a:rPr lang="en-US" b="1" dirty="0" err="1"/>
              <a:t>Topkapi</a:t>
            </a:r>
            <a:r>
              <a:rPr lang="en-US" b="1" dirty="0"/>
              <a:t> Palace Museum</a:t>
            </a:r>
            <a:r>
              <a:rPr lang="en-US" dirty="0"/>
              <a:t>, site of the residence of the Ottoman sultans for nearly four centuries. We celebrate Mass at St. </a:t>
            </a:r>
            <a:r>
              <a:rPr lang="en-US" dirty="0" err="1"/>
              <a:t>Antonie</a:t>
            </a:r>
            <a:r>
              <a:rPr lang="en-US" dirty="0"/>
              <a:t> Church. Tonight we enjoy a special dinner at a </a:t>
            </a:r>
            <a:r>
              <a:rPr lang="en-US" dirty="0" err="1"/>
              <a:t>Hamdi</a:t>
            </a:r>
            <a:r>
              <a:rPr lang="en-US" dirty="0"/>
              <a:t> restaurant, famous for its Turkish kitchen. (B, D</a:t>
            </a:r>
            <a:r>
              <a:rPr lang="en-US" dirty="0" smtClean="0"/>
              <a:t>)</a:t>
            </a:r>
            <a:endParaRPr lang="en-US"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50" y="-14288"/>
            <a:ext cx="9163050" cy="687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pPr algn="ctr"/>
            <a:r>
              <a:rPr lang="en-US" b="1" dirty="0">
                <a:solidFill>
                  <a:schemeClr val="bg2"/>
                </a:solidFill>
              </a:rPr>
              <a:t>ISTANBUL: ROMAN </a:t>
            </a:r>
            <a:r>
              <a:rPr lang="en-US" b="1" dirty="0" smtClean="0">
                <a:solidFill>
                  <a:schemeClr val="bg2"/>
                </a:solidFill>
              </a:rPr>
              <a:t>HIPPODROME</a:t>
            </a:r>
            <a:endParaRPr lang="en-US" dirty="0">
              <a:solidFill>
                <a:schemeClr val="bg2"/>
              </a:solidFill>
            </a:endParaRPr>
          </a:p>
        </p:txBody>
      </p:sp>
    </p:spTree>
    <p:extLst>
      <p:ext uri="{BB962C8B-B14F-4D97-AF65-F5344CB8AC3E}">
        <p14:creationId xmlns:p14="http://schemas.microsoft.com/office/powerpoint/2010/main" val="3557030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733800" cy="3276600"/>
          </a:xfrm>
        </p:spPr>
        <p:txBody>
          <a:bodyPr>
            <a:normAutofit/>
          </a:bodyPr>
          <a:lstStyle/>
          <a:p>
            <a:r>
              <a:rPr lang="en-US" b="1" dirty="0"/>
              <a:t>ISTANBUL: </a:t>
            </a:r>
            <a:r>
              <a:rPr lang="en-US" b="1" dirty="0" smtClean="0"/>
              <a:t/>
            </a:r>
            <a:br>
              <a:rPr lang="en-US" b="1" dirty="0" smtClean="0"/>
            </a:br>
            <a:r>
              <a:rPr lang="en-US" b="1" dirty="0" smtClean="0"/>
              <a:t>ROMAN </a:t>
            </a:r>
            <a:br>
              <a:rPr lang="en-US" b="1" dirty="0" smtClean="0"/>
            </a:br>
            <a:r>
              <a:rPr lang="en-US" b="1" dirty="0" smtClean="0"/>
              <a:t>HIPPO-</a:t>
            </a:r>
            <a:br>
              <a:rPr lang="en-US" b="1" dirty="0" smtClean="0"/>
            </a:br>
            <a:r>
              <a:rPr lang="en-US" b="1" dirty="0" smtClean="0"/>
              <a:t>DROME</a:t>
            </a:r>
            <a:endParaRPr lang="en-US" dirty="0"/>
          </a:p>
        </p:txBody>
      </p:sp>
      <p:pic>
        <p:nvPicPr>
          <p:cNvPr id="1028" name="Picture 4" descr="Serpentine Column Detai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2286000"/>
            <a:ext cx="3429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untain of Kaiser Wilhelm II"/>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4000500"/>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Obelisk and Serpentine Colum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05200" y="-1"/>
            <a:ext cx="3276600" cy="436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7536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838200"/>
          </a:xfrm>
        </p:spPr>
        <p:txBody>
          <a:bodyPr>
            <a:normAutofit fontScale="90000"/>
          </a:bodyPr>
          <a:lstStyle/>
          <a:p>
            <a:pPr algn="ctr"/>
            <a:r>
              <a:rPr lang="en-US" b="1" dirty="0"/>
              <a:t>ISTANBUL: ROMAN </a:t>
            </a:r>
            <a:r>
              <a:rPr lang="en-US" b="1" dirty="0" smtClean="0"/>
              <a:t>HIPPODROME</a:t>
            </a:r>
            <a:endParaRPr lang="en-US" dirty="0"/>
          </a:p>
        </p:txBody>
      </p:sp>
      <p:pic>
        <p:nvPicPr>
          <p:cNvPr id="5122" name="Picture 2" descr="Obelisk North Base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4800" y="838200"/>
            <a:ext cx="39624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belisk South Ba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4800" y="3886200"/>
            <a:ext cx="39624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Obelisk East Bas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6800" y="838200"/>
            <a:ext cx="39624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Obelisk West Bas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76800" y="3886200"/>
            <a:ext cx="39624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3437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801051"/>
          </a:xfrm>
        </p:spPr>
        <p:txBody>
          <a:bodyPr>
            <a:normAutofit/>
          </a:bodyPr>
          <a:lstStyle/>
          <a:p>
            <a:pPr algn="ctr"/>
            <a:r>
              <a:rPr lang="en-US" b="1" dirty="0"/>
              <a:t>ISTANBUL: </a:t>
            </a:r>
            <a:r>
              <a:rPr lang="en-US" b="1" dirty="0" smtClean="0"/>
              <a:t>HAGIA SOPHIA</a:t>
            </a:r>
            <a:endParaRPr lang="en-US" dirty="0"/>
          </a:p>
        </p:txBody>
      </p:sp>
      <p:pic>
        <p:nvPicPr>
          <p:cNvPr id="7170" name="Picture 2" descr="Exterior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801051"/>
            <a:ext cx="9144000" cy="6080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556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914400"/>
          </a:xfrm>
        </p:spPr>
        <p:txBody>
          <a:bodyPr>
            <a:normAutofit/>
          </a:bodyPr>
          <a:lstStyle/>
          <a:p>
            <a:pPr algn="ctr"/>
            <a:r>
              <a:rPr lang="en-US" b="1" dirty="0"/>
              <a:t>ISTANBUL: </a:t>
            </a:r>
            <a:r>
              <a:rPr lang="en-US" b="1" dirty="0" smtClean="0"/>
              <a:t>BLUE MOSQUE</a:t>
            </a:r>
            <a:endParaRPr lang="en-US" dirty="0"/>
          </a:p>
        </p:txBody>
      </p:sp>
      <p:pic>
        <p:nvPicPr>
          <p:cNvPr id="8194" name="Picture 2" descr="Exterio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62001"/>
            <a:ext cx="9132584"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6454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990600"/>
          </a:xfrm>
        </p:spPr>
        <p:txBody>
          <a:bodyPr>
            <a:normAutofit/>
          </a:bodyPr>
          <a:lstStyle/>
          <a:p>
            <a:pPr algn="ctr"/>
            <a:r>
              <a:rPr lang="en-US" b="1" dirty="0"/>
              <a:t>ISTANBUL: </a:t>
            </a:r>
            <a:r>
              <a:rPr lang="en-US" b="1" dirty="0" smtClean="0"/>
              <a:t>BASILICA CISTERNS</a:t>
            </a:r>
            <a:endParaRPr lang="en-US" dirty="0"/>
          </a:p>
        </p:txBody>
      </p:sp>
      <p:pic>
        <p:nvPicPr>
          <p:cNvPr id="9218" name="Picture 2" descr="Cistern Colum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336" y="799407"/>
            <a:ext cx="9110663" cy="6058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1077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enjoyturkey.com/images/topkapi.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3816"/>
            <a:ext cx="9144000" cy="68580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pPr algn="ctr"/>
            <a:r>
              <a:rPr lang="en-US" b="1" dirty="0"/>
              <a:t>ISTANBUL: </a:t>
            </a:r>
            <a:r>
              <a:rPr lang="en-US" b="1" dirty="0" smtClean="0"/>
              <a:t>TOPKAPI </a:t>
            </a:r>
            <a:r>
              <a:rPr lang="en-US" b="1" dirty="0"/>
              <a:t>PALACE</a:t>
            </a:r>
            <a:endParaRPr lang="en-US" dirty="0"/>
          </a:p>
        </p:txBody>
      </p:sp>
    </p:spTree>
    <p:extLst>
      <p:ext uri="{BB962C8B-B14F-4D97-AF65-F5344CB8AC3E}">
        <p14:creationId xmlns:p14="http://schemas.microsoft.com/office/powerpoint/2010/main" val="3755162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 MAY 27, DAY 15</a:t>
            </a:r>
            <a:r>
              <a:rPr lang="en-US" b="1" dirty="0" smtClean="0"/>
              <a:t>: Istanbul</a:t>
            </a:r>
            <a:endParaRPr lang="en-US" dirty="0"/>
          </a:p>
        </p:txBody>
      </p:sp>
      <p:sp>
        <p:nvSpPr>
          <p:cNvPr id="3" name="Content Placeholder 2"/>
          <p:cNvSpPr>
            <a:spLocks noGrp="1"/>
          </p:cNvSpPr>
          <p:nvPr>
            <p:ph idx="1"/>
          </p:nvPr>
        </p:nvSpPr>
        <p:spPr>
          <a:xfrm>
            <a:off x="457200" y="1295400"/>
            <a:ext cx="8153400" cy="5562600"/>
          </a:xfrm>
        </p:spPr>
        <p:txBody>
          <a:bodyPr>
            <a:noAutofit/>
          </a:bodyPr>
          <a:lstStyle/>
          <a:p>
            <a:pPr lvl="0"/>
            <a:r>
              <a:rPr lang="en-US" sz="2100" b="1" dirty="0" smtClean="0"/>
              <a:t>BOSPHORUS </a:t>
            </a:r>
            <a:r>
              <a:rPr lang="en-US" sz="2100" b="1" dirty="0"/>
              <a:t>CRUISE, ST. SAVIOUR IN CHORA, MOSQUE OF </a:t>
            </a:r>
            <a:r>
              <a:rPr lang="en-US" sz="2100" b="1" dirty="0" smtClean="0"/>
              <a:t>SULEIMAN, </a:t>
            </a:r>
            <a:r>
              <a:rPr lang="en-US" sz="2100" b="1" dirty="0"/>
              <a:t>GRAND </a:t>
            </a:r>
            <a:r>
              <a:rPr lang="en-US" sz="2100" b="1" dirty="0" smtClean="0"/>
              <a:t>BAZAAR, </a:t>
            </a:r>
            <a:r>
              <a:rPr lang="en-US" sz="2100" b="1" dirty="0"/>
              <a:t>SPICE </a:t>
            </a:r>
            <a:r>
              <a:rPr lang="en-US" sz="2100" b="1" dirty="0" smtClean="0"/>
              <a:t>MARKET:</a:t>
            </a:r>
          </a:p>
          <a:p>
            <a:pPr lvl="0"/>
            <a:r>
              <a:rPr lang="en-US" sz="2100" b="1" dirty="0" smtClean="0"/>
              <a:t>Mass </a:t>
            </a:r>
            <a:r>
              <a:rPr lang="en-US" sz="2100" dirty="0"/>
              <a:t>at the Church of Santa Maria </a:t>
            </a:r>
            <a:r>
              <a:rPr lang="en-US" sz="2100" dirty="0" err="1" smtClean="0"/>
              <a:t>Draperis</a:t>
            </a:r>
            <a:r>
              <a:rPr lang="en-US" sz="2100" dirty="0" smtClean="0"/>
              <a:t>.</a:t>
            </a:r>
          </a:p>
          <a:p>
            <a:pPr lvl="0"/>
            <a:r>
              <a:rPr lang="en-US" sz="2100" b="1" dirty="0" smtClean="0"/>
              <a:t>Cruise </a:t>
            </a:r>
            <a:r>
              <a:rPr lang="en-US" sz="2100" dirty="0"/>
              <a:t>on the </a:t>
            </a:r>
            <a:r>
              <a:rPr lang="en-US" sz="2100" b="1" dirty="0" err="1"/>
              <a:t>Bosphorus</a:t>
            </a:r>
            <a:r>
              <a:rPr lang="en-US" sz="2100" b="1" dirty="0"/>
              <a:t> Strait</a:t>
            </a:r>
            <a:r>
              <a:rPr lang="en-US" sz="2100" dirty="0"/>
              <a:t>, which divides Europe and Asia, to better appreciate the position of this beautiful and historic city along the passage to the Black </a:t>
            </a:r>
            <a:r>
              <a:rPr lang="en-US" sz="2100" dirty="0" smtClean="0"/>
              <a:t>Sea.</a:t>
            </a:r>
          </a:p>
          <a:p>
            <a:pPr lvl="0"/>
            <a:r>
              <a:rPr lang="en-US" sz="2100" b="1" dirty="0" smtClean="0"/>
              <a:t>Church </a:t>
            </a:r>
            <a:r>
              <a:rPr lang="en-US" sz="2100" b="1" dirty="0"/>
              <a:t>of St. </a:t>
            </a:r>
            <a:r>
              <a:rPr lang="en-US" sz="2100" b="1" dirty="0" err="1"/>
              <a:t>Saviour</a:t>
            </a:r>
            <a:r>
              <a:rPr lang="en-US" sz="2100" b="1" dirty="0"/>
              <a:t> in </a:t>
            </a:r>
            <a:r>
              <a:rPr lang="en-US" sz="2100" b="1" dirty="0" err="1"/>
              <a:t>Chora</a:t>
            </a:r>
            <a:r>
              <a:rPr lang="en-US" sz="2100" dirty="0"/>
              <a:t>, also known as the </a:t>
            </a:r>
            <a:r>
              <a:rPr lang="en-US" sz="2100" dirty="0" err="1"/>
              <a:t>Kariye</a:t>
            </a:r>
            <a:r>
              <a:rPr lang="en-US" sz="2100" dirty="0"/>
              <a:t> Museum, famous for its early mosaics. </a:t>
            </a:r>
            <a:endParaRPr lang="en-US" sz="2100" dirty="0" smtClean="0"/>
          </a:p>
          <a:p>
            <a:pPr lvl="0"/>
            <a:r>
              <a:rPr lang="en-US" sz="2100" b="1" dirty="0" smtClean="0"/>
              <a:t>Mosque </a:t>
            </a:r>
            <a:r>
              <a:rPr lang="en-US" sz="2100" b="1" dirty="0"/>
              <a:t>of Suleiman the Magnificent</a:t>
            </a:r>
            <a:r>
              <a:rPr lang="en-US" sz="2100" dirty="0"/>
              <a:t>, known as the </a:t>
            </a:r>
            <a:r>
              <a:rPr lang="en-US" sz="2100" dirty="0" smtClean="0"/>
              <a:t>climax of </a:t>
            </a:r>
            <a:r>
              <a:rPr lang="en-US" sz="2100" dirty="0"/>
              <a:t>Ottoman architecture, reflecting the Golden Age of the Ottoman Empire at the height of its political and military power</a:t>
            </a:r>
            <a:r>
              <a:rPr lang="en-US" sz="2100" dirty="0" smtClean="0"/>
              <a:t>.</a:t>
            </a:r>
          </a:p>
          <a:p>
            <a:pPr lvl="0"/>
            <a:r>
              <a:rPr lang="en-US" sz="2100" dirty="0" smtClean="0"/>
              <a:t>The </a:t>
            </a:r>
            <a:r>
              <a:rPr lang="en-US" sz="2100" dirty="0"/>
              <a:t>rest of the afternoon is </a:t>
            </a:r>
            <a:r>
              <a:rPr lang="en-US" sz="2100" dirty="0" smtClean="0"/>
              <a:t>open.</a:t>
            </a:r>
          </a:p>
          <a:p>
            <a:pPr lvl="0"/>
            <a:r>
              <a:rPr lang="en-US" sz="2100" dirty="0" smtClean="0"/>
              <a:t>This </a:t>
            </a:r>
            <a:r>
              <a:rPr lang="en-US" sz="2100" dirty="0"/>
              <a:t>evening we </a:t>
            </a:r>
            <a:r>
              <a:rPr lang="en-US" sz="2100" dirty="0" smtClean="0"/>
              <a:t>have our </a:t>
            </a:r>
            <a:r>
              <a:rPr lang="en-US" sz="2100" dirty="0"/>
              <a:t>final dinner </a:t>
            </a:r>
            <a:r>
              <a:rPr lang="en-US" sz="2100" dirty="0" smtClean="0"/>
              <a:t>at </a:t>
            </a:r>
            <a:r>
              <a:rPr lang="en-US" sz="2100" dirty="0"/>
              <a:t>a local restaurant</a:t>
            </a:r>
            <a:r>
              <a:rPr lang="en-US" sz="2100" dirty="0" smtClean="0"/>
              <a:t>.</a:t>
            </a:r>
            <a:endParaRPr lang="en-US" sz="2100"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ISTANBUL: BOSPHORUS </a:t>
            </a:r>
            <a:r>
              <a:rPr lang="en-US" b="1" dirty="0" smtClean="0"/>
              <a:t>CRUISE</a:t>
            </a:r>
            <a:endParaRPr lang="en-US" dirty="0"/>
          </a:p>
        </p:txBody>
      </p:sp>
      <p:pic>
        <p:nvPicPr>
          <p:cNvPr id="11266" name="Picture 2" descr="Bosphoru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5800" y="971550"/>
            <a:ext cx="7848600" cy="588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3122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encrypted-tbn0.gstatic.com/images?q=tbn:ANd9GcRUE58Vjx7wHKZ1Lo4UmNRQIhsPxoM69peBiqE5LyfFFAZ73oC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061"/>
            <a:ext cx="9144000" cy="68449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pPr algn="ctr"/>
            <a:r>
              <a:rPr lang="en-US" b="1" dirty="0">
                <a:solidFill>
                  <a:schemeClr val="bg1"/>
                </a:solidFill>
              </a:rPr>
              <a:t>ISTANBUL: </a:t>
            </a:r>
            <a:r>
              <a:rPr lang="en-US" b="1" dirty="0" smtClean="0">
                <a:solidFill>
                  <a:schemeClr val="bg1"/>
                </a:solidFill>
              </a:rPr>
              <a:t>ST</a:t>
            </a:r>
            <a:r>
              <a:rPr lang="en-US" b="1" dirty="0">
                <a:solidFill>
                  <a:schemeClr val="bg1"/>
                </a:solidFill>
              </a:rPr>
              <a:t>. SAVIOUR IN </a:t>
            </a:r>
            <a:r>
              <a:rPr lang="en-US" b="1" dirty="0" smtClean="0">
                <a:solidFill>
                  <a:schemeClr val="bg1"/>
                </a:solidFill>
              </a:rPr>
              <a:t>CHORA</a:t>
            </a:r>
            <a:endParaRPr lang="en-US" dirty="0">
              <a:solidFill>
                <a:schemeClr val="bg1"/>
              </a:solidFill>
            </a:endParaRPr>
          </a:p>
        </p:txBody>
      </p:sp>
    </p:spTree>
    <p:extLst>
      <p:ext uri="{BB962C8B-B14F-4D97-AF65-F5344CB8AC3E}">
        <p14:creationId xmlns:p14="http://schemas.microsoft.com/office/powerpoint/2010/main" val="2440871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uleymaniye Mosqu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9144000" cy="1143000"/>
          </a:xfrm>
        </p:spPr>
        <p:txBody>
          <a:bodyPr>
            <a:normAutofit fontScale="90000"/>
          </a:bodyPr>
          <a:lstStyle/>
          <a:p>
            <a:pPr algn="ctr"/>
            <a:r>
              <a:rPr lang="en-US" b="1" dirty="0" smtClean="0">
                <a:solidFill>
                  <a:schemeClr val="bg1"/>
                </a:solidFill>
              </a:rPr>
              <a:t>Mosque of Suleiman the Magnificent</a:t>
            </a:r>
            <a:endParaRPr lang="en-US" dirty="0">
              <a:solidFill>
                <a:schemeClr val="bg1"/>
              </a:solidFill>
            </a:endParaRPr>
          </a:p>
        </p:txBody>
      </p:sp>
    </p:spTree>
    <p:extLst>
      <p:ext uri="{BB962C8B-B14F-4D97-AF65-F5344CB8AC3E}">
        <p14:creationId xmlns:p14="http://schemas.microsoft.com/office/powerpoint/2010/main" val="1805234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2743200"/>
          </a:xfrm>
        </p:spPr>
        <p:txBody>
          <a:bodyPr>
            <a:normAutofit/>
          </a:bodyPr>
          <a:lstStyle/>
          <a:p>
            <a:r>
              <a:rPr lang="en-US" sz="4000" b="1" dirty="0" smtClean="0"/>
              <a:t>ISTANBUL: </a:t>
            </a:r>
            <a:br>
              <a:rPr lang="en-US" sz="4000" b="1" dirty="0" smtClean="0"/>
            </a:br>
            <a:r>
              <a:rPr lang="en-US" sz="4000" b="1" dirty="0" smtClean="0"/>
              <a:t>Grand Bazaar </a:t>
            </a:r>
            <a:br>
              <a:rPr lang="en-US" sz="4000" b="1" dirty="0" smtClean="0"/>
            </a:br>
            <a:r>
              <a:rPr lang="en-US" sz="4000" b="1" dirty="0" smtClean="0"/>
              <a:t>&amp; Spice Market</a:t>
            </a:r>
            <a:endParaRPr lang="en-US" sz="4000" dirty="0"/>
          </a:p>
        </p:txBody>
      </p:sp>
      <p:pic>
        <p:nvPicPr>
          <p:cNvPr id="14338" name="Picture 2" descr="http://www.willgoto.com/images/Size3/Turkey_Istanbul_Grand_Bazaar_b9cad93e11334318a09b2ca2d8d63ee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667000"/>
            <a:ext cx="5935601" cy="396716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grandbazaaristanbul.org/Grand_Bazaar_Istanbul_files/GrandBazaarMapSquar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56299" y="3475061"/>
            <a:ext cx="3387701" cy="3387701"/>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www.turkeytravelresource.com/pub/article_images/grandbazaar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56299" y="1"/>
            <a:ext cx="3387701"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2309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TUES, MAY 28, DAY 16:</a:t>
            </a:r>
            <a:endParaRPr lang="en-US" dirty="0"/>
          </a:p>
        </p:txBody>
      </p:sp>
      <p:sp>
        <p:nvSpPr>
          <p:cNvPr id="3" name="Content Placeholder 2"/>
          <p:cNvSpPr>
            <a:spLocks noGrp="1"/>
          </p:cNvSpPr>
          <p:nvPr>
            <p:ph idx="1"/>
          </p:nvPr>
        </p:nvSpPr>
        <p:spPr/>
        <p:txBody>
          <a:bodyPr>
            <a:normAutofit/>
          </a:bodyPr>
          <a:lstStyle/>
          <a:p>
            <a:pPr lvl="0"/>
            <a:r>
              <a:rPr lang="en-US" b="1" dirty="0" smtClean="0"/>
              <a:t>RETURN </a:t>
            </a:r>
            <a:r>
              <a:rPr lang="en-US" b="1" dirty="0"/>
              <a:t>TO THE USA: </a:t>
            </a:r>
            <a:endParaRPr lang="en-US" b="1" dirty="0" smtClean="0"/>
          </a:p>
          <a:p>
            <a:pPr lvl="1"/>
            <a:r>
              <a:rPr lang="en-US" dirty="0" smtClean="0"/>
              <a:t>After breakfast, depart for Istanbul Airport</a:t>
            </a:r>
          </a:p>
          <a:p>
            <a:pPr lvl="1"/>
            <a:r>
              <a:rPr lang="en-US" dirty="0" smtClean="0"/>
              <a:t>12:45 p.m. – depart on Turkish Airlines #9</a:t>
            </a:r>
          </a:p>
          <a:p>
            <a:pPr lvl="1"/>
            <a:r>
              <a:rPr lang="en-US" dirty="0" smtClean="0"/>
              <a:t>4:30 p.m. (CA time) – arrive in Los Angeles</a:t>
            </a:r>
          </a:p>
          <a:p>
            <a:endParaRPr lang="en-US" dirty="0"/>
          </a:p>
          <a:p>
            <a:r>
              <a:rPr lang="en-US" b="1" dirty="0" smtClean="0"/>
              <a:t>Hurray, we made it!</a:t>
            </a:r>
          </a:p>
          <a:p>
            <a:pPr lvl="1"/>
            <a:r>
              <a:rPr lang="en-US" dirty="0" smtClean="0"/>
              <a:t>Time to sort the photos and story the memories!</a:t>
            </a:r>
          </a:p>
          <a:p>
            <a:pPr lvl="1"/>
            <a:r>
              <a:rPr lang="en-US" dirty="0" smtClean="0"/>
              <a:t>And… When and where is the next Pilgrimage?</a:t>
            </a:r>
            <a:endParaRPr lang="en-US" dirty="0"/>
          </a:p>
        </p:txBody>
      </p:sp>
    </p:spTree>
    <p:extLst>
      <p:ext uri="{BB962C8B-B14F-4D97-AF65-F5344CB8AC3E}">
        <p14:creationId xmlns:p14="http://schemas.microsoft.com/office/powerpoint/2010/main" val="3470191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Sources / Credits</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www.holylandphotos.org/</a:t>
            </a:r>
            <a:endParaRPr lang="en-US" dirty="0" smtClean="0"/>
          </a:p>
          <a:p>
            <a:pPr lvl="1"/>
            <a:r>
              <a:rPr lang="en-US" dirty="0" smtClean="0"/>
              <a:t>Includes </a:t>
            </a:r>
            <a:r>
              <a:rPr lang="en-US" dirty="0"/>
              <a:t>most biblical cities and </a:t>
            </a:r>
            <a:r>
              <a:rPr lang="en-US" dirty="0" smtClean="0"/>
              <a:t>towns</a:t>
            </a:r>
          </a:p>
          <a:p>
            <a:pPr lvl="1"/>
            <a:endParaRPr lang="en-US" dirty="0" smtClean="0">
              <a:hlinkClick r:id="rId3"/>
            </a:endParaRPr>
          </a:p>
          <a:p>
            <a:r>
              <a:rPr lang="en-US" dirty="0" smtClean="0">
                <a:hlinkClick r:id="rId3"/>
              </a:rPr>
              <a:t>http</a:t>
            </a:r>
            <a:r>
              <a:rPr lang="en-US" dirty="0">
                <a:hlinkClick r:id="rId3"/>
              </a:rPr>
              <a:t>://www.sacred-destinations.com/turkey</a:t>
            </a:r>
            <a:r>
              <a:rPr lang="en-US" dirty="0" smtClean="0">
                <a:hlinkClick r:id="rId3"/>
              </a:rPr>
              <a:t>/</a:t>
            </a:r>
            <a:endParaRPr lang="en-US" dirty="0" smtClean="0"/>
          </a:p>
          <a:p>
            <a:pPr lvl="1"/>
            <a:r>
              <a:rPr lang="en-US" dirty="0"/>
              <a:t>Antioch, </a:t>
            </a:r>
            <a:r>
              <a:rPr lang="en-US" dirty="0" err="1" smtClean="0"/>
              <a:t>Aphrosisias</a:t>
            </a:r>
            <a:r>
              <a:rPr lang="en-US" dirty="0" smtClean="0"/>
              <a:t>, Ephesus</a:t>
            </a:r>
            <a:r>
              <a:rPr lang="en-US" dirty="0"/>
              <a:t>, Konya, Pergamum, </a:t>
            </a:r>
            <a:r>
              <a:rPr lang="en-US" dirty="0" smtClean="0"/>
              <a:t>Istanbul, etc.</a:t>
            </a:r>
            <a:endParaRPr lang="en-US" dirty="0"/>
          </a:p>
          <a:p>
            <a:pPr lvl="1"/>
            <a:endParaRPr lang="en-US" dirty="0" smtClean="0"/>
          </a:p>
        </p:txBody>
      </p:sp>
    </p:spTree>
    <p:extLst>
      <p:ext uri="{BB962C8B-B14F-4D97-AF65-F5344CB8AC3E}">
        <p14:creationId xmlns:p14="http://schemas.microsoft.com/office/powerpoint/2010/main" val="32153151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1367</TotalTime>
  <Words>1283</Words>
  <Application>Microsoft Office PowerPoint</Application>
  <PresentationFormat>On-screen Show (4:3)</PresentationFormat>
  <Paragraphs>110</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Technic</vt:lpstr>
      <vt:lpstr>PILGRIMAGE TO turkey: ARCHAEOLOGICAL REMAINS ~ Part  3 ~</vt:lpstr>
      <vt:lpstr>THURS, MAY 23, DAY 11:</vt:lpstr>
      <vt:lpstr>IZMIR/SMYRNA</vt:lpstr>
      <vt:lpstr>SMYRNA / IZMIR</vt:lpstr>
      <vt:lpstr>SMYRNA: Agora &amp;  View to  Citadel</vt:lpstr>
      <vt:lpstr>SMYRNA:  Under- ground  Agora</vt:lpstr>
      <vt:lpstr>SMYRNA:  Citadel  Cisterns, Spring, Nymphaeum</vt:lpstr>
      <vt:lpstr>IZMIR: Arch. Museum: Artemis, Poseidon, Demeter</vt:lpstr>
      <vt:lpstr>PERGAMUM</vt:lpstr>
      <vt:lpstr>PERGAMUM</vt:lpstr>
      <vt:lpstr>PERGAMUM:  Asklepion</vt:lpstr>
      <vt:lpstr>PERGAMUM: Zeus Altar</vt:lpstr>
      <vt:lpstr>PERGAMUM:  Temples to  Athena,  Dionysius,  Trajan, etc.</vt:lpstr>
      <vt:lpstr>PERGAMUM: Acropolis Theater</vt:lpstr>
      <vt:lpstr>PERGAMUM: Red Basilica</vt:lpstr>
      <vt:lpstr>PERGAMUM</vt:lpstr>
      <vt:lpstr>AYVALIK</vt:lpstr>
      <vt:lpstr>FRI, MAY 24, DAY 12:</vt:lpstr>
      <vt:lpstr>BURSA: ULU CAMI MOSQUE</vt:lpstr>
      <vt:lpstr>BURSA:  ULU CAMI  MOSQUE</vt:lpstr>
      <vt:lpstr>BURSA: SILK BAZAAR</vt:lpstr>
      <vt:lpstr>SAT, MAY 25, DAY 13:</vt:lpstr>
      <vt:lpstr>Iznik, ancient Nicaea</vt:lpstr>
      <vt:lpstr>Iznik/Nicaea: Hagia Sophia Ruins</vt:lpstr>
      <vt:lpstr>Iznik/Nicaea: Hagia Sophia rebuilt?</vt:lpstr>
      <vt:lpstr>SUN, MAY 26, DAY 14: Istanbul</vt:lpstr>
      <vt:lpstr>ISTANBUL: ROMAN HIPPODROME</vt:lpstr>
      <vt:lpstr>ISTANBUL:  ROMAN  HIPPO- DROME</vt:lpstr>
      <vt:lpstr>ISTANBUL: ROMAN HIPPODROME</vt:lpstr>
      <vt:lpstr>ISTANBUL: HAGIA SOPHIA</vt:lpstr>
      <vt:lpstr>ISTANBUL: BLUE MOSQUE</vt:lpstr>
      <vt:lpstr>ISTANBUL: BASILICA CISTERNS</vt:lpstr>
      <vt:lpstr>ISTANBUL: TOPKAPI PALACE</vt:lpstr>
      <vt:lpstr>MON, MAY 27, DAY 15: Istanbul</vt:lpstr>
      <vt:lpstr>ISTANBUL: BOSPHORUS CRUISE</vt:lpstr>
      <vt:lpstr>ISTANBUL: ST. SAVIOUR IN CHORA</vt:lpstr>
      <vt:lpstr>Mosque of Suleiman the Magnificent</vt:lpstr>
      <vt:lpstr>ISTANBUL:  Grand Bazaar  &amp; Spice Market</vt:lpstr>
      <vt:lpstr>TUES, MAY 28, DAY 16:</vt:lpstr>
      <vt:lpstr>Image Sources / Credits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Christians in turkey: Evidence from Acts</dc:title>
  <dc:creator>Felix Just</dc:creator>
  <cp:lastModifiedBy>Felix Just</cp:lastModifiedBy>
  <cp:revision>93</cp:revision>
  <dcterms:created xsi:type="dcterms:W3CDTF">2012-11-10T07:04:04Z</dcterms:created>
  <dcterms:modified xsi:type="dcterms:W3CDTF">2013-03-18T05:27:12Z</dcterms:modified>
</cp:coreProperties>
</file>