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3" r:id="rId3"/>
    <p:sldId id="292" r:id="rId4"/>
    <p:sldId id="349" r:id="rId5"/>
    <p:sldId id="348" r:id="rId6"/>
    <p:sldId id="415" r:id="rId7"/>
    <p:sldId id="350" r:id="rId8"/>
    <p:sldId id="324" r:id="rId9"/>
    <p:sldId id="353" r:id="rId10"/>
    <p:sldId id="420" r:id="rId11"/>
    <p:sldId id="419" r:id="rId12"/>
    <p:sldId id="352" r:id="rId13"/>
    <p:sldId id="416" r:id="rId14"/>
    <p:sldId id="354" r:id="rId15"/>
    <p:sldId id="351" r:id="rId16"/>
    <p:sldId id="355" r:id="rId17"/>
    <p:sldId id="356" r:id="rId18"/>
    <p:sldId id="357" r:id="rId19"/>
    <p:sldId id="417" r:id="rId20"/>
    <p:sldId id="325" r:id="rId21"/>
    <p:sldId id="358" r:id="rId22"/>
    <p:sldId id="418" r:id="rId23"/>
    <p:sldId id="359" r:id="rId24"/>
    <p:sldId id="360" r:id="rId25"/>
    <p:sldId id="361" r:id="rId26"/>
    <p:sldId id="362" r:id="rId27"/>
    <p:sldId id="364" r:id="rId28"/>
    <p:sldId id="363" r:id="rId29"/>
    <p:sldId id="275" r:id="rId30"/>
    <p:sldId id="293" r:id="rId31"/>
    <p:sldId id="365" r:id="rId32"/>
    <p:sldId id="366" r:id="rId33"/>
    <p:sldId id="367" r:id="rId34"/>
    <p:sldId id="368" r:id="rId35"/>
    <p:sldId id="369" r:id="rId36"/>
    <p:sldId id="370" r:id="rId37"/>
    <p:sldId id="371" r:id="rId38"/>
    <p:sldId id="372" r:id="rId39"/>
    <p:sldId id="326" r:id="rId40"/>
    <p:sldId id="377" r:id="rId41"/>
    <p:sldId id="376" r:id="rId42"/>
    <p:sldId id="375" r:id="rId43"/>
    <p:sldId id="327" r:id="rId44"/>
    <p:sldId id="421" r:id="rId45"/>
    <p:sldId id="382" r:id="rId46"/>
    <p:sldId id="381" r:id="rId47"/>
    <p:sldId id="379" r:id="rId48"/>
    <p:sldId id="380" r:id="rId49"/>
    <p:sldId id="378" r:id="rId50"/>
    <p:sldId id="383" r:id="rId51"/>
    <p:sldId id="384" r:id="rId52"/>
    <p:sldId id="385" r:id="rId53"/>
    <p:sldId id="391" r:id="rId54"/>
    <p:sldId id="390" r:id="rId55"/>
    <p:sldId id="422" r:id="rId56"/>
    <p:sldId id="389" r:id="rId57"/>
    <p:sldId id="388" r:id="rId58"/>
    <p:sldId id="387" r:id="rId59"/>
    <p:sldId id="397" r:id="rId60"/>
    <p:sldId id="393" r:id="rId61"/>
    <p:sldId id="392" r:id="rId62"/>
    <p:sldId id="399" r:id="rId63"/>
    <p:sldId id="398" r:id="rId64"/>
    <p:sldId id="402" r:id="rId65"/>
    <p:sldId id="269" r:id="rId66"/>
    <p:sldId id="294" r:id="rId67"/>
    <p:sldId id="428" r:id="rId68"/>
    <p:sldId id="427" r:id="rId69"/>
    <p:sldId id="328" r:id="rId70"/>
    <p:sldId id="406" r:id="rId71"/>
    <p:sldId id="405" r:id="rId72"/>
    <p:sldId id="404" r:id="rId73"/>
    <p:sldId id="408" r:id="rId74"/>
    <p:sldId id="329" r:id="rId75"/>
    <p:sldId id="278" r:id="rId76"/>
    <p:sldId id="424" r:id="rId77"/>
    <p:sldId id="423" r:id="rId78"/>
    <p:sldId id="429" r:id="rId79"/>
    <p:sldId id="425" r:id="rId80"/>
    <p:sldId id="426" r:id="rId81"/>
    <p:sldId id="295" r:id="rId8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552" autoAdjust="0"/>
    <p:restoredTop sz="94580" autoAdjust="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/>
          <a:lstStyle/>
          <a:p>
            <a:fld id="{BB01A55C-34B0-4B3F-9736-05538ABA4306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D026-8DB0-4B6C-B4D9-D0B87C5261F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518160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/>
          <a:lstStyle/>
          <a:p>
            <a:fld id="{BB01A55C-34B0-4B3F-9736-05538ABA4306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D026-8DB0-4B6C-B4D9-D0B87C5261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/>
          <a:lstStyle/>
          <a:p>
            <a:fld id="{BB01A55C-34B0-4B3F-9736-05538ABA4306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D026-8DB0-4B6C-B4D9-D0B87C5261F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/>
          <a:lstStyle/>
          <a:p>
            <a:fld id="{BB01A55C-34B0-4B3F-9736-05538ABA4306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D026-8DB0-4B6C-B4D9-D0B87C5261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/>
          <a:lstStyle/>
          <a:p>
            <a:fld id="{BB01A55C-34B0-4B3F-9736-05538ABA4306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D026-8DB0-4B6C-B4D9-D0B87C5261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/>
          <a:lstStyle/>
          <a:p>
            <a:fld id="{BB01A55C-34B0-4B3F-9736-05538ABA4306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8BD026-8DB0-4B6C-B4D9-D0B87C5261F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/>
          <a:lstStyle/>
          <a:p>
            <a:fld id="{BB01A55C-34B0-4B3F-9736-05538ABA4306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D026-8DB0-4B6C-B4D9-D0B87C5261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/>
          <a:lstStyle/>
          <a:p>
            <a:fld id="{BB01A55C-34B0-4B3F-9736-05538ABA4306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CB8BD026-8DB0-4B6C-B4D9-D0B87C5261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/>
          <a:lstStyle/>
          <a:p>
            <a:fld id="{BB01A55C-34B0-4B3F-9736-05538ABA4306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D026-8DB0-4B6C-B4D9-D0B87C5261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/>
          <a:lstStyle/>
          <a:p>
            <a:fld id="{BB01A55C-34B0-4B3F-9736-05538ABA4306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D026-8DB0-4B6C-B4D9-D0B87C5261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/>
          <a:lstStyle/>
          <a:p>
            <a:fld id="{BB01A55C-34B0-4B3F-9736-05538ABA4306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D026-8DB0-4B6C-B4D9-D0B87C5261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 userDrawn="1"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6200"/>
            <a:ext cx="80772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077200" cy="5105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86800" y="6492875"/>
            <a:ext cx="4572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B8BD026-8DB0-4B6C-B4D9-D0B87C5261F5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1.png"/><Relationship Id="rId4" Type="http://schemas.openxmlformats.org/officeDocument/2006/relationships/image" Target="../media/image16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4.png"/><Relationship Id="rId4" Type="http://schemas.openxmlformats.org/officeDocument/2006/relationships/image" Target="../media/image16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8.png"/><Relationship Id="rId4" Type="http://schemas.openxmlformats.org/officeDocument/2006/relationships/image" Target="../media/image16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2.png"/><Relationship Id="rId4" Type="http://schemas.openxmlformats.org/officeDocument/2006/relationships/image" Target="../media/image17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5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hyperlink" Target="http://www.sacred-destinations.com/turkey/aphrodisias" TargetMode="Externa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0.jpeg"/><Relationship Id="rId4" Type="http://schemas.openxmlformats.org/officeDocument/2006/relationships/image" Target="../media/image179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9.png"/><Relationship Id="rId4" Type="http://schemas.openxmlformats.org/officeDocument/2006/relationships/image" Target="../media/image18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6.png"/><Relationship Id="rId4" Type="http://schemas.openxmlformats.org/officeDocument/2006/relationships/image" Target="../media/image19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0.png"/><Relationship Id="rId4" Type="http://schemas.openxmlformats.org/officeDocument/2006/relationships/image" Target="../media/image199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lylandphotos.org/" TargetMode="External"/><Relationship Id="rId2" Type="http://schemas.openxmlformats.org/officeDocument/2006/relationships/hyperlink" Target="http://www.sacred-destinations.com/turkey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609600"/>
            <a:ext cx="8534400" cy="2689225"/>
          </a:xfrm>
        </p:spPr>
        <p:txBody>
          <a:bodyPr/>
          <a:lstStyle/>
          <a:p>
            <a:pPr algn="ctr"/>
            <a:r>
              <a:rPr lang="en-US" dirty="0" smtClean="0"/>
              <a:t>PILGRIMAGE TO turkey:</a:t>
            </a:r>
            <a:br>
              <a:rPr lang="en-US" dirty="0" smtClean="0"/>
            </a:br>
            <a:r>
              <a:rPr lang="en-US" b="1" dirty="0" smtClean="0"/>
              <a:t>ARCHAEOLOGICAL REMAINS</a:t>
            </a:r>
            <a:br>
              <a:rPr lang="en-US" b="1" dirty="0" smtClean="0"/>
            </a:br>
            <a:r>
              <a:rPr lang="en-US" b="1" dirty="0" smtClean="0"/>
              <a:t>~ </a:t>
            </a:r>
            <a:r>
              <a:rPr lang="en-US" dirty="0" smtClean="0"/>
              <a:t>Part  2 ~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400800" cy="17526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MSMC Ecclesia Series</a:t>
            </a:r>
          </a:p>
          <a:p>
            <a:pPr algn="ctr"/>
            <a:r>
              <a:rPr lang="en-US" sz="2800" b="1" dirty="0" smtClean="0"/>
              <a:t>Fr. Felix Just, S.J., Ph.D.</a:t>
            </a:r>
          </a:p>
          <a:p>
            <a:pPr algn="ctr"/>
            <a:r>
              <a:rPr lang="en-US" sz="2800" dirty="0" smtClean="0"/>
              <a:t>http://catholic-resources.org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809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SUN, MAY 19 (</a:t>
            </a:r>
            <a:r>
              <a:rPr lang="en-US" b="1" dirty="0" smtClean="0"/>
              <a:t>Pentecost) </a:t>
            </a:r>
            <a:r>
              <a:rPr lang="en-US" b="1" dirty="0"/>
              <a:t>DAY 7: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 smtClean="0"/>
              <a:t>ANTALYA:</a:t>
            </a:r>
            <a:r>
              <a:rPr lang="en-US" dirty="0" smtClean="0"/>
              <a:t> breakfast at hotel</a:t>
            </a:r>
          </a:p>
          <a:p>
            <a:pPr lvl="0"/>
            <a:r>
              <a:rPr lang="en-US" dirty="0" smtClean="0"/>
              <a:t>Ancient </a:t>
            </a:r>
            <a:r>
              <a:rPr lang="en-US" b="1" dirty="0" err="1" smtClean="0"/>
              <a:t>Perga</a:t>
            </a:r>
            <a:r>
              <a:rPr lang="en-US" dirty="0" smtClean="0"/>
              <a:t>: one of best-preserved stadium-theatres in Turkey.</a:t>
            </a:r>
          </a:p>
          <a:p>
            <a:pPr lvl="1"/>
            <a:r>
              <a:rPr lang="en-US" dirty="0" smtClean="0"/>
              <a:t>Barnabas &amp; Paul passed thru </a:t>
            </a:r>
            <a:r>
              <a:rPr lang="en-US" dirty="0" err="1"/>
              <a:t>Perga</a:t>
            </a:r>
            <a:r>
              <a:rPr lang="en-US" dirty="0"/>
              <a:t> on their way </a:t>
            </a:r>
            <a:r>
              <a:rPr lang="en-US" dirty="0" smtClean="0"/>
              <a:t>to/from </a:t>
            </a:r>
            <a:r>
              <a:rPr lang="en-US" dirty="0"/>
              <a:t>Antioch </a:t>
            </a:r>
            <a:r>
              <a:rPr lang="en-US" dirty="0" smtClean="0"/>
              <a:t>(</a:t>
            </a:r>
            <a:r>
              <a:rPr lang="en-US" dirty="0"/>
              <a:t>Acts 13:13-14; 14:25</a:t>
            </a:r>
            <a:r>
              <a:rPr lang="en-US" dirty="0" smtClean="0"/>
              <a:t>).</a:t>
            </a:r>
          </a:p>
          <a:p>
            <a:pPr lvl="0"/>
            <a:r>
              <a:rPr lang="en-US" b="1" dirty="0" smtClean="0"/>
              <a:t>Antalya</a:t>
            </a:r>
            <a:r>
              <a:rPr lang="en-US" dirty="0" smtClean="0"/>
              <a:t>: Archaeology Museum, one </a:t>
            </a:r>
            <a:r>
              <a:rPr lang="en-US" dirty="0"/>
              <a:t>of the finest in modern </a:t>
            </a:r>
            <a:r>
              <a:rPr lang="en-US" dirty="0" smtClean="0"/>
              <a:t>Turkey.</a:t>
            </a:r>
          </a:p>
          <a:p>
            <a:pPr lvl="0"/>
            <a:r>
              <a:rPr lang="en-US" b="1" dirty="0" err="1" smtClean="0"/>
              <a:t>Aspendos</a:t>
            </a:r>
            <a:r>
              <a:rPr lang="en-US" dirty="0"/>
              <a:t>: Ancient </a:t>
            </a:r>
            <a:r>
              <a:rPr lang="en-US" dirty="0" smtClean="0"/>
              <a:t>theatre</a:t>
            </a:r>
          </a:p>
          <a:p>
            <a:pPr lvl="0"/>
            <a:r>
              <a:rPr lang="en-US" b="1" dirty="0" smtClean="0"/>
              <a:t>Antalya</a:t>
            </a:r>
            <a:r>
              <a:rPr lang="en-US" dirty="0" smtClean="0"/>
              <a:t>: back to hotel for dinner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19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906157"/>
          </a:xfrm>
        </p:spPr>
        <p:txBody>
          <a:bodyPr/>
          <a:lstStyle/>
          <a:p>
            <a:r>
              <a:rPr lang="en-US" b="1" dirty="0"/>
              <a:t>ANTALYA</a:t>
            </a:r>
            <a:endParaRPr lang="en-U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4775" y="19049"/>
            <a:ext cx="5233987" cy="3618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3838004"/>
            <a:ext cx="4495800" cy="3000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5848" y="3838004"/>
            <a:ext cx="4524340" cy="3019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" y="1145668"/>
            <a:ext cx="38100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076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ANTALYA</a:t>
            </a:r>
            <a:endParaRPr lang="en-U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4038600"/>
            <a:ext cx="4232537" cy="281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5715000" cy="380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Content Placeholder 5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00" y="4001262"/>
            <a:ext cx="4267200" cy="283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603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458200" cy="1143000"/>
          </a:xfrm>
        </p:spPr>
        <p:txBody>
          <a:bodyPr/>
          <a:lstStyle/>
          <a:p>
            <a:r>
              <a:rPr lang="en-US" b="1" dirty="0" smtClean="0"/>
              <a:t>ANTALYA: Hadrian’s Gate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8686800" cy="579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483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458200" cy="1143000"/>
          </a:xfrm>
        </p:spPr>
        <p:txBody>
          <a:bodyPr/>
          <a:lstStyle/>
          <a:p>
            <a:r>
              <a:rPr lang="en-US" b="1" dirty="0" smtClean="0"/>
              <a:t>ANTALYA: Hadrian’s Gate</a:t>
            </a:r>
            <a:endParaRPr lang="en-US" dirty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1035978"/>
            <a:ext cx="4313376" cy="2879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764" y="3975643"/>
            <a:ext cx="4318139" cy="2882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7800" y="1035977"/>
            <a:ext cx="3886200" cy="5822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885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6764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ANTALYA: </a:t>
            </a:r>
            <a:r>
              <a:rPr lang="en-US" dirty="0" err="1" smtClean="0"/>
              <a:t>Yivli</a:t>
            </a:r>
            <a:r>
              <a:rPr lang="en-US" dirty="0"/>
              <a:t> Minaret (“</a:t>
            </a:r>
            <a:r>
              <a:rPr lang="en-US" dirty="0" smtClean="0"/>
              <a:t>fluted”) &amp; </a:t>
            </a:r>
            <a:r>
              <a:rPr lang="en-US" dirty="0"/>
              <a:t>Taurus Mountains</a:t>
            </a: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7762696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419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PERGA/E</a:t>
            </a:r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24" y="1023937"/>
            <a:ext cx="3571875" cy="2469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1632" y="3733800"/>
            <a:ext cx="4666180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25" y="3733800"/>
            <a:ext cx="4400282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0185" y="4762"/>
            <a:ext cx="5263816" cy="35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744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15386" cy="990600"/>
          </a:xfrm>
        </p:spPr>
        <p:txBody>
          <a:bodyPr/>
          <a:lstStyle/>
          <a:p>
            <a:r>
              <a:rPr lang="en-US" b="1" dirty="0" smtClean="0"/>
              <a:t>PERGA: Southern Bath</a:t>
            </a:r>
            <a:endParaRPr lang="en-US" dirty="0"/>
          </a:p>
        </p:txBody>
      </p:sp>
      <p:pic>
        <p:nvPicPr>
          <p:cNvPr id="10252" name="Picture 12" descr="http://www.holylandphotos.org/userfiles/images/PergaDiagBath6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9587" y="981074"/>
            <a:ext cx="8815387" cy="587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Southern Bath (SB)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9800" y="1"/>
            <a:ext cx="3124200" cy="207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98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7086600" cy="990600"/>
          </a:xfrm>
        </p:spPr>
        <p:txBody>
          <a:bodyPr/>
          <a:lstStyle/>
          <a:p>
            <a:r>
              <a:rPr lang="en-US" b="1" dirty="0" smtClean="0"/>
              <a:t>PERGA: Bath</a:t>
            </a:r>
            <a:endParaRPr lang="en-US" dirty="0"/>
          </a:p>
        </p:txBody>
      </p:sp>
      <p:pic>
        <p:nvPicPr>
          <p:cNvPr id="10244" name="Picture 4" descr="SB Pool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39547"/>
            <a:ext cx="3743538" cy="2489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SB Frigidar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3887343"/>
            <a:ext cx="4495800" cy="298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SB Tepidari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87343"/>
            <a:ext cx="4467151" cy="297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SB Caldari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7608" y="-1"/>
            <a:ext cx="5156392" cy="3429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14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7086600" cy="990600"/>
          </a:xfrm>
        </p:spPr>
        <p:txBody>
          <a:bodyPr/>
          <a:lstStyle/>
          <a:p>
            <a:r>
              <a:rPr lang="en-US" b="1" dirty="0" smtClean="0"/>
              <a:t>PERGA: Forum</a:t>
            </a:r>
            <a:endParaRPr lang="en-US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355218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2765" y="0"/>
            <a:ext cx="5251236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400" y="3903081"/>
            <a:ext cx="4414838" cy="2935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918966"/>
            <a:ext cx="4419600" cy="2939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935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8800" y="0"/>
            <a:ext cx="3810000" cy="370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676400"/>
          </a:xfrm>
        </p:spPr>
        <p:txBody>
          <a:bodyPr>
            <a:normAutofit/>
          </a:bodyPr>
          <a:lstStyle/>
          <a:p>
            <a:r>
              <a:rPr lang="en-US" b="1" dirty="0" smtClean="0"/>
              <a:t>PERGA: </a:t>
            </a:r>
            <a:r>
              <a:rPr lang="en-US" dirty="0" err="1" smtClean="0"/>
              <a:t>Cardo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(Main Street)</a:t>
            </a:r>
            <a:endParaRPr lang="en-US" sz="3600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6194830" cy="411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084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848100" cy="38862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PERGA: </a:t>
            </a:r>
            <a:r>
              <a:rPr lang="en-US" dirty="0" err="1" smtClean="0"/>
              <a:t>Cardo</a:t>
            </a:r>
            <a:r>
              <a:rPr lang="en-US" dirty="0" smtClean="0"/>
              <a:t> </a:t>
            </a:r>
            <a:r>
              <a:rPr lang="en-US" sz="4000" dirty="0" smtClean="0"/>
              <a:t>(Column with Artemis)</a:t>
            </a:r>
            <a:endParaRPr lang="en-US" dirty="0"/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6200" y="0"/>
            <a:ext cx="5257800" cy="701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395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PERGA: </a:t>
            </a:r>
            <a:r>
              <a:rPr lang="en-US" dirty="0" err="1"/>
              <a:t>Nymphaeum</a:t>
            </a:r>
            <a:r>
              <a:rPr lang="en-US" dirty="0"/>
              <a:t> </a:t>
            </a:r>
            <a:r>
              <a:rPr lang="en-US" sz="4400" dirty="0"/>
              <a:t>(water fountain</a:t>
            </a:r>
            <a:r>
              <a:rPr lang="en-US" sz="4400" dirty="0" smtClean="0"/>
              <a:t>)</a:t>
            </a:r>
            <a:endParaRPr lang="en-US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78755"/>
            <a:ext cx="4261902" cy="2855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7537" y="878755"/>
            <a:ext cx="4277864" cy="2855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7537" y="4022706"/>
            <a:ext cx="4501700" cy="300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022706"/>
            <a:ext cx="4261902" cy="284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291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2192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PERGA: </a:t>
            </a:r>
            <a:r>
              <a:rPr lang="en-US" dirty="0" smtClean="0"/>
              <a:t>Oceanus, game </a:t>
            </a:r>
            <a:br>
              <a:rPr lang="en-US" dirty="0" smtClean="0"/>
            </a:br>
            <a:r>
              <a:rPr lang="en-US" dirty="0" smtClean="0"/>
              <a:t>board, &amp; butcher’s table</a:t>
            </a:r>
            <a:endParaRPr lang="en-US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763" y="3733799"/>
            <a:ext cx="4680452" cy="312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001" y="0"/>
            <a:ext cx="2667000" cy="3995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2605" y="1295399"/>
            <a:ext cx="3437595" cy="2286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1600" y="4213099"/>
            <a:ext cx="3962400" cy="2644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580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PERGA: </a:t>
            </a:r>
            <a:r>
              <a:rPr lang="en-US" dirty="0"/>
              <a:t>Dancer </a:t>
            </a:r>
            <a:r>
              <a:rPr lang="en-US" dirty="0" smtClean="0"/>
              <a:t>&amp; </a:t>
            </a:r>
            <a:br>
              <a:rPr lang="en-US" dirty="0" smtClean="0"/>
            </a:br>
            <a:r>
              <a:rPr lang="en-US" dirty="0" smtClean="0"/>
              <a:t>Priestess of Artemis</a:t>
            </a:r>
            <a:endParaRPr lang="en-US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6890" y="0"/>
            <a:ext cx="354711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812" y="1349485"/>
            <a:ext cx="3938588" cy="5508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57600" y="3962400"/>
            <a:ext cx="21717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233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PERGA: </a:t>
            </a:r>
            <a:r>
              <a:rPr lang="en-US" sz="4400" b="1" dirty="0" smtClean="0"/>
              <a:t>Statue &amp; </a:t>
            </a:r>
            <a:r>
              <a:rPr lang="en-US" sz="4400" dirty="0" smtClean="0"/>
              <a:t>Inscriptions of </a:t>
            </a:r>
            <a:r>
              <a:rPr lang="en-US" sz="4400" dirty="0" err="1" smtClean="0"/>
              <a:t>Plancia</a:t>
            </a:r>
            <a:r>
              <a:rPr lang="en-US" sz="4400" dirty="0" smtClean="0"/>
              <a:t> Magna, city benefactress</a:t>
            </a:r>
            <a:endParaRPr lang="en-US" sz="4400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43013"/>
            <a:ext cx="3776079" cy="561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3351" y="1219200"/>
            <a:ext cx="3925886" cy="2944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3350" y="4234593"/>
            <a:ext cx="3930649" cy="2613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694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PERGA: Incense Altar</a:t>
            </a:r>
            <a:endParaRPr lang="en-US" dirty="0"/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9800" y="1052512"/>
            <a:ext cx="4648200" cy="581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119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PERGA: Frieze from Theatre</a:t>
            </a:r>
            <a:endParaRPr lang="en-US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1016126"/>
            <a:ext cx="8686801" cy="5841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112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ASPENDOS: Theatre stage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60" y="1007403"/>
            <a:ext cx="4172540" cy="2885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60" y="4072831"/>
            <a:ext cx="4172540" cy="2785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7801" y="1035978"/>
            <a:ext cx="3886200" cy="5822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682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ASPENDOS: Theatre</a:t>
            </a:r>
            <a:endParaRPr 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8605155" cy="5722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235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Asp. Theatre: Keystone of </a:t>
            </a:r>
            <a:r>
              <a:rPr lang="en-US" dirty="0" smtClean="0"/>
              <a:t>Dionysus, entrance &amp; exterior</a:t>
            </a:r>
            <a:endParaRPr lang="en-US" dirty="0"/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1588" y="762000"/>
            <a:ext cx="4062412" cy="2701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401" y="3810000"/>
            <a:ext cx="4038599" cy="3028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25" y="1853779"/>
            <a:ext cx="5248276" cy="3490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474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ASPENDOS</a:t>
            </a:r>
            <a:r>
              <a:rPr lang="en-US" b="1" dirty="0"/>
              <a:t>: </a:t>
            </a:r>
            <a:r>
              <a:rPr lang="en-US" b="1" dirty="0" err="1"/>
              <a:t>Diazoma</a:t>
            </a:r>
            <a:r>
              <a:rPr lang="en-US" b="1" dirty="0"/>
              <a:t> </a:t>
            </a:r>
            <a:r>
              <a:rPr lang="en-US" sz="4400" b="1" dirty="0" smtClean="0"/>
              <a:t>("Belt </a:t>
            </a:r>
            <a:r>
              <a:rPr lang="en-US" sz="4400" b="1" dirty="0"/>
              <a:t>Walkway</a:t>
            </a:r>
            <a:r>
              <a:rPr lang="en-US" sz="4400" b="1" dirty="0" smtClean="0"/>
              <a:t>")</a:t>
            </a:r>
            <a:r>
              <a:rPr lang="en-US" b="1" dirty="0" smtClean="0"/>
              <a:t> &amp; Theatre </a:t>
            </a:r>
            <a:r>
              <a:rPr lang="en-US" b="1" dirty="0"/>
              <a:t>Seating</a:t>
            </a:r>
            <a:endParaRPr lang="en-US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" y="4114801"/>
            <a:ext cx="4354284" cy="2895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6807" y="4343399"/>
            <a:ext cx="3767192" cy="2514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" y="1219200"/>
            <a:ext cx="3643313" cy="2732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Content Placeholder 6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0354" y="1257299"/>
            <a:ext cx="4413645" cy="2946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127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5029200" cy="167640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ASPENDOS: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Nymphaeum</a:t>
            </a:r>
            <a:endParaRPr lang="en-US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7392537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494" y="0"/>
            <a:ext cx="3995506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225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3124200"/>
          </a:xfrm>
        </p:spPr>
        <p:txBody>
          <a:bodyPr>
            <a:normAutofit/>
          </a:bodyPr>
          <a:lstStyle/>
          <a:p>
            <a:r>
              <a:rPr lang="en-US" b="1" dirty="0" smtClean="0"/>
              <a:t>ASPENDOS</a:t>
            </a:r>
            <a:r>
              <a:rPr lang="en-US" b="1" dirty="0"/>
              <a:t>: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Street &amp; Gate; </a:t>
            </a:r>
            <a:br>
              <a:rPr lang="en-US" b="1" dirty="0" smtClean="0"/>
            </a:br>
            <a:r>
              <a:rPr lang="en-US" b="1" dirty="0" smtClean="0"/>
              <a:t>Acropolis</a:t>
            </a:r>
            <a:br>
              <a:rPr lang="en-US" b="1" dirty="0" smtClean="0"/>
            </a:br>
            <a:r>
              <a:rPr lang="en-US" b="1" dirty="0" smtClean="0"/>
              <a:t>&amp; Temple</a:t>
            </a:r>
            <a:endParaRPr lang="en-US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2764" y="3352800"/>
            <a:ext cx="5251237" cy="3505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343399"/>
            <a:ext cx="3767193" cy="2514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1445" y="0"/>
            <a:ext cx="4682555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731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ASPENDOS: Aqueduct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0968" y="995362"/>
            <a:ext cx="4163031" cy="2778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95362"/>
            <a:ext cx="3998306" cy="2778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59270"/>
            <a:ext cx="3998306" cy="2998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3000" y="3859271"/>
            <a:ext cx="4492479" cy="2998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922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ASPENDOS: Aqueduct &amp; stadium</a:t>
            </a:r>
            <a:endParaRPr lang="en-US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7801" y="1020463"/>
            <a:ext cx="3886200" cy="5822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73658"/>
            <a:ext cx="4038600" cy="2938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4146910"/>
            <a:ext cx="4040811" cy="2939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454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382000" cy="2133600"/>
          </a:xfrm>
        </p:spPr>
        <p:txBody>
          <a:bodyPr>
            <a:noAutofit/>
          </a:bodyPr>
          <a:lstStyle/>
          <a:p>
            <a:r>
              <a:rPr lang="en-US" sz="4000" b="1" dirty="0"/>
              <a:t>ASPENDOS: </a:t>
            </a:r>
            <a:r>
              <a:rPr lang="en-US" sz="4000" b="1" dirty="0" err="1"/>
              <a:t>Selçuk</a:t>
            </a:r>
            <a:r>
              <a:rPr lang="en-US" sz="4000" b="1" dirty="0"/>
              <a:t> </a:t>
            </a:r>
            <a:r>
              <a:rPr lang="en-US" sz="4000" b="1" dirty="0" smtClean="0"/>
              <a:t>Bridge (13</a:t>
            </a:r>
            <a:r>
              <a:rPr lang="en-US" sz="4000" b="1" baseline="30000" dirty="0" smtClean="0"/>
              <a:t>th</a:t>
            </a:r>
            <a:r>
              <a:rPr lang="en-US" sz="4000" b="1" dirty="0" smtClean="0"/>
              <a:t> </a:t>
            </a:r>
            <a:r>
              <a:rPr lang="en-US" sz="4000" b="1" dirty="0"/>
              <a:t>Cen</a:t>
            </a:r>
            <a:r>
              <a:rPr lang="en-US" sz="4000" b="1" dirty="0" smtClean="0"/>
              <a:t>.)</a:t>
            </a:r>
            <a:br>
              <a:rPr lang="en-US" sz="4000" b="1" dirty="0" smtClean="0"/>
            </a:br>
            <a:r>
              <a:rPr lang="en-US" sz="4000" b="1" dirty="0" smtClean="0"/>
              <a:t>at </a:t>
            </a:r>
            <a:r>
              <a:rPr lang="en-US" sz="4000" b="1" dirty="0" err="1" smtClean="0"/>
              <a:t>Köprüçay</a:t>
            </a:r>
            <a:r>
              <a:rPr lang="en-US" sz="4000" b="1" dirty="0" smtClean="0"/>
              <a:t> River</a:t>
            </a:r>
            <a:br>
              <a:rPr lang="en-US" sz="4000" b="1" dirty="0" smtClean="0"/>
            </a:br>
            <a:r>
              <a:rPr lang="en-US" sz="3600" dirty="0" smtClean="0"/>
              <a:t>(ancient </a:t>
            </a:r>
            <a:r>
              <a:rPr lang="en-US" sz="3600" dirty="0" err="1" smtClean="0"/>
              <a:t>Eurymedon</a:t>
            </a:r>
            <a:r>
              <a:rPr lang="en-US" sz="3600" dirty="0" smtClean="0"/>
              <a:t>)</a:t>
            </a:r>
            <a:endParaRPr lang="en-US" sz="4000" dirty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971800"/>
            <a:ext cx="4251216" cy="2837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00" y="965835"/>
            <a:ext cx="4267200" cy="283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00" y="4020313"/>
            <a:ext cx="4267200" cy="283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088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MON, MAY 20, DAY 8: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05800" cy="5562600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300" b="1" dirty="0" smtClean="0"/>
              <a:t>ANTALYA to LAODICEA to </a:t>
            </a:r>
            <a:r>
              <a:rPr lang="en-US" sz="2300" b="1" dirty="0"/>
              <a:t>COLOSSAE </a:t>
            </a:r>
            <a:r>
              <a:rPr lang="en-US" sz="2300" b="1" dirty="0" smtClean="0"/>
              <a:t>to HIERAPOLIS</a:t>
            </a:r>
          </a:p>
          <a:p>
            <a:pPr lvl="0"/>
            <a:r>
              <a:rPr lang="en-US" sz="2300" dirty="0" smtClean="0"/>
              <a:t>Morning travel </a:t>
            </a:r>
            <a:r>
              <a:rPr lang="en-US" sz="2300" dirty="0"/>
              <a:t>to </a:t>
            </a:r>
            <a:r>
              <a:rPr lang="en-US" sz="2300" b="1" dirty="0"/>
              <a:t>Laodicea</a:t>
            </a:r>
            <a:r>
              <a:rPr lang="en-US" sz="2300" dirty="0"/>
              <a:t>, a site </a:t>
            </a:r>
            <a:r>
              <a:rPr lang="en-US" sz="2300" dirty="0" smtClean="0"/>
              <a:t>largely unexcavated.</a:t>
            </a:r>
          </a:p>
          <a:p>
            <a:pPr lvl="1"/>
            <a:r>
              <a:rPr lang="en-US" sz="1900" dirty="0" smtClean="0"/>
              <a:t>The </a:t>
            </a:r>
            <a:r>
              <a:rPr lang="en-US" sz="1900" dirty="0"/>
              <a:t>church </a:t>
            </a:r>
            <a:r>
              <a:rPr lang="en-US" sz="1900" dirty="0" smtClean="0"/>
              <a:t>here received </a:t>
            </a:r>
            <a:r>
              <a:rPr lang="en-US" sz="1900" dirty="0"/>
              <a:t>a letter from Paul (Col 4:16</a:t>
            </a:r>
            <a:r>
              <a:rPr lang="en-US" sz="1900" dirty="0" smtClean="0"/>
              <a:t>)</a:t>
            </a:r>
          </a:p>
          <a:p>
            <a:pPr lvl="1"/>
            <a:r>
              <a:rPr lang="en-US" sz="1900" dirty="0" smtClean="0"/>
              <a:t>One </a:t>
            </a:r>
            <a:r>
              <a:rPr lang="en-US" sz="1900" dirty="0"/>
              <a:t>of the seven churches of the Book of </a:t>
            </a:r>
            <a:r>
              <a:rPr lang="en-US" sz="1900" dirty="0" smtClean="0"/>
              <a:t>Revelation.</a:t>
            </a:r>
          </a:p>
          <a:p>
            <a:pPr lvl="1"/>
            <a:r>
              <a:rPr lang="en-US" sz="1900" dirty="0" smtClean="0"/>
              <a:t>Site </a:t>
            </a:r>
            <a:r>
              <a:rPr lang="en-US" sz="1900" dirty="0"/>
              <a:t>of an important regional church council held in 367 AD</a:t>
            </a:r>
            <a:r>
              <a:rPr lang="en-US" sz="1900" dirty="0" smtClean="0"/>
              <a:t>.</a:t>
            </a:r>
          </a:p>
          <a:p>
            <a:r>
              <a:rPr lang="en-US" sz="2300" dirty="0" smtClean="0"/>
              <a:t>We </a:t>
            </a:r>
            <a:r>
              <a:rPr lang="en-US" sz="2300" dirty="0"/>
              <a:t>then visit </a:t>
            </a:r>
            <a:r>
              <a:rPr lang="en-US" sz="2300" dirty="0" smtClean="0"/>
              <a:t>ruins </a:t>
            </a:r>
            <a:r>
              <a:rPr lang="en-US" sz="2300" dirty="0"/>
              <a:t>of ancient </a:t>
            </a:r>
            <a:r>
              <a:rPr lang="en-US" sz="2300" b="1" dirty="0"/>
              <a:t>Colossae</a:t>
            </a:r>
            <a:r>
              <a:rPr lang="en-US" sz="2300" dirty="0" smtClean="0"/>
              <a:t>.</a:t>
            </a:r>
          </a:p>
          <a:p>
            <a:pPr lvl="1"/>
            <a:r>
              <a:rPr lang="en-US" sz="1900" dirty="0" smtClean="0"/>
              <a:t>Paul </a:t>
            </a:r>
            <a:r>
              <a:rPr lang="en-US" sz="1900" dirty="0"/>
              <a:t>himself never </a:t>
            </a:r>
            <a:r>
              <a:rPr lang="en-US" sz="1900" dirty="0" smtClean="0"/>
              <a:t>visited, </a:t>
            </a:r>
            <a:r>
              <a:rPr lang="en-US" sz="1900" dirty="0"/>
              <a:t>but </a:t>
            </a:r>
            <a:r>
              <a:rPr lang="en-US" sz="1900" dirty="0" err="1" smtClean="0"/>
              <a:t>Epaphras</a:t>
            </a:r>
            <a:r>
              <a:rPr lang="en-US" sz="1900" dirty="0"/>
              <a:t>, one of </a:t>
            </a:r>
            <a:r>
              <a:rPr lang="en-US" sz="1900" dirty="0" smtClean="0"/>
              <a:t>his associates </a:t>
            </a:r>
            <a:r>
              <a:rPr lang="en-US" sz="1900" dirty="0"/>
              <a:t>and a citizen of Colossae, </a:t>
            </a:r>
            <a:r>
              <a:rPr lang="en-US" sz="1900" dirty="0" smtClean="0"/>
              <a:t>founded the </a:t>
            </a:r>
            <a:r>
              <a:rPr lang="en-US" sz="1900" dirty="0"/>
              <a:t>Colossian church (Col 1:7; 4:12</a:t>
            </a:r>
            <a:r>
              <a:rPr lang="en-US" sz="1900" dirty="0" smtClean="0"/>
              <a:t>).</a:t>
            </a:r>
          </a:p>
          <a:p>
            <a:pPr lvl="1"/>
            <a:r>
              <a:rPr lang="en-US" sz="1900" dirty="0" smtClean="0"/>
              <a:t>Paul </a:t>
            </a:r>
            <a:r>
              <a:rPr lang="en-US" sz="1900" dirty="0"/>
              <a:t>later </a:t>
            </a:r>
            <a:r>
              <a:rPr lang="en-US" sz="1900" dirty="0" smtClean="0"/>
              <a:t>tells </a:t>
            </a:r>
            <a:r>
              <a:rPr lang="en-US" sz="1900" dirty="0"/>
              <a:t>Philemon of his hope to visit there upon being freed from prison (</a:t>
            </a:r>
            <a:r>
              <a:rPr lang="en-US" sz="1900" dirty="0" err="1"/>
              <a:t>Phlm</a:t>
            </a:r>
            <a:r>
              <a:rPr lang="en-US" sz="1900" dirty="0"/>
              <a:t> 1:22</a:t>
            </a:r>
            <a:r>
              <a:rPr lang="en-US" sz="1900" dirty="0" smtClean="0"/>
              <a:t>).</a:t>
            </a:r>
          </a:p>
          <a:p>
            <a:r>
              <a:rPr lang="en-US" sz="2300" dirty="0" smtClean="0"/>
              <a:t>Next</a:t>
            </a:r>
            <a:r>
              <a:rPr lang="en-US" sz="2300" dirty="0"/>
              <a:t>, we visit the ruins of </a:t>
            </a:r>
            <a:r>
              <a:rPr lang="en-US" sz="2300" b="1" dirty="0"/>
              <a:t>Hierapolis </a:t>
            </a:r>
            <a:r>
              <a:rPr lang="en-US" sz="2300" dirty="0"/>
              <a:t>(Col 4:13</a:t>
            </a:r>
            <a:r>
              <a:rPr lang="en-US" sz="2300" dirty="0" smtClean="0"/>
              <a:t>)</a:t>
            </a:r>
          </a:p>
          <a:p>
            <a:pPr lvl="1"/>
            <a:r>
              <a:rPr lang="en-US" sz="1900" dirty="0" smtClean="0"/>
              <a:t>UNESCO </a:t>
            </a:r>
            <a:r>
              <a:rPr lang="en-US" sz="1900" dirty="0"/>
              <a:t>World Heritage Site, in present day </a:t>
            </a:r>
            <a:r>
              <a:rPr lang="en-US" sz="1900" dirty="0" err="1" smtClean="0"/>
              <a:t>Pamukkale</a:t>
            </a:r>
            <a:endParaRPr lang="en-US" sz="1900" dirty="0"/>
          </a:p>
          <a:p>
            <a:pPr lvl="1"/>
            <a:r>
              <a:rPr lang="en-US" sz="1900" dirty="0" smtClean="0"/>
              <a:t>St</a:t>
            </a:r>
            <a:r>
              <a:rPr lang="en-US" sz="1900" dirty="0"/>
              <a:t>. Philip was martyred here in 80 AD</a:t>
            </a:r>
            <a:r>
              <a:rPr lang="en-US" sz="1900" dirty="0" smtClean="0"/>
              <a:t>.</a:t>
            </a:r>
          </a:p>
          <a:p>
            <a:r>
              <a:rPr lang="en-US" sz="2300" dirty="0" smtClean="0"/>
              <a:t>Our hotel in </a:t>
            </a:r>
            <a:r>
              <a:rPr lang="en-US" sz="2300" b="1" dirty="0" err="1" smtClean="0"/>
              <a:t>Pamukkale</a:t>
            </a:r>
            <a:r>
              <a:rPr lang="en-US" sz="2300" b="1" dirty="0" smtClean="0"/>
              <a:t> </a:t>
            </a:r>
            <a:r>
              <a:rPr lang="en-US" sz="2300" dirty="0" smtClean="0"/>
              <a:t>offers </a:t>
            </a:r>
            <a:r>
              <a:rPr lang="en-US" sz="2300" dirty="0"/>
              <a:t>thermal spring waters laden with minerals. </a:t>
            </a:r>
            <a:r>
              <a:rPr lang="en-US" sz="2300" dirty="0" smtClean="0"/>
              <a:t>The waters falling over </a:t>
            </a:r>
            <a:r>
              <a:rPr lang="en-US" sz="2300" dirty="0"/>
              <a:t>a plateau </a:t>
            </a:r>
            <a:r>
              <a:rPr lang="en-US" sz="2300" dirty="0" smtClean="0"/>
              <a:t>edge created </a:t>
            </a:r>
            <a:r>
              <a:rPr lang="en-US" sz="2300" dirty="0"/>
              <a:t>a cascade of dazzling white petrified </a:t>
            </a:r>
            <a:r>
              <a:rPr lang="en-US" sz="2300" dirty="0" smtClean="0"/>
              <a:t>basins.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347019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LAODICEA: </a:t>
            </a:r>
            <a:r>
              <a:rPr lang="en-US" sz="4000" b="1" dirty="0" smtClean="0"/>
              <a:t>Column w/Cross &amp; Menorah</a:t>
            </a:r>
            <a:endParaRPr lang="en-US" sz="4000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3170" y="990600"/>
            <a:ext cx="4580831" cy="587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4279160" cy="284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006423"/>
            <a:ext cx="4279160" cy="2856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854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LAODICEA: </a:t>
            </a:r>
            <a:r>
              <a:rPr lang="en-US" sz="4000" b="1" dirty="0" err="1" smtClean="0"/>
              <a:t>Cardo</a:t>
            </a:r>
            <a:r>
              <a:rPr lang="en-US" sz="4000" b="1" dirty="0" smtClean="0"/>
              <a:t>, Drainage, Exedra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89458"/>
            <a:ext cx="4038600" cy="2695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1596" y="989459"/>
            <a:ext cx="4142404" cy="2744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29051"/>
            <a:ext cx="4038600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1596" y="3827397"/>
            <a:ext cx="4142404" cy="3106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229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LAODICEA Baths: Ionic Temple (?) </a:t>
            </a:r>
            <a:r>
              <a:rPr lang="en-US" sz="4000" b="1" dirty="0" smtClean="0"/>
              <a:t>with baptismal font (?)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45108"/>
            <a:ext cx="3890962" cy="258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2" y="3924300"/>
            <a:ext cx="3886200" cy="291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3050" y="1927598"/>
            <a:ext cx="5080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807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676400"/>
          </a:xfrm>
        </p:spPr>
        <p:txBody>
          <a:bodyPr>
            <a:normAutofit/>
          </a:bodyPr>
          <a:lstStyle/>
          <a:p>
            <a:r>
              <a:rPr lang="en-US" b="1" dirty="0"/>
              <a:t>LAODICEA: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Stadium</a:t>
            </a:r>
            <a:endParaRPr lang="en-US" dirty="0"/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200402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21979" y="0"/>
            <a:ext cx="5822022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851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305800" cy="2209800"/>
          </a:xfrm>
        </p:spPr>
        <p:txBody>
          <a:bodyPr>
            <a:normAutofit/>
          </a:bodyPr>
          <a:lstStyle/>
          <a:p>
            <a:r>
              <a:rPr lang="en-US" b="1" dirty="0"/>
              <a:t>LAODICEA</a:t>
            </a:r>
            <a:r>
              <a:rPr lang="en-US" b="1" dirty="0" smtClean="0"/>
              <a:t>: </a:t>
            </a:r>
            <a:br>
              <a:rPr lang="en-US" b="1" dirty="0" smtClean="0"/>
            </a:br>
            <a:r>
              <a:rPr lang="en-US" b="1" dirty="0" smtClean="0"/>
              <a:t>Large Theatre</a:t>
            </a:r>
            <a:endParaRPr lang="en-US" dirty="0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57600"/>
            <a:ext cx="4267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3446860"/>
            <a:ext cx="4548187" cy="3411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7200" y="4762"/>
            <a:ext cx="4876800" cy="3243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888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2819400"/>
          </a:xfrm>
        </p:spPr>
        <p:txBody>
          <a:bodyPr>
            <a:normAutofit/>
          </a:bodyPr>
          <a:lstStyle/>
          <a:p>
            <a:r>
              <a:rPr lang="en-US" b="1" dirty="0"/>
              <a:t>LAODICEA</a:t>
            </a:r>
            <a:r>
              <a:rPr lang="en-US" b="1" dirty="0" smtClean="0"/>
              <a:t>: </a:t>
            </a:r>
            <a:br>
              <a:rPr lang="en-US" b="1" dirty="0" smtClean="0"/>
            </a:br>
            <a:r>
              <a:rPr lang="en-US" b="1" dirty="0" smtClean="0"/>
              <a:t>Small </a:t>
            </a:r>
            <a:r>
              <a:rPr lang="en-US" b="1" dirty="0"/>
              <a:t>Theatre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&amp; Gymnasium</a:t>
            </a:r>
            <a:endParaRPr lang="en-US" dirty="0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5200" y="3581400"/>
            <a:ext cx="43688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5200" y="0"/>
            <a:ext cx="43688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895600"/>
            <a:ext cx="43688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553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LAODICEA: </a:t>
            </a:r>
            <a:r>
              <a:rPr lang="en-US" sz="4000" b="1" dirty="0" err="1" smtClean="0"/>
              <a:t>Byz</a:t>
            </a:r>
            <a:r>
              <a:rPr lang="en-US" sz="4000" b="1" dirty="0" smtClean="0"/>
              <a:t>. Church, Gym. Interior, Water Siphon, &amp; Pipes</a:t>
            </a:r>
            <a:endParaRPr lang="en-US" sz="4000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9712" y="11430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0767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00" y="40767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451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LAODICEA</a:t>
            </a:r>
            <a:r>
              <a:rPr lang="en-US" b="1" dirty="0" smtClean="0"/>
              <a:t>: Water Tower &amp; Pipes</a:t>
            </a:r>
            <a:endParaRPr lang="en-US" dirty="0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5181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24475" y="1038225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40005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586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2857500"/>
          </a:xfrm>
        </p:spPr>
        <p:txBody>
          <a:bodyPr>
            <a:normAutofit/>
          </a:bodyPr>
          <a:lstStyle/>
          <a:p>
            <a:r>
              <a:rPr lang="en-US" b="1" dirty="0"/>
              <a:t>LAODICEA</a:t>
            </a:r>
            <a:r>
              <a:rPr lang="en-US" b="1" dirty="0" smtClean="0"/>
              <a:t>: </a:t>
            </a:r>
            <a:br>
              <a:rPr lang="en-US" b="1" dirty="0" smtClean="0"/>
            </a:br>
            <a:r>
              <a:rPr lang="en-US" b="1" dirty="0" err="1" smtClean="0"/>
              <a:t>Odeum</a:t>
            </a:r>
            <a:r>
              <a:rPr lang="en-US" b="1" dirty="0" smtClean="0"/>
              <a:t> </a:t>
            </a:r>
            <a:r>
              <a:rPr lang="en-US" b="1" dirty="0"/>
              <a:t>&amp;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Excavators</a:t>
            </a:r>
            <a:endParaRPr lang="en-US" dirty="0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800" y="0"/>
            <a:ext cx="4638675" cy="3479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8576" y="3464718"/>
            <a:ext cx="4524376" cy="3393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901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COLOSSAE</a:t>
            </a:r>
            <a:endParaRPr lang="en-US" dirty="0"/>
          </a:p>
        </p:txBody>
      </p:sp>
      <p:pic>
        <p:nvPicPr>
          <p:cNvPr id="5837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0752" y="76200"/>
            <a:ext cx="4463248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81199"/>
            <a:ext cx="4724400" cy="2821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139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COLOSSAE: Acropolis</a:t>
            </a:r>
            <a:endParaRPr lang="en-US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994086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0613" y="4025539"/>
            <a:ext cx="4243387" cy="2832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4025539"/>
            <a:ext cx="4243387" cy="2832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94086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39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COLOSSAE: Theatre &amp; Stream</a:t>
            </a:r>
            <a:endParaRPr lang="en-US" dirty="0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8" y="990600"/>
            <a:ext cx="4257372" cy="2863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01" y="990600"/>
            <a:ext cx="4267200" cy="283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288" y="4000108"/>
            <a:ext cx="4281488" cy="2857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3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01" y="4013908"/>
            <a:ext cx="4233861" cy="2815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074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COLOSSAE: </a:t>
            </a:r>
            <a:r>
              <a:rPr lang="en-US" b="1" dirty="0" err="1" smtClean="0"/>
              <a:t>Lycus</a:t>
            </a:r>
            <a:r>
              <a:rPr lang="en-US" b="1" dirty="0" smtClean="0"/>
              <a:t> Valley, </a:t>
            </a:r>
            <a:br>
              <a:rPr lang="en-US" b="1" dirty="0" smtClean="0"/>
            </a:br>
            <a:r>
              <a:rPr lang="en-US" b="1" dirty="0" smtClean="0"/>
              <a:t>Opium poppies, </a:t>
            </a:r>
            <a:r>
              <a:rPr lang="en-US" b="1" dirty="0" err="1" smtClean="0"/>
              <a:t>Collosae</a:t>
            </a:r>
            <a:r>
              <a:rPr lang="en-US" b="1" dirty="0" smtClean="0"/>
              <a:t> in snow</a:t>
            </a:r>
            <a:endParaRPr lang="en-US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0882" y="1288826"/>
            <a:ext cx="4162318" cy="277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3962400"/>
            <a:ext cx="4403956" cy="2895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9715" y="3962400"/>
            <a:ext cx="4354286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072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HIERAPOLIS/</a:t>
            </a:r>
            <a:r>
              <a:rPr lang="en-US" dirty="0" err="1" smtClean="0"/>
              <a:t>Pamukkale</a:t>
            </a:r>
            <a:r>
              <a:rPr lang="en-US" dirty="0" smtClean="0"/>
              <a:t>: Travertine</a:t>
            </a:r>
            <a:endParaRPr lang="en-US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14401"/>
            <a:ext cx="4636558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9597" y="3742196"/>
            <a:ext cx="4154403" cy="3115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9597" y="914400"/>
            <a:ext cx="4144877" cy="2704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430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HIERAPOLIS/</a:t>
            </a:r>
            <a:r>
              <a:rPr lang="en-US" dirty="0" err="1" smtClean="0"/>
              <a:t>Pamukkale</a:t>
            </a:r>
            <a:r>
              <a:rPr lang="en-US" dirty="0" smtClean="0"/>
              <a:t>: Travertine</a:t>
            </a:r>
            <a:endParaRPr lang="en-US" dirty="0"/>
          </a:p>
        </p:txBody>
      </p:sp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971551"/>
            <a:ext cx="7848600" cy="588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175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2548" y="914400"/>
            <a:ext cx="4895452" cy="3267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9906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HIERAPOLIS</a:t>
            </a:r>
            <a:r>
              <a:rPr lang="en-US" dirty="0" smtClean="0"/>
              <a:t>: Thermal Pool</a:t>
            </a:r>
            <a:endParaRPr lang="en-US" dirty="0"/>
          </a:p>
        </p:txBody>
      </p:sp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1400"/>
            <a:ext cx="4927218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5200" y="3581400"/>
            <a:ext cx="43688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961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HIERAPOLIS</a:t>
            </a:r>
            <a:r>
              <a:rPr lang="en-US" dirty="0" smtClean="0"/>
              <a:t>: Water Channels, </a:t>
            </a:r>
            <a:br>
              <a:rPr lang="en-US" dirty="0" smtClean="0"/>
            </a:br>
            <a:r>
              <a:rPr lang="en-US" dirty="0" smtClean="0"/>
              <a:t>Gate of Domitian, Latrine</a:t>
            </a:r>
            <a:endParaRPr lang="en-US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298347"/>
            <a:ext cx="3048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7275" y="3657600"/>
            <a:ext cx="4305300" cy="322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57600"/>
            <a:ext cx="4267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9800" y="1326922"/>
            <a:ext cx="2971800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210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HIERAPOLIS</a:t>
            </a:r>
            <a:r>
              <a:rPr lang="en-US" dirty="0" smtClean="0"/>
              <a:t>: Temple of Apollo </a:t>
            </a:r>
            <a:br>
              <a:rPr lang="en-US" dirty="0" smtClean="0"/>
            </a:br>
            <a:r>
              <a:rPr lang="en-US" dirty="0" smtClean="0"/>
              <a:t>&amp; the Plutonium</a:t>
            </a:r>
            <a:endParaRPr lang="en-US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38250"/>
            <a:ext cx="3657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199" y="1200150"/>
            <a:ext cx="3733801" cy="2800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3657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517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4114800"/>
            <a:ext cx="37592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667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/>
              <a:t>HIERAPOLIS</a:t>
            </a:r>
            <a:r>
              <a:rPr lang="en-US" sz="4000" dirty="0" smtClean="0"/>
              <a:t>: Northern Baths &amp; </a:t>
            </a:r>
            <a:r>
              <a:rPr lang="en-US" sz="4000" dirty="0" err="1" smtClean="0"/>
              <a:t>Cardo</a:t>
            </a:r>
            <a:endParaRPr lang="en-US" sz="4000" dirty="0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0005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2400" y="1905000"/>
            <a:ext cx="5181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292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800" y="-1"/>
            <a:ext cx="5010150" cy="375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2133600"/>
          </a:xfrm>
        </p:spPr>
        <p:txBody>
          <a:bodyPr>
            <a:normAutofit/>
          </a:bodyPr>
          <a:lstStyle/>
          <a:p>
            <a:r>
              <a:rPr lang="en-US" b="1" dirty="0" smtClean="0"/>
              <a:t>HIERAPOLIS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smtClean="0"/>
              <a:t>Theatre</a:t>
            </a:r>
            <a:endParaRPr lang="en-US" dirty="0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2817018"/>
            <a:ext cx="5343525" cy="4007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51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HIERAPOLIS</a:t>
            </a:r>
            <a:r>
              <a:rPr lang="en-US" dirty="0" smtClean="0"/>
              <a:t>: Theatre Stage</a:t>
            </a:r>
            <a:endParaRPr lang="en-US" dirty="0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47965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574" y="914400"/>
            <a:ext cx="4109663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574" y="3772180"/>
            <a:ext cx="4114426" cy="308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763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2209800"/>
          </a:xfrm>
        </p:spPr>
        <p:txBody>
          <a:bodyPr>
            <a:normAutofit/>
          </a:bodyPr>
          <a:lstStyle/>
          <a:p>
            <a:r>
              <a:rPr lang="en-US" dirty="0" smtClean="0"/>
              <a:t>V.I.P. Seats &amp;</a:t>
            </a:r>
            <a:br>
              <a:rPr lang="en-US" dirty="0" smtClean="0"/>
            </a:br>
            <a:r>
              <a:rPr lang="en-US" dirty="0" smtClean="0"/>
              <a:t>Fish decoration</a:t>
            </a:r>
            <a:endParaRPr lang="en-US" dirty="0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819400"/>
            <a:ext cx="4360863" cy="3270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1" y="3587353"/>
            <a:ext cx="4367211" cy="3275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1" y="-1"/>
            <a:ext cx="4343400" cy="32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352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2971800"/>
          </a:xfrm>
        </p:spPr>
        <p:txBody>
          <a:bodyPr>
            <a:normAutofit/>
          </a:bodyPr>
          <a:lstStyle/>
          <a:p>
            <a:r>
              <a:rPr lang="en-US" b="1" dirty="0" smtClean="0"/>
              <a:t>HIERAPOLIS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smtClean="0"/>
              <a:t>Necropolis </a:t>
            </a:r>
            <a:r>
              <a:rPr lang="en-US" dirty="0"/>
              <a:t>&amp;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Sarcophagus </a:t>
            </a:r>
            <a:br>
              <a:rPr lang="en-US" dirty="0" smtClean="0"/>
            </a:br>
            <a:r>
              <a:rPr lang="en-US" dirty="0" smtClean="0"/>
              <a:t>w/Menorah</a:t>
            </a:r>
            <a:endParaRPr lang="en-US" dirty="0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40005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800" y="0"/>
            <a:ext cx="5029200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0005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357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HIERAPOLIS</a:t>
            </a:r>
            <a:r>
              <a:rPr lang="en-US" sz="3600" dirty="0" smtClean="0"/>
              <a:t>: </a:t>
            </a:r>
            <a:r>
              <a:rPr lang="en-US" sz="3600" dirty="0"/>
              <a:t>Tomb w/Menorah of Marcus Aurelius </a:t>
            </a:r>
            <a:r>
              <a:rPr lang="en-US" sz="3600" dirty="0" err="1"/>
              <a:t>Philoumeno</a:t>
            </a:r>
            <a:r>
              <a:rPr lang="en-US" sz="3600" dirty="0"/>
              <a:t> </a:t>
            </a:r>
            <a:r>
              <a:rPr lang="en-US" sz="3600" dirty="0" err="1" smtClean="0"/>
              <a:t>Streneion</a:t>
            </a:r>
            <a:r>
              <a:rPr lang="en-US" sz="3600" dirty="0" smtClean="0"/>
              <a:t> (2</a:t>
            </a:r>
            <a:r>
              <a:rPr lang="en-US" sz="3600" baseline="30000" dirty="0" smtClean="0"/>
              <a:t>nd</a:t>
            </a:r>
            <a:r>
              <a:rPr lang="en-US" sz="3600" dirty="0" smtClean="0"/>
              <a:t> Cen)</a:t>
            </a:r>
            <a:endParaRPr lang="en-US" sz="3600" dirty="0"/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33400" y="2514600"/>
            <a:ext cx="687518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7800" y="1387626"/>
            <a:ext cx="3900487" cy="2593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201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 smtClean="0"/>
              <a:t>HIERAPOLIS</a:t>
            </a:r>
            <a:r>
              <a:rPr lang="en-US" sz="3600" dirty="0" smtClean="0"/>
              <a:t>: </a:t>
            </a:r>
            <a:r>
              <a:rPr lang="en-US" sz="3600" dirty="0"/>
              <a:t>Monumental </a:t>
            </a:r>
            <a:r>
              <a:rPr lang="en-US" sz="3600" dirty="0" smtClean="0"/>
              <a:t>Tomb</a:t>
            </a:r>
            <a:endParaRPr lang="en-US" sz="3600" dirty="0"/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971550"/>
            <a:ext cx="7848600" cy="588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063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25908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HIERAPOLIS</a:t>
            </a:r>
            <a:r>
              <a:rPr lang="en-US" sz="3600" dirty="0" smtClean="0"/>
              <a:t>: Tomb </a:t>
            </a:r>
            <a:br>
              <a:rPr lang="en-US" sz="3600" dirty="0" smtClean="0"/>
            </a:br>
            <a:r>
              <a:rPr lang="en-US" sz="3600" dirty="0" smtClean="0"/>
              <a:t>w/ Inscription </a:t>
            </a:r>
            <a:br>
              <a:rPr lang="en-US" sz="3600" dirty="0" smtClean="0"/>
            </a:br>
            <a:r>
              <a:rPr lang="en-US" sz="3600" dirty="0" smtClean="0"/>
              <a:t>of merchant </a:t>
            </a:r>
            <a:br>
              <a:rPr lang="en-US" sz="3600" dirty="0" smtClean="0"/>
            </a:br>
            <a:r>
              <a:rPr lang="en-US" sz="3600" dirty="0" smtClean="0"/>
              <a:t>Flavius Zeuxis</a:t>
            </a:r>
            <a:endParaRPr lang="en-US" sz="3600" dirty="0"/>
          </a:p>
        </p:txBody>
      </p:sp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3097128"/>
            <a:ext cx="5029201" cy="3771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330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HIERAPOLIS</a:t>
            </a:r>
            <a:r>
              <a:rPr lang="en-US" dirty="0" smtClean="0"/>
              <a:t>: Tomb Complex; Freestanding Tomb w/Inscription</a:t>
            </a:r>
            <a:endParaRPr lang="en-US" dirty="0"/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53353"/>
            <a:ext cx="3605728" cy="270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7672" y="4153704"/>
            <a:ext cx="3605728" cy="270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1353354"/>
            <a:ext cx="3605727" cy="2704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685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8272" y="4153703"/>
            <a:ext cx="3605728" cy="2704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774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HIERAPOLIS</a:t>
            </a:r>
            <a:r>
              <a:rPr lang="en-US" dirty="0" smtClean="0"/>
              <a:t>: </a:t>
            </a:r>
            <a:r>
              <a:rPr lang="en-US" b="1" dirty="0"/>
              <a:t>Tumulus </a:t>
            </a:r>
            <a:r>
              <a:rPr lang="en-US" b="1" dirty="0" smtClean="0"/>
              <a:t>Tomb </a:t>
            </a:r>
            <a:br>
              <a:rPr lang="en-US" b="1" dirty="0" smtClean="0"/>
            </a:br>
            <a:r>
              <a:rPr lang="en-US" b="1" dirty="0" smtClean="0"/>
              <a:t>&amp;</a:t>
            </a:r>
            <a:r>
              <a:rPr lang="en-US" dirty="0" smtClean="0"/>
              <a:t> </a:t>
            </a:r>
            <a:r>
              <a:rPr lang="en-US" b="1" dirty="0"/>
              <a:t>Sarcophagus </a:t>
            </a:r>
            <a:r>
              <a:rPr lang="en-US" b="1" dirty="0" smtClean="0"/>
              <a:t>Tomb</a:t>
            </a:r>
            <a:endParaRPr lang="en-US" dirty="0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4800" y="3245929"/>
            <a:ext cx="5410200" cy="359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8276" y="1676400"/>
            <a:ext cx="3834299" cy="375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HIERAPOLIS</a:t>
            </a:r>
            <a:r>
              <a:rPr lang="en-US" dirty="0" smtClean="0"/>
              <a:t>: </a:t>
            </a:r>
            <a:r>
              <a:rPr lang="en-US" b="1" dirty="0"/>
              <a:t>Tomb </a:t>
            </a:r>
            <a:r>
              <a:rPr lang="en-US" b="1" dirty="0" smtClean="0"/>
              <a:t>Church &amp; </a:t>
            </a:r>
            <a:r>
              <a:rPr lang="en-US" b="1" dirty="0" err="1"/>
              <a:t>Martyrium</a:t>
            </a:r>
            <a:r>
              <a:rPr lang="en-US" b="1" dirty="0"/>
              <a:t> of </a:t>
            </a:r>
            <a:r>
              <a:rPr lang="en-US" b="1" dirty="0" smtClean="0"/>
              <a:t>Philip</a:t>
            </a:r>
            <a:endParaRPr lang="en-US" dirty="0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167190"/>
            <a:ext cx="4031178" cy="2690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7666" y="1276350"/>
            <a:ext cx="4046334" cy="269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7666" y="4191000"/>
            <a:ext cx="4046334" cy="269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5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1276350"/>
            <a:ext cx="4031179" cy="269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795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/>
              <a:t>HIERAPOLIS</a:t>
            </a:r>
            <a:r>
              <a:rPr lang="en-US" sz="4000" dirty="0" smtClean="0"/>
              <a:t>: </a:t>
            </a:r>
            <a:r>
              <a:rPr lang="en-US" sz="4000" b="1" dirty="0" smtClean="0"/>
              <a:t>Church of Philip w/Apse</a:t>
            </a:r>
            <a:endParaRPr lang="en-US" sz="4000" dirty="0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7242" y="914400"/>
            <a:ext cx="5013158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324350"/>
            <a:ext cx="3810000" cy="253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78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4324350"/>
            <a:ext cx="3810000" cy="253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342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HIERAPOLIS</a:t>
            </a:r>
            <a:r>
              <a:rPr lang="en-US" dirty="0" smtClean="0"/>
              <a:t>: Tomb &amp; Church</a:t>
            </a:r>
            <a:br>
              <a:rPr lang="en-US" dirty="0" smtClean="0"/>
            </a:br>
            <a:r>
              <a:rPr lang="en-US" dirty="0" smtClean="0"/>
              <a:t>Tomb Interior; Overview</a:t>
            </a:r>
            <a:endParaRPr lang="en-US" dirty="0"/>
          </a:p>
        </p:txBody>
      </p:sp>
      <p:pic>
        <p:nvPicPr>
          <p:cNvPr id="768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4038600" cy="2681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3474" y="1295400"/>
            <a:ext cx="4010526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162233"/>
            <a:ext cx="4038600" cy="2695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402" y="4162234"/>
            <a:ext cx="4038598" cy="2695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886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HIERAPOLIS</a:t>
            </a:r>
            <a:r>
              <a:rPr lang="en-US" dirty="0" smtClean="0"/>
              <a:t>: </a:t>
            </a:r>
            <a:r>
              <a:rPr lang="en-US" b="1" dirty="0" err="1" smtClean="0"/>
              <a:t>Martyrium</a:t>
            </a:r>
            <a:r>
              <a:rPr lang="en-US" b="1" dirty="0" smtClean="0"/>
              <a:t> Interior; West Entrance (Lower Right)</a:t>
            </a:r>
            <a:endParaRPr lang="en-US" dirty="0"/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24" y="1362075"/>
            <a:ext cx="4029075" cy="2689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3468" y="1333499"/>
            <a:ext cx="4087194" cy="2717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8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4161905"/>
            <a:ext cx="4038599" cy="2685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85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3469" y="4115155"/>
            <a:ext cx="4120862" cy="2742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823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143000"/>
          </a:xfrm>
        </p:spPr>
        <p:txBody>
          <a:bodyPr>
            <a:noAutofit/>
          </a:bodyPr>
          <a:lstStyle/>
          <a:p>
            <a:pPr algn="ctr"/>
            <a:r>
              <a:rPr lang="en-US" sz="4000" dirty="0" err="1" smtClean="0"/>
              <a:t>Martyrium</a:t>
            </a:r>
            <a:r>
              <a:rPr lang="en-US" sz="4000" dirty="0" smtClean="0"/>
              <a:t> Entrance w/ Pilgrims</a:t>
            </a:r>
            <a:r>
              <a:rPr lang="en-US" sz="4000" dirty="0"/>
              <a:t>' </a:t>
            </a:r>
            <a:r>
              <a:rPr lang="en-US" sz="4000" dirty="0" smtClean="0"/>
              <a:t>Room“ </a:t>
            </a:r>
            <a:r>
              <a:rPr lang="en-US" sz="3200" dirty="0" smtClean="0"/>
              <a:t>(top left)</a:t>
            </a:r>
            <a:r>
              <a:rPr lang="en-US" sz="4000" dirty="0" smtClean="0"/>
              <a:t>; “Pilgrim’s Path”</a:t>
            </a:r>
            <a:endParaRPr lang="en-US" sz="4000" dirty="0"/>
          </a:p>
        </p:txBody>
      </p:sp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685" y="1295400"/>
            <a:ext cx="4038315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213098"/>
            <a:ext cx="3962400" cy="2644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8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685" y="4172521"/>
            <a:ext cx="4038315" cy="2685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878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3997302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17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Pilgrim’s Path (cont.); </a:t>
            </a:r>
            <a:r>
              <a:rPr lang="en-US" sz="3600" dirty="0"/>
              <a:t>Pilgrim Purification </a:t>
            </a:r>
            <a:r>
              <a:rPr lang="en-US" sz="3600" dirty="0" smtClean="0"/>
              <a:t>Building (low-l); </a:t>
            </a:r>
            <a:r>
              <a:rPr lang="en-US" sz="3600" dirty="0"/>
              <a:t>"</a:t>
            </a:r>
            <a:r>
              <a:rPr lang="en-US" sz="3600" dirty="0" smtClean="0"/>
              <a:t>Pilgrims’ </a:t>
            </a:r>
            <a:r>
              <a:rPr lang="en-US" sz="3600" dirty="0"/>
              <a:t>Rooms" </a:t>
            </a:r>
            <a:r>
              <a:rPr lang="en-US" sz="3600" dirty="0" smtClean="0"/>
              <a:t>(low-r)</a:t>
            </a:r>
            <a:endParaRPr lang="en-US" sz="3600" dirty="0"/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76349"/>
            <a:ext cx="4039174" cy="2686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276350"/>
            <a:ext cx="4039172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2826" y="4157311"/>
            <a:ext cx="4039174" cy="2686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9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4167" y="4157311"/>
            <a:ext cx="4089833" cy="2719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451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b="1" dirty="0" smtClean="0"/>
              <a:t>HIERAPOLIS</a:t>
            </a:r>
            <a:r>
              <a:rPr lang="en-US" sz="4000" dirty="0" smtClean="0"/>
              <a:t>: Chapel Apse attached to </a:t>
            </a:r>
            <a:r>
              <a:rPr lang="en-US" sz="4000" dirty="0" err="1" smtClean="0"/>
              <a:t>Martyrium</a:t>
            </a:r>
            <a:r>
              <a:rPr lang="en-US" sz="4000" dirty="0" smtClean="0"/>
              <a:t>; </a:t>
            </a:r>
            <a:r>
              <a:rPr lang="en-US" sz="4000" dirty="0" err="1" smtClean="0"/>
              <a:t>Martyrium</a:t>
            </a:r>
            <a:r>
              <a:rPr lang="en-US" sz="4000" dirty="0" smtClean="0"/>
              <a:t> Carvings</a:t>
            </a:r>
            <a:endParaRPr lang="en-US" sz="4000" dirty="0"/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800" y="1219200"/>
            <a:ext cx="3810000" cy="253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" y="3886199"/>
            <a:ext cx="4452136" cy="2971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5635" y="3886199"/>
            <a:ext cx="4454551" cy="2962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895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TUES, MAY 21, DAY 9</a:t>
            </a:r>
            <a:r>
              <a:rPr lang="en-US" b="1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55626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b="1" dirty="0" smtClean="0"/>
              <a:t>To </a:t>
            </a:r>
            <a:r>
              <a:rPr lang="en-US" b="1" dirty="0"/>
              <a:t>APHRODISIAS </a:t>
            </a:r>
            <a:r>
              <a:rPr lang="en-US" b="1" dirty="0" smtClean="0"/>
              <a:t>to MILETUS to  KUSADASI</a:t>
            </a:r>
            <a:r>
              <a:rPr lang="en-US" dirty="0" smtClean="0"/>
              <a:t>:</a:t>
            </a:r>
          </a:p>
          <a:p>
            <a:pPr lvl="0"/>
            <a:r>
              <a:rPr lang="en-US" dirty="0" smtClean="0"/>
              <a:t>Depart </a:t>
            </a:r>
            <a:r>
              <a:rPr lang="en-US" dirty="0" err="1"/>
              <a:t>Pamukkale</a:t>
            </a:r>
            <a:r>
              <a:rPr lang="en-US" dirty="0"/>
              <a:t> for </a:t>
            </a:r>
            <a:r>
              <a:rPr lang="en-US" dirty="0" smtClean="0"/>
              <a:t>ruins </a:t>
            </a:r>
            <a:r>
              <a:rPr lang="en-US" dirty="0"/>
              <a:t>of ancient </a:t>
            </a:r>
            <a:r>
              <a:rPr lang="en-US" dirty="0" err="1" smtClean="0"/>
              <a:t>Aphrodisias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Sacred site since </a:t>
            </a:r>
            <a:r>
              <a:rPr lang="en-US" dirty="0"/>
              <a:t>5800 </a:t>
            </a:r>
            <a:r>
              <a:rPr lang="en-US" dirty="0" smtClean="0"/>
              <a:t>BC: </a:t>
            </a:r>
            <a:r>
              <a:rPr lang="en-US" dirty="0"/>
              <a:t>Neolithic peoples came here to worship </a:t>
            </a:r>
            <a:r>
              <a:rPr lang="en-US" dirty="0" smtClean="0"/>
              <a:t>goddess </a:t>
            </a:r>
            <a:r>
              <a:rPr lang="en-US" dirty="0"/>
              <a:t>of fertility and </a:t>
            </a:r>
            <a:r>
              <a:rPr lang="en-US" dirty="0" smtClean="0"/>
              <a:t>crops.</a:t>
            </a:r>
          </a:p>
          <a:p>
            <a:pPr lvl="1"/>
            <a:r>
              <a:rPr lang="en-US" dirty="0" smtClean="0"/>
              <a:t>Greek era: site dedicated </a:t>
            </a:r>
            <a:r>
              <a:rPr lang="en-US" dirty="0"/>
              <a:t>to Aphrodite, goddess of love </a:t>
            </a:r>
            <a:r>
              <a:rPr lang="en-US" dirty="0" smtClean="0"/>
              <a:t>&amp; fertility</a:t>
            </a:r>
            <a:r>
              <a:rPr lang="en-US" dirty="0"/>
              <a:t>. </a:t>
            </a:r>
            <a:r>
              <a:rPr lang="en-US" dirty="0" smtClean="0"/>
              <a:t>Great </a:t>
            </a:r>
            <a:r>
              <a:rPr lang="en-US" dirty="0"/>
              <a:t>temple </a:t>
            </a:r>
            <a:r>
              <a:rPr lang="en-US" dirty="0" smtClean="0"/>
              <a:t>built </a:t>
            </a:r>
            <a:r>
              <a:rPr lang="en-US" dirty="0"/>
              <a:t>in </a:t>
            </a: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 cent. </a:t>
            </a:r>
            <a:r>
              <a:rPr lang="en-US" dirty="0"/>
              <a:t>AD. </a:t>
            </a:r>
            <a:endParaRPr lang="en-US" dirty="0" smtClean="0"/>
          </a:p>
          <a:p>
            <a:pPr lvl="1"/>
            <a:r>
              <a:rPr lang="en-US" dirty="0" smtClean="0"/>
              <a:t>Area </a:t>
            </a:r>
            <a:r>
              <a:rPr lang="en-US" dirty="0"/>
              <a:t>remained a </a:t>
            </a:r>
            <a:r>
              <a:rPr lang="en-US" dirty="0" smtClean="0"/>
              <a:t>stronghold </a:t>
            </a:r>
            <a:r>
              <a:rPr lang="en-US" dirty="0"/>
              <a:t>of pagan </a:t>
            </a:r>
            <a:r>
              <a:rPr lang="en-US" dirty="0" smtClean="0"/>
              <a:t>beliefs for centuries</a:t>
            </a:r>
          </a:p>
          <a:p>
            <a:pPr lvl="1"/>
            <a:r>
              <a:rPr lang="en-US" dirty="0" smtClean="0"/>
              <a:t>Eventually </a:t>
            </a:r>
            <a:r>
              <a:rPr lang="en-US" dirty="0"/>
              <a:t>Christianity spread </a:t>
            </a:r>
            <a:r>
              <a:rPr lang="en-US" dirty="0" smtClean="0"/>
              <a:t>and the city </a:t>
            </a:r>
            <a:r>
              <a:rPr lang="en-US" dirty="0"/>
              <a:t>was renamed </a:t>
            </a:r>
            <a:r>
              <a:rPr lang="en-US" dirty="0" err="1" smtClean="0"/>
              <a:t>Stauropolis</a:t>
            </a:r>
            <a:r>
              <a:rPr lang="en-US" dirty="0" smtClean="0"/>
              <a:t> </a:t>
            </a:r>
            <a:r>
              <a:rPr lang="en-US" dirty="0"/>
              <a:t>(“city of the cross</a:t>
            </a:r>
            <a:r>
              <a:rPr lang="en-US" dirty="0" smtClean="0"/>
              <a:t>”).</a:t>
            </a:r>
          </a:p>
          <a:p>
            <a:r>
              <a:rPr lang="en-US" dirty="0" smtClean="0"/>
              <a:t>Travel </a:t>
            </a:r>
            <a:r>
              <a:rPr lang="en-US" dirty="0"/>
              <a:t>to </a:t>
            </a:r>
            <a:r>
              <a:rPr lang="en-US" dirty="0" smtClean="0"/>
              <a:t>seaside </a:t>
            </a:r>
            <a:r>
              <a:rPr lang="en-US" dirty="0"/>
              <a:t>city of </a:t>
            </a:r>
            <a:r>
              <a:rPr lang="en-US" b="1" dirty="0"/>
              <a:t>Miletus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Not </a:t>
            </a:r>
            <a:r>
              <a:rPr lang="en-US" dirty="0"/>
              <a:t>wanting to delay his travels by going to Ephesus, </a:t>
            </a:r>
            <a:r>
              <a:rPr lang="en-US" dirty="0" smtClean="0"/>
              <a:t>Paul </a:t>
            </a:r>
            <a:r>
              <a:rPr lang="en-US" dirty="0"/>
              <a:t>called </a:t>
            </a:r>
            <a:r>
              <a:rPr lang="en-US" dirty="0" smtClean="0"/>
              <a:t>Ephesian </a:t>
            </a:r>
            <a:r>
              <a:rPr lang="en-US" dirty="0"/>
              <a:t>elders </a:t>
            </a:r>
            <a:r>
              <a:rPr lang="en-US" dirty="0" smtClean="0"/>
              <a:t>to </a:t>
            </a:r>
            <a:r>
              <a:rPr lang="en-US" dirty="0"/>
              <a:t>Miletus to bid </a:t>
            </a:r>
            <a:r>
              <a:rPr lang="en-US" dirty="0" smtClean="0"/>
              <a:t>farewell </a:t>
            </a:r>
            <a:r>
              <a:rPr lang="en-US" dirty="0"/>
              <a:t>(Acts 20). From here, </a:t>
            </a:r>
            <a:r>
              <a:rPr lang="en-US" dirty="0" smtClean="0"/>
              <a:t>he sailed to </a:t>
            </a:r>
            <a:r>
              <a:rPr lang="en-US" dirty="0"/>
              <a:t>Jerusalem </a:t>
            </a:r>
            <a:r>
              <a:rPr lang="en-US" dirty="0" smtClean="0"/>
              <a:t>to celebrate Pentecost.</a:t>
            </a:r>
          </a:p>
          <a:p>
            <a:r>
              <a:rPr lang="en-US" dirty="0" smtClean="0"/>
              <a:t>Dinner and overnight in resort of </a:t>
            </a:r>
            <a:r>
              <a:rPr lang="en-US" dirty="0" err="1" smtClean="0"/>
              <a:t>Kusadasi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19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APHRODISIAS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 Narrow" pitchFamily="34" charset="0"/>
                <a:hlinkClick r:id="rId2"/>
              </a:rPr>
              <a:t>http://</a:t>
            </a:r>
            <a:r>
              <a:rPr lang="en-US" dirty="0" smtClean="0">
                <a:latin typeface="Arial Narrow" pitchFamily="34" charset="0"/>
                <a:hlinkClick r:id="rId2"/>
              </a:rPr>
              <a:t>www.sacred-destinations.com/turkey/aphrodisias</a:t>
            </a:r>
            <a:r>
              <a:rPr lang="en-US" dirty="0" smtClean="0">
                <a:latin typeface="Arial Narrow" pitchFamily="34" charset="0"/>
              </a:rPr>
              <a:t> 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1937439"/>
            <a:ext cx="7391400" cy="4920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693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www.sacred-destinations.com/turkey/images/aphrodisias/resized/theater-cc-carme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57330" cy="327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1617" y="0"/>
            <a:ext cx="4167619" cy="9144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APHRODISIAS</a:t>
            </a:r>
            <a:endParaRPr lang="en-US" dirty="0"/>
          </a:p>
        </p:txBody>
      </p:sp>
      <p:pic>
        <p:nvPicPr>
          <p:cNvPr id="2050" name="Picture 2" descr="Aphrodisias, Turk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838200"/>
            <a:ext cx="4033837" cy="290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sacred-destinations.com/turkey/images/aphrodisias/resized/tetrapylon2-cc-ra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1" y="3834820"/>
            <a:ext cx="4038600" cy="3023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sacred-destinations.com/turkey/images/aphrodisias/resized/theater-another-cc-ra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3143518"/>
            <a:ext cx="4962093" cy="3714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69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APHRODISIAS</a:t>
            </a:r>
            <a:endParaRPr lang="en-US" dirty="0"/>
          </a:p>
        </p:txBody>
      </p:sp>
      <p:pic>
        <p:nvPicPr>
          <p:cNvPr id="1026" name="Picture 2" descr="http://www.sacred-destinations.com/turkey/images/aphrodisias/resized/ruins2-cc-ra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6107631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sacred-destinations.com/turkey/images/aphrodisias/resized/view-from-theater-cc-ra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3337"/>
            <a:ext cx="5024437" cy="376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2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2209800"/>
          </a:xfrm>
        </p:spPr>
        <p:txBody>
          <a:bodyPr/>
          <a:lstStyle/>
          <a:p>
            <a:r>
              <a:rPr lang="en-US" b="1" dirty="0" smtClean="0"/>
              <a:t>MILETUS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(mod. </a:t>
            </a:r>
            <a:r>
              <a:rPr lang="en-US" sz="4000" b="1" dirty="0" err="1" smtClean="0"/>
              <a:t>Balat</a:t>
            </a:r>
            <a:r>
              <a:rPr lang="en-US" sz="4000" b="1" dirty="0" smtClean="0"/>
              <a:t>)</a:t>
            </a:r>
            <a:endParaRPr lang="en-US" dirty="0"/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84478" y="0"/>
            <a:ext cx="5359522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4324350"/>
            <a:ext cx="3810000" cy="253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522" y="4029075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450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MILETUS: Theater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1430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3000" y="7620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9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651" y="3990073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9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6878" y="38862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482428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MILETUS: Theatre w/Inscriptions; Low-R God-Fearer </a:t>
            </a:r>
            <a:r>
              <a:rPr lang="en-US" b="1" dirty="0" err="1" smtClean="0"/>
              <a:t>Insciption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7200" y="1428750"/>
            <a:ext cx="3124200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38862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37719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698967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MILETUS: </a:t>
            </a:r>
            <a:r>
              <a:rPr lang="en-US" b="1" dirty="0"/>
              <a:t>Gladiator Reliefs &amp; Processional </a:t>
            </a:r>
            <a:r>
              <a:rPr lang="en-US" b="1" dirty="0" smtClean="0"/>
              <a:t>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15240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074" y="4294772"/>
            <a:ext cx="3810000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400" y="12192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0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1600" y="3949165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397149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MILETUS: Ionic </a:t>
            </a:r>
            <a:r>
              <a:rPr lang="en-US" b="1" dirty="0" err="1" smtClean="0"/>
              <a:t>Stoa</a:t>
            </a:r>
            <a:r>
              <a:rPr lang="en-US" b="1" dirty="0" smtClean="0"/>
              <a:t>, </a:t>
            </a:r>
            <a:r>
              <a:rPr lang="en-US" b="1" smtClean="0"/>
              <a:t>Lion Harbor,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3810000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400" y="1293796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4097173"/>
            <a:ext cx="3276600" cy="2735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0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1625" y="4327659"/>
            <a:ext cx="3810000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41364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KUSADASI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8498917" cy="565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820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WED, MAY 22, DAY 10: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5486400"/>
          </a:xfrm>
        </p:spPr>
        <p:txBody>
          <a:bodyPr>
            <a:noAutofit/>
          </a:bodyPr>
          <a:lstStyle/>
          <a:p>
            <a:pPr lvl="0"/>
            <a:r>
              <a:rPr lang="en-US" sz="2000" b="1" dirty="0" smtClean="0"/>
              <a:t>EXCURSION </a:t>
            </a:r>
            <a:r>
              <a:rPr lang="en-US" sz="2000" b="1" dirty="0"/>
              <a:t>TO </a:t>
            </a:r>
            <a:r>
              <a:rPr lang="en-US" sz="2000" b="1" dirty="0" smtClean="0"/>
              <a:t>HOUSE </a:t>
            </a:r>
            <a:r>
              <a:rPr lang="en-US" sz="2000" b="1" dirty="0"/>
              <a:t>OF MARY &amp; </a:t>
            </a:r>
            <a:r>
              <a:rPr lang="en-US" sz="2000" b="1" dirty="0" smtClean="0"/>
              <a:t>EPHESUS:</a:t>
            </a:r>
          </a:p>
          <a:p>
            <a:pPr lvl="1"/>
            <a:r>
              <a:rPr lang="en-US" sz="1800" dirty="0" smtClean="0"/>
              <a:t>We </a:t>
            </a:r>
            <a:r>
              <a:rPr lang="en-US" sz="1800" dirty="0"/>
              <a:t>begin </a:t>
            </a:r>
            <a:r>
              <a:rPr lang="en-US" sz="1800" dirty="0" smtClean="0"/>
              <a:t>with </a:t>
            </a:r>
            <a:r>
              <a:rPr lang="en-US" sz="1800" dirty="0"/>
              <a:t>Mass at the House of Mary, </a:t>
            </a:r>
            <a:r>
              <a:rPr lang="en-US" sz="1800" dirty="0" smtClean="0"/>
              <a:t>believed </a:t>
            </a:r>
            <a:r>
              <a:rPr lang="en-US" sz="1800" dirty="0"/>
              <a:t>to be the last </a:t>
            </a:r>
            <a:r>
              <a:rPr lang="en-US" sz="1800" dirty="0" smtClean="0"/>
              <a:t>home of Jesus’ mother. </a:t>
            </a:r>
            <a:r>
              <a:rPr lang="en-US" sz="1800" dirty="0"/>
              <a:t>This peaceful </a:t>
            </a:r>
            <a:r>
              <a:rPr lang="en-US" sz="1800" dirty="0" smtClean="0"/>
              <a:t>site, sacred </a:t>
            </a:r>
            <a:r>
              <a:rPr lang="en-US" sz="1800" dirty="0"/>
              <a:t>to both Christians and Muslims, </a:t>
            </a:r>
            <a:r>
              <a:rPr lang="en-US" sz="1800" dirty="0" smtClean="0"/>
              <a:t>was </a:t>
            </a:r>
            <a:r>
              <a:rPr lang="en-US" sz="1800" dirty="0"/>
              <a:t>visited by Popes Paul VI, John Paul II, and Benedict XVI</a:t>
            </a:r>
            <a:r>
              <a:rPr lang="en-US" sz="1800" dirty="0" smtClean="0"/>
              <a:t>.</a:t>
            </a:r>
          </a:p>
          <a:p>
            <a:pPr lvl="0"/>
            <a:r>
              <a:rPr lang="en-US" sz="2000" dirty="0" smtClean="0"/>
              <a:t>Our day’s focus is on </a:t>
            </a:r>
            <a:r>
              <a:rPr lang="en-US" sz="2000" b="1" dirty="0" smtClean="0"/>
              <a:t>EPHESUS</a:t>
            </a:r>
            <a:r>
              <a:rPr lang="en-US" sz="2000" dirty="0" smtClean="0"/>
              <a:t>, capital </a:t>
            </a:r>
            <a:r>
              <a:rPr lang="en-US" sz="2000" dirty="0"/>
              <a:t>of </a:t>
            </a:r>
            <a:r>
              <a:rPr lang="en-US" sz="2000" dirty="0" smtClean="0"/>
              <a:t>the Roman </a:t>
            </a:r>
            <a:r>
              <a:rPr lang="en-US" sz="2000" dirty="0"/>
              <a:t>province of Asia </a:t>
            </a:r>
            <a:r>
              <a:rPr lang="en-US" sz="2000" dirty="0" smtClean="0"/>
              <a:t>Minor, largest </a:t>
            </a:r>
            <a:r>
              <a:rPr lang="en-US" sz="2000" dirty="0"/>
              <a:t>city and main harbor on the </a:t>
            </a:r>
            <a:r>
              <a:rPr lang="en-US" sz="2000" dirty="0" smtClean="0"/>
              <a:t>western coast.</a:t>
            </a:r>
          </a:p>
          <a:p>
            <a:pPr lvl="1"/>
            <a:r>
              <a:rPr lang="en-US" sz="1800" dirty="0" smtClean="0"/>
              <a:t>Today’s </a:t>
            </a:r>
            <a:r>
              <a:rPr lang="en-US" sz="1800" dirty="0"/>
              <a:t>shoreline </a:t>
            </a:r>
            <a:r>
              <a:rPr lang="en-US" sz="1800" dirty="0" smtClean="0"/>
              <a:t>is over four </a:t>
            </a:r>
            <a:r>
              <a:rPr lang="en-US" sz="1800" dirty="0"/>
              <a:t>miles west of </a:t>
            </a:r>
            <a:r>
              <a:rPr lang="en-US" sz="1800" dirty="0" smtClean="0"/>
              <a:t>Roman-era harbor.</a:t>
            </a:r>
          </a:p>
          <a:p>
            <a:pPr lvl="1"/>
            <a:r>
              <a:rPr lang="en-US" sz="1800" dirty="0" smtClean="0"/>
              <a:t>St</a:t>
            </a:r>
            <a:r>
              <a:rPr lang="en-US" sz="1800" dirty="0"/>
              <a:t>. Paul founded the Church in Ephesus in 53-56 AD. </a:t>
            </a:r>
            <a:endParaRPr lang="en-US" sz="1800" dirty="0" smtClean="0"/>
          </a:p>
          <a:p>
            <a:pPr lvl="1"/>
            <a:r>
              <a:rPr lang="en-US" sz="1800" dirty="0" smtClean="0"/>
              <a:t>Great </a:t>
            </a:r>
            <a:r>
              <a:rPr lang="en-US" sz="1800" dirty="0"/>
              <a:t>Theatre where </a:t>
            </a:r>
            <a:r>
              <a:rPr lang="en-US" sz="1800" dirty="0" smtClean="0"/>
              <a:t>Paul </a:t>
            </a:r>
            <a:r>
              <a:rPr lang="en-US" sz="1800" dirty="0"/>
              <a:t>addressed the crowds (Acts 19:29</a:t>
            </a:r>
            <a:r>
              <a:rPr lang="en-US" sz="1800" dirty="0" smtClean="0"/>
              <a:t>).</a:t>
            </a:r>
          </a:p>
          <a:p>
            <a:pPr lvl="1"/>
            <a:r>
              <a:rPr lang="en-US" sz="1800" dirty="0" smtClean="0"/>
              <a:t>Ruins </a:t>
            </a:r>
            <a:r>
              <a:rPr lang="en-US" sz="1800" dirty="0"/>
              <a:t>of </a:t>
            </a:r>
            <a:r>
              <a:rPr lang="en-US" sz="1800" dirty="0" smtClean="0"/>
              <a:t>Church </a:t>
            </a:r>
            <a:r>
              <a:rPr lang="en-US" sz="1800" dirty="0"/>
              <a:t>of the Virgin Mary </a:t>
            </a:r>
            <a:r>
              <a:rPr lang="en-US" sz="1800" dirty="0" smtClean="0"/>
              <a:t>(“Council Church”): 4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cent. </a:t>
            </a:r>
            <a:r>
              <a:rPr lang="en-US" sz="1800" dirty="0"/>
              <a:t>church with a baptistery and bishop’s residence. The Third Ecumenical Council, which affirmed Mary as </a:t>
            </a:r>
            <a:r>
              <a:rPr lang="en-US" sz="1800" dirty="0" smtClean="0"/>
              <a:t>“</a:t>
            </a:r>
            <a:r>
              <a:rPr lang="en-US" sz="1800" dirty="0" err="1" smtClean="0"/>
              <a:t>Theotokos</a:t>
            </a:r>
            <a:r>
              <a:rPr lang="en-US" sz="1800" dirty="0" smtClean="0"/>
              <a:t>”, </a:t>
            </a:r>
            <a:r>
              <a:rPr lang="en-US" sz="1800" dirty="0"/>
              <a:t>met here in 431 </a:t>
            </a:r>
            <a:r>
              <a:rPr lang="en-US" sz="1800" dirty="0" smtClean="0"/>
              <a:t>A.D.</a:t>
            </a:r>
          </a:p>
          <a:p>
            <a:pPr lvl="1"/>
            <a:r>
              <a:rPr lang="en-US" sz="1800" dirty="0" smtClean="0"/>
              <a:t>Early </a:t>
            </a:r>
            <a:r>
              <a:rPr lang="en-US" sz="1800" dirty="0" err="1" smtClean="0"/>
              <a:t>Xn</a:t>
            </a:r>
            <a:r>
              <a:rPr lang="en-US" sz="1800" dirty="0" smtClean="0"/>
              <a:t> tradition believes John </a:t>
            </a:r>
            <a:r>
              <a:rPr lang="en-US" sz="1800" dirty="0"/>
              <a:t>the Apostle wrote his Gospel </a:t>
            </a:r>
            <a:r>
              <a:rPr lang="en-US" sz="1800" dirty="0" smtClean="0"/>
              <a:t>in Ephesus.</a:t>
            </a:r>
          </a:p>
          <a:p>
            <a:pPr lvl="1"/>
            <a:r>
              <a:rPr lang="en-US" sz="1800" dirty="0" smtClean="0"/>
              <a:t>The Basilica </a:t>
            </a:r>
            <a:r>
              <a:rPr lang="en-US" sz="1800" dirty="0"/>
              <a:t>of St. John, built by Justinian in the </a:t>
            </a:r>
            <a:r>
              <a:rPr lang="en-US" sz="1800" dirty="0" smtClean="0"/>
              <a:t>6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cent., is believed to house </a:t>
            </a:r>
            <a:r>
              <a:rPr lang="en-US" sz="1800" dirty="0"/>
              <a:t>the tomb of St. John</a:t>
            </a:r>
            <a:r>
              <a:rPr lang="en-US" sz="1800" dirty="0" smtClean="0"/>
              <a:t>.</a:t>
            </a:r>
          </a:p>
          <a:p>
            <a:r>
              <a:rPr lang="en-US" sz="2000" dirty="0" smtClean="0"/>
              <a:t>Return </a:t>
            </a:r>
            <a:r>
              <a:rPr lang="en-US" sz="2000" dirty="0"/>
              <a:t>to </a:t>
            </a:r>
            <a:r>
              <a:rPr lang="en-US" sz="2000" dirty="0" smtClean="0"/>
              <a:t>hotel </a:t>
            </a:r>
            <a:r>
              <a:rPr lang="en-US" sz="2000" dirty="0"/>
              <a:t>in </a:t>
            </a:r>
            <a:r>
              <a:rPr lang="en-US" sz="2000" dirty="0" err="1"/>
              <a:t>Kusadasi</a:t>
            </a:r>
            <a:r>
              <a:rPr lang="en-US" sz="2000" dirty="0"/>
              <a:t> </a:t>
            </a:r>
            <a:r>
              <a:rPr lang="en-US" sz="2000" dirty="0" smtClean="0"/>
              <a:t>with dinner </a:t>
            </a:r>
            <a:r>
              <a:rPr lang="en-US" sz="2000" dirty="0"/>
              <a:t>at a local restaurant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7019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en-US" b="1" dirty="0" smtClean="0"/>
              <a:t>EPHESUS: House of Mary</a:t>
            </a:r>
            <a:endParaRPr lang="en-US" dirty="0"/>
          </a:p>
        </p:txBody>
      </p:sp>
      <p:pic>
        <p:nvPicPr>
          <p:cNvPr id="24578" name="Picture 2" descr="http://www.sacred-destinations.com/turkey/images/ephesus/house-of-virgin/resized/house-of-virgin-c-sacredsi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310" y="1050036"/>
            <a:ext cx="9146310" cy="603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331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Great Theater 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061"/>
            <a:ext cx="9143999" cy="6844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EPHESUS: Great Theatre</a:t>
            </a:r>
          </a:p>
        </p:txBody>
      </p:sp>
    </p:spTree>
    <p:extLst>
      <p:ext uri="{BB962C8B-B14F-4D97-AF65-F5344CB8AC3E}">
        <p14:creationId xmlns:p14="http://schemas.microsoft.com/office/powerpoint/2010/main" val="75082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More Pics on Ephesus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 Street</a:t>
            </a:r>
          </a:p>
          <a:p>
            <a:r>
              <a:rPr lang="en-US" dirty="0" smtClean="0"/>
              <a:t>Public Latrine</a:t>
            </a:r>
          </a:p>
          <a:p>
            <a:r>
              <a:rPr lang="en-US" dirty="0" smtClean="0"/>
              <a:t>Library of </a:t>
            </a:r>
            <a:r>
              <a:rPr lang="en-US" dirty="0" err="1" smtClean="0"/>
              <a:t>Celsus</a:t>
            </a:r>
            <a:endParaRPr lang="en-US" dirty="0" smtClean="0"/>
          </a:p>
          <a:p>
            <a:r>
              <a:rPr lang="en-US" dirty="0" smtClean="0"/>
              <a:t>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81543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Aerial view of Church of M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4164"/>
            <a:ext cx="9144000" cy="671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EPHESUS: Council Church</a:t>
            </a:r>
          </a:p>
        </p:txBody>
      </p:sp>
    </p:spTree>
    <p:extLst>
      <p:ext uri="{BB962C8B-B14F-4D97-AF65-F5344CB8AC3E}">
        <p14:creationId xmlns:p14="http://schemas.microsoft.com/office/powerpoint/2010/main" val="367921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/>
              <a:t>EPHESUS: Basilica &amp; Tomb of John</a:t>
            </a:r>
          </a:p>
        </p:txBody>
      </p:sp>
      <p:pic>
        <p:nvPicPr>
          <p:cNvPr id="27650" name="Picture 2" descr="Tomb of St. Joh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973616"/>
            <a:ext cx="8839200" cy="588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78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EPHESUS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For </a:t>
            </a:r>
            <a:r>
              <a:rPr lang="en-US" dirty="0"/>
              <a:t>more on Ephesus, see the following sites:</a:t>
            </a:r>
          </a:p>
          <a:p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://www.sacred-destinations.com/turkey/</a:t>
            </a:r>
            <a:endParaRPr lang="en-US" dirty="0"/>
          </a:p>
          <a:p>
            <a:pPr lvl="1"/>
            <a:r>
              <a:rPr lang="en-US" dirty="0" smtClean="0"/>
              <a:t>Ephesus</a:t>
            </a:r>
          </a:p>
          <a:p>
            <a:pPr lvl="1"/>
            <a:endParaRPr lang="en-US" dirty="0" smtClean="0"/>
          </a:p>
          <a:p>
            <a:r>
              <a:rPr lang="en-US" dirty="0">
                <a:hlinkClick r:id="rId3"/>
              </a:rPr>
              <a:t>http://www.holylandphotos.org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For Days 11-16 of our Pilgrimage, see Part 3.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69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1341</TotalTime>
  <Words>1046</Words>
  <Application>Microsoft Office PowerPoint</Application>
  <PresentationFormat>On-screen Show (4:3)</PresentationFormat>
  <Paragraphs>134</Paragraphs>
  <Slides>81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2" baseType="lpstr">
      <vt:lpstr>Technic</vt:lpstr>
      <vt:lpstr>PILGRIMAGE TO turkey: ARCHAEOLOGICAL REMAINS ~ Part  2 ~</vt:lpstr>
      <vt:lpstr>SUN, MAY 19 (Pentecost) DAY 7:</vt:lpstr>
      <vt:lpstr>ANTALYA</vt:lpstr>
      <vt:lpstr>ANTALYA</vt:lpstr>
      <vt:lpstr>ANTALYA: Hadrian’s Gate</vt:lpstr>
      <vt:lpstr>ANTALYA: Hadrian’s Gate</vt:lpstr>
      <vt:lpstr>ANTALYA: Yivli Minaret (“fluted”) &amp; Taurus Mountains</vt:lpstr>
      <vt:lpstr>PERGA/E</vt:lpstr>
      <vt:lpstr>PERGA: Southern Bath</vt:lpstr>
      <vt:lpstr>PERGA: Bath</vt:lpstr>
      <vt:lpstr>PERGA: Forum</vt:lpstr>
      <vt:lpstr>PERGA: Cardo (Main Street)</vt:lpstr>
      <vt:lpstr>PERGA: Cardo (Column with Artemis)</vt:lpstr>
      <vt:lpstr>PERGA: Nymphaeum (water fountain)</vt:lpstr>
      <vt:lpstr>PERGA: Oceanus, game  board, &amp; butcher’s table</vt:lpstr>
      <vt:lpstr>PERGA: Dancer &amp;  Priestess of Artemis</vt:lpstr>
      <vt:lpstr>PERGA: Statue &amp; Inscriptions of Plancia Magna, city benefactress</vt:lpstr>
      <vt:lpstr>PERGA: Incense Altar</vt:lpstr>
      <vt:lpstr>PERGA: Frieze from Theatre</vt:lpstr>
      <vt:lpstr>ASPENDOS: Theatre stage</vt:lpstr>
      <vt:lpstr>ASPENDOS: Theatre</vt:lpstr>
      <vt:lpstr>Asp. Theatre: Keystone of Dionysus, entrance &amp; exterior</vt:lpstr>
      <vt:lpstr>ASPENDOS: Diazoma ("Belt Walkway") &amp; Theatre Seating</vt:lpstr>
      <vt:lpstr>ASPENDOS:  Nymphaeum</vt:lpstr>
      <vt:lpstr>ASPENDOS:  Street &amp; Gate;  Acropolis &amp; Temple</vt:lpstr>
      <vt:lpstr>ASPENDOS: Aqueduct</vt:lpstr>
      <vt:lpstr>ASPENDOS: Aqueduct &amp; stadium</vt:lpstr>
      <vt:lpstr>ASPENDOS: Selçuk Bridge (13th Cen.) at Köprüçay River (ancient Eurymedon)</vt:lpstr>
      <vt:lpstr>MON, MAY 20, DAY 8:</vt:lpstr>
      <vt:lpstr>LAODICEA: Column w/Cross &amp; Menorah</vt:lpstr>
      <vt:lpstr>LAODICEA: Cardo, Drainage, Exedra</vt:lpstr>
      <vt:lpstr>LAODICEA Baths: Ionic Temple (?) with baptismal font (?)</vt:lpstr>
      <vt:lpstr>LAODICEA:  Stadium</vt:lpstr>
      <vt:lpstr>LAODICEA:  Large Theatre</vt:lpstr>
      <vt:lpstr>LAODICEA:  Small Theatre  &amp; Gymnasium</vt:lpstr>
      <vt:lpstr>LAODICEA: Byz. Church, Gym. Interior, Water Siphon, &amp; Pipes</vt:lpstr>
      <vt:lpstr>LAODICEA: Water Tower &amp; Pipes</vt:lpstr>
      <vt:lpstr>LAODICEA:  Odeum &amp;  Excavators</vt:lpstr>
      <vt:lpstr>COLOSSAE</vt:lpstr>
      <vt:lpstr>COLOSSAE: Acropolis</vt:lpstr>
      <vt:lpstr>COLOSSAE: Theatre &amp; Stream</vt:lpstr>
      <vt:lpstr>COLOSSAE: Lycus Valley,  Opium poppies, Collosae in snow</vt:lpstr>
      <vt:lpstr>HIERAPOLIS/Pamukkale: Travertine</vt:lpstr>
      <vt:lpstr>HIERAPOLIS/Pamukkale: Travertine</vt:lpstr>
      <vt:lpstr>HIERAPOLIS: Thermal Pool</vt:lpstr>
      <vt:lpstr>HIERAPOLIS: Water Channels,  Gate of Domitian, Latrine</vt:lpstr>
      <vt:lpstr>HIERAPOLIS: Temple of Apollo  &amp; the Plutonium</vt:lpstr>
      <vt:lpstr>HIERAPOLIS: Northern Baths &amp; Cardo</vt:lpstr>
      <vt:lpstr>HIERAPOLIS:  Theatre</vt:lpstr>
      <vt:lpstr>HIERAPOLIS: Theatre Stage</vt:lpstr>
      <vt:lpstr>V.I.P. Seats &amp; Fish decoration</vt:lpstr>
      <vt:lpstr>HIERAPOLIS:  Necropolis &amp;  Sarcophagus  w/Menorah</vt:lpstr>
      <vt:lpstr>HIERAPOLIS: Tomb w/Menorah of Marcus Aurelius Philoumeno Streneion (2nd Cen)</vt:lpstr>
      <vt:lpstr>HIERAPOLIS: Monumental Tomb</vt:lpstr>
      <vt:lpstr>HIERAPOLIS: Tomb  w/ Inscription  of merchant  Flavius Zeuxis</vt:lpstr>
      <vt:lpstr>HIERAPOLIS: Tomb Complex; Freestanding Tomb w/Inscription</vt:lpstr>
      <vt:lpstr>HIERAPOLIS: Tumulus Tomb  &amp; Sarcophagus Tomb</vt:lpstr>
      <vt:lpstr>HIERAPOLIS: Tomb Church &amp; Martyrium of Philip</vt:lpstr>
      <vt:lpstr>HIERAPOLIS: Church of Philip w/Apse</vt:lpstr>
      <vt:lpstr>HIERAPOLIS: Tomb &amp; Church Tomb Interior; Overview</vt:lpstr>
      <vt:lpstr>HIERAPOLIS: Martyrium Interior; West Entrance (Lower Right)</vt:lpstr>
      <vt:lpstr>Martyrium Entrance w/ Pilgrims' Room“ (top left); “Pilgrim’s Path”</vt:lpstr>
      <vt:lpstr>Pilgrim’s Path (cont.); Pilgrim Purification Building (low-l); "Pilgrims’ Rooms" (low-r)</vt:lpstr>
      <vt:lpstr>HIERAPOLIS: Chapel Apse attached to Martyrium; Martyrium Carvings</vt:lpstr>
      <vt:lpstr>TUES, MAY 21, DAY 9:</vt:lpstr>
      <vt:lpstr>APHRODISIAS</vt:lpstr>
      <vt:lpstr>APHRODISIAS</vt:lpstr>
      <vt:lpstr>APHRODISIAS</vt:lpstr>
      <vt:lpstr>MILETUS (mod. Balat)</vt:lpstr>
      <vt:lpstr>MILETUS: Theater</vt:lpstr>
      <vt:lpstr>MILETUS: Theatre w/Inscriptions; Low-R God-Fearer Insciption</vt:lpstr>
      <vt:lpstr>MILETUS: Gladiator Reliefs &amp; Processional Way</vt:lpstr>
      <vt:lpstr>MILETUS: Ionic Stoa, Lion Harbor, </vt:lpstr>
      <vt:lpstr>KUSADASI</vt:lpstr>
      <vt:lpstr>WED, MAY 22, DAY 10:</vt:lpstr>
      <vt:lpstr>EPHESUS: House of Mary</vt:lpstr>
      <vt:lpstr>EPHESUS: Great Theatre</vt:lpstr>
      <vt:lpstr>Add More Pics on Ephesus</vt:lpstr>
      <vt:lpstr>EPHESUS: Council Church</vt:lpstr>
      <vt:lpstr>EPHESUS: Basilica &amp; Tomb of John</vt:lpstr>
      <vt:lpstr>EPHESUS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Christians in turkey: Evidence from Acts</dc:title>
  <dc:creator>Felix Just</dc:creator>
  <cp:lastModifiedBy>Felix Just</cp:lastModifiedBy>
  <cp:revision>93</cp:revision>
  <dcterms:created xsi:type="dcterms:W3CDTF">2012-11-10T07:04:04Z</dcterms:created>
  <dcterms:modified xsi:type="dcterms:W3CDTF">2020-02-21T02:37:24Z</dcterms:modified>
</cp:coreProperties>
</file>