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412" r:id="rId3"/>
    <p:sldId id="264" r:id="rId4"/>
    <p:sldId id="265" r:id="rId5"/>
    <p:sldId id="266" r:id="rId6"/>
    <p:sldId id="267" r:id="rId7"/>
    <p:sldId id="268" r:id="rId8"/>
    <p:sldId id="439" r:id="rId9"/>
    <p:sldId id="440" r:id="rId10"/>
    <p:sldId id="261" r:id="rId11"/>
    <p:sldId id="283" r:id="rId12"/>
    <p:sldId id="288" r:id="rId13"/>
    <p:sldId id="271" r:id="rId14"/>
    <p:sldId id="409" r:id="rId15"/>
    <p:sldId id="285" r:id="rId16"/>
    <p:sldId id="289" r:id="rId17"/>
    <p:sldId id="287" r:id="rId18"/>
    <p:sldId id="410" r:id="rId19"/>
    <p:sldId id="307" r:id="rId20"/>
    <p:sldId id="411" r:id="rId21"/>
    <p:sldId id="308" r:id="rId22"/>
    <p:sldId id="309" r:id="rId23"/>
    <p:sldId id="310" r:id="rId24"/>
    <p:sldId id="311" r:id="rId25"/>
    <p:sldId id="313" r:id="rId26"/>
    <p:sldId id="413" r:id="rId27"/>
    <p:sldId id="272" r:id="rId28"/>
    <p:sldId id="290" r:id="rId29"/>
    <p:sldId id="318" r:id="rId30"/>
    <p:sldId id="314" r:id="rId31"/>
    <p:sldId id="414" r:id="rId32"/>
    <p:sldId id="317" r:id="rId33"/>
    <p:sldId id="319" r:id="rId34"/>
    <p:sldId id="316" r:id="rId35"/>
    <p:sldId id="315" r:id="rId36"/>
    <p:sldId id="302" r:id="rId37"/>
    <p:sldId id="320" r:id="rId38"/>
    <p:sldId id="321" r:id="rId39"/>
    <p:sldId id="303" r:id="rId40"/>
    <p:sldId id="270" r:id="rId41"/>
    <p:sldId id="286" r:id="rId42"/>
    <p:sldId id="304" r:id="rId43"/>
    <p:sldId id="305" r:id="rId44"/>
    <p:sldId id="306" r:id="rId45"/>
    <p:sldId id="274" r:id="rId46"/>
    <p:sldId id="442" r:id="rId47"/>
    <p:sldId id="443" r:id="rId48"/>
    <p:sldId id="322" r:id="rId49"/>
    <p:sldId id="291" r:id="rId50"/>
    <p:sldId id="343" r:id="rId51"/>
    <p:sldId id="346" r:id="rId52"/>
    <p:sldId id="345" r:id="rId53"/>
    <p:sldId id="323" r:id="rId54"/>
    <p:sldId id="347" r:id="rId55"/>
    <p:sldId id="441"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52" autoAdjust="0"/>
    <p:restoredTop sz="94580" autoAdjust="0"/>
  </p:normalViewPr>
  <p:slideViewPr>
    <p:cSldViewPr>
      <p:cViewPr varScale="1">
        <p:scale>
          <a:sx n="67" d="100"/>
          <a:sy n="67" d="100"/>
        </p:scale>
        <p:origin x="-130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19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19" name="Footer Placeholder 18"/>
          <p:cNvSpPr>
            <a:spLocks noGrp="1"/>
          </p:cNvSpPr>
          <p:nvPr>
            <p:ph type="ftr" sz="quarter" idx="11"/>
          </p:nvPr>
        </p:nvSpPr>
        <p:spPr>
          <a:xfrm>
            <a:off x="3124200" y="6422064"/>
            <a:ext cx="2895600" cy="365125"/>
          </a:xfrm>
          <a:prstGeom prst="rect">
            <a:avLst/>
          </a:prstGeom>
        </p:spPr>
        <p:txBody>
          <a:bodyPr/>
          <a:lstStyle/>
          <a:p>
            <a:endParaRPr lang="en-US"/>
          </a:p>
        </p:txBody>
      </p:sp>
      <p:sp>
        <p:nvSpPr>
          <p:cNvPr id="27" name="Slide Number Placeholder 26"/>
          <p:cNvSpPr>
            <a:spLocks noGrp="1"/>
          </p:cNvSpPr>
          <p:nvPr>
            <p:ph type="sldNum" sz="quarter" idx="12"/>
          </p:nvPr>
        </p:nvSpPr>
        <p:spPr/>
        <p:txBody>
          <a:bodyPr/>
          <a:lstStyle/>
          <a:p>
            <a:fld id="{CB8BD026-8DB0-4B6C-B4D9-D0B87C5261F5}"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153400" cy="1143000"/>
          </a:xfrm>
        </p:spPr>
        <p:txBody>
          <a:bodyPr/>
          <a:lstStyle>
            <a:lvl1pPr algn="l">
              <a:defRPr/>
            </a:lvl1pPr>
          </a:lstStyle>
          <a:p>
            <a:r>
              <a:rPr kumimoji="0" lang="en-US" dirty="0" smtClean="0"/>
              <a:t>Click to edit Master title style</a:t>
            </a:r>
            <a:endParaRPr kumimoji="0" lang="en-US" dirty="0"/>
          </a:p>
        </p:txBody>
      </p:sp>
      <p:sp>
        <p:nvSpPr>
          <p:cNvPr id="3" name="Content Placeholder 2"/>
          <p:cNvSpPr>
            <a:spLocks noGrp="1"/>
          </p:cNvSpPr>
          <p:nvPr>
            <p:ph idx="1"/>
          </p:nvPr>
        </p:nvSpPr>
        <p:spPr>
          <a:xfrm>
            <a:off x="457200" y="1295400"/>
            <a:ext cx="8153400" cy="51816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5" name="Footer Placeholder 4"/>
          <p:cNvSpPr>
            <a:spLocks noGrp="1"/>
          </p:cNvSpPr>
          <p:nvPr>
            <p:ph type="ftr" sz="quarter" idx="11"/>
          </p:nvPr>
        </p:nvSpPr>
        <p:spPr>
          <a:xfrm>
            <a:off x="3124200" y="642206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B8BD026-8DB0-4B6C-B4D9-D0B87C5261F5}"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5" name="Footer Placeholder 4"/>
          <p:cNvSpPr>
            <a:spLocks noGrp="1"/>
          </p:cNvSpPr>
          <p:nvPr>
            <p:ph type="ftr" sz="quarter" idx="11"/>
          </p:nvPr>
        </p:nvSpPr>
        <p:spPr>
          <a:xfrm>
            <a:off x="3124200" y="642206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B8BD026-8DB0-4B6C-B4D9-D0B87C5261F5}"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6" name="Footer Placeholder 5"/>
          <p:cNvSpPr>
            <a:spLocks noGrp="1"/>
          </p:cNvSpPr>
          <p:nvPr>
            <p:ph type="ftr" sz="quarter" idx="11"/>
          </p:nvPr>
        </p:nvSpPr>
        <p:spPr>
          <a:xfrm>
            <a:off x="3124200" y="6422064"/>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CB8BD026-8DB0-4B6C-B4D9-D0B87C5261F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8" name="Footer Placeholder 7"/>
          <p:cNvSpPr>
            <a:spLocks noGrp="1"/>
          </p:cNvSpPr>
          <p:nvPr>
            <p:ph type="ftr" sz="quarter" idx="11"/>
          </p:nvPr>
        </p:nvSpPr>
        <p:spPr>
          <a:xfrm>
            <a:off x="3124200" y="6422064"/>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CB8BD026-8DB0-4B6C-B4D9-D0B87C5261F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8" name="Slide Number Placeholder 7"/>
          <p:cNvSpPr>
            <a:spLocks noGrp="1"/>
          </p:cNvSpPr>
          <p:nvPr>
            <p:ph type="sldNum" sz="quarter" idx="11"/>
          </p:nvPr>
        </p:nvSpPr>
        <p:spPr/>
        <p:txBody>
          <a:bodyPr/>
          <a:lstStyle/>
          <a:p>
            <a:fld id="{CB8BD026-8DB0-4B6C-B4D9-D0B87C5261F5}" type="slidenum">
              <a:rPr lang="en-US" smtClean="0"/>
              <a:t>‹#›</a:t>
            </a:fld>
            <a:endParaRPr lang="en-US"/>
          </a:p>
        </p:txBody>
      </p:sp>
      <p:sp>
        <p:nvSpPr>
          <p:cNvPr id="9" name="Footer Placeholder 8"/>
          <p:cNvSpPr>
            <a:spLocks noGrp="1"/>
          </p:cNvSpPr>
          <p:nvPr>
            <p:ph type="ftr" sz="quarter" idx="12"/>
          </p:nvPr>
        </p:nvSpPr>
        <p:spPr>
          <a:xfrm>
            <a:off x="3124200" y="6422064"/>
            <a:ext cx="2895600" cy="365125"/>
          </a:xfrm>
          <a:prstGeom prst="rect">
            <a:avLst/>
          </a:prstGeom>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3" name="Footer Placeholder 2"/>
          <p:cNvSpPr>
            <a:spLocks noGrp="1"/>
          </p:cNvSpPr>
          <p:nvPr>
            <p:ph type="ftr" sz="quarter" idx="11"/>
          </p:nvPr>
        </p:nvSpPr>
        <p:spPr>
          <a:xfrm>
            <a:off x="3124200" y="6422064"/>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CB8BD026-8DB0-4B6C-B4D9-D0B87C5261F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6" name="Footer Placeholder 5"/>
          <p:cNvSpPr>
            <a:spLocks noGrp="1"/>
          </p:cNvSpPr>
          <p:nvPr>
            <p:ph type="ftr" sz="quarter" idx="11"/>
          </p:nvPr>
        </p:nvSpPr>
        <p:spPr>
          <a:xfrm>
            <a:off x="3124200" y="6422064"/>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CB8BD026-8DB0-4B6C-B4D9-D0B87C5261F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6" name="Footer Placeholder 5"/>
          <p:cNvSpPr>
            <a:spLocks noGrp="1"/>
          </p:cNvSpPr>
          <p:nvPr>
            <p:ph type="ftr" sz="quarter" idx="11"/>
          </p:nvPr>
        </p:nvSpPr>
        <p:spPr>
          <a:xfrm>
            <a:off x="3124200" y="6422064"/>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CB8BD026-8DB0-4B6C-B4D9-D0B87C5261F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5" name="Footer Placeholder 4"/>
          <p:cNvSpPr>
            <a:spLocks noGrp="1"/>
          </p:cNvSpPr>
          <p:nvPr>
            <p:ph type="ftr" sz="quarter" idx="11"/>
          </p:nvPr>
        </p:nvSpPr>
        <p:spPr>
          <a:xfrm>
            <a:off x="3124200" y="642206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B8BD026-8DB0-4B6C-B4D9-D0B87C5261F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5" name="Footer Placeholder 4"/>
          <p:cNvSpPr>
            <a:spLocks noGrp="1"/>
          </p:cNvSpPr>
          <p:nvPr>
            <p:ph type="ftr" sz="quarter" idx="11"/>
          </p:nvPr>
        </p:nvSpPr>
        <p:spPr>
          <a:xfrm>
            <a:off x="3124200" y="642206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B8BD026-8DB0-4B6C-B4D9-D0B87C5261F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userDrawn="1"/>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76200"/>
            <a:ext cx="8077200" cy="1143000"/>
          </a:xfrm>
          <a:prstGeom prst="rect">
            <a:avLst/>
          </a:prstGeom>
        </p:spPr>
        <p:txBody>
          <a:bodyPr vert="horz" lIns="45720" rIns="45720" anchor="ctr">
            <a:normAutofit/>
          </a:bodyPr>
          <a:lstStyle/>
          <a:p>
            <a:r>
              <a:rPr kumimoji="0" lang="en-US" dirty="0" smtClean="0"/>
              <a:t>Click to edit Master title style</a:t>
            </a:r>
            <a:endParaRPr kumimoji="0" lang="en-US" dirty="0"/>
          </a:p>
        </p:txBody>
      </p:sp>
      <p:sp>
        <p:nvSpPr>
          <p:cNvPr id="30" name="Text Placeholder 29"/>
          <p:cNvSpPr>
            <a:spLocks noGrp="1"/>
          </p:cNvSpPr>
          <p:nvPr>
            <p:ph type="body" idx="1"/>
          </p:nvPr>
        </p:nvSpPr>
        <p:spPr>
          <a:xfrm>
            <a:off x="457200" y="1371600"/>
            <a:ext cx="8077200" cy="510540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8" name="Slide Number Placeholder 17"/>
          <p:cNvSpPr>
            <a:spLocks noGrp="1"/>
          </p:cNvSpPr>
          <p:nvPr>
            <p:ph type="sldNum" sz="quarter" idx="4"/>
          </p:nvPr>
        </p:nvSpPr>
        <p:spPr>
          <a:xfrm>
            <a:off x="8686800" y="6492875"/>
            <a:ext cx="4572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CB8BD026-8DB0-4B6C-B4D9-D0B87C5261F5}"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ctr"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sacred-destinations.com/turkey/" TargetMode="External"/><Relationship Id="rId2" Type="http://schemas.openxmlformats.org/officeDocument/2006/relationships/hyperlink" Target="http://www.holylandphotos.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biblestudy.or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hollybibletours.com/Eski-Gumus-Monastery"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http://hollybibletours.com/Goreme_Open_Air_Museu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hyperlink" Target="http://www.pbase.com/denise_jtl/caravanserai_of_agzikarahan"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5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5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png"/></Relationships>
</file>

<file path=ppt/slides/_rels/slide5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09600"/>
            <a:ext cx="8534400" cy="2689225"/>
          </a:xfrm>
        </p:spPr>
        <p:txBody>
          <a:bodyPr/>
          <a:lstStyle/>
          <a:p>
            <a:pPr algn="ctr"/>
            <a:r>
              <a:rPr lang="en-US" dirty="0" smtClean="0"/>
              <a:t>PILGRIMAGE TO turkey:</a:t>
            </a:r>
            <a:br>
              <a:rPr lang="en-US" dirty="0" smtClean="0"/>
            </a:br>
            <a:r>
              <a:rPr lang="en-US" b="1" dirty="0" smtClean="0"/>
              <a:t>ARCHAEOLOGICAL REMAINS</a:t>
            </a:r>
            <a:br>
              <a:rPr lang="en-US" b="1" dirty="0" smtClean="0"/>
            </a:br>
            <a:r>
              <a:rPr lang="en-US" b="1" dirty="0" smtClean="0"/>
              <a:t>~ </a:t>
            </a:r>
            <a:r>
              <a:rPr lang="en-US" dirty="0" smtClean="0"/>
              <a:t>Part  I ~</a:t>
            </a:r>
            <a:endParaRPr lang="en-US" b="1" dirty="0"/>
          </a:p>
        </p:txBody>
      </p:sp>
      <p:sp>
        <p:nvSpPr>
          <p:cNvPr id="3" name="Subtitle 2"/>
          <p:cNvSpPr>
            <a:spLocks noGrp="1"/>
          </p:cNvSpPr>
          <p:nvPr>
            <p:ph type="subTitle" idx="1"/>
          </p:nvPr>
        </p:nvSpPr>
        <p:spPr>
          <a:xfrm>
            <a:off x="1371600" y="4343400"/>
            <a:ext cx="6400800" cy="1752600"/>
          </a:xfrm>
        </p:spPr>
        <p:txBody>
          <a:bodyPr>
            <a:normAutofit/>
          </a:bodyPr>
          <a:lstStyle/>
          <a:p>
            <a:pPr algn="ctr"/>
            <a:r>
              <a:rPr lang="en-US" sz="2800" dirty="0" smtClean="0"/>
              <a:t>MSMC Ecclesia Series</a:t>
            </a:r>
          </a:p>
          <a:p>
            <a:pPr algn="ctr"/>
            <a:r>
              <a:rPr lang="en-US" sz="2800" b="1" dirty="0" smtClean="0"/>
              <a:t>Fr. Felix Just, S.J., Ph.D.</a:t>
            </a:r>
          </a:p>
          <a:p>
            <a:pPr algn="ctr"/>
            <a:r>
              <a:rPr lang="en-US" sz="2800" dirty="0" smtClean="0"/>
              <a:t>http://catholic-resources.org</a:t>
            </a:r>
            <a:endParaRPr lang="en-US" sz="2800" dirty="0"/>
          </a:p>
        </p:txBody>
      </p:sp>
    </p:spTree>
    <p:extLst>
      <p:ext uri="{BB962C8B-B14F-4D97-AF65-F5344CB8AC3E}">
        <p14:creationId xmlns:p14="http://schemas.microsoft.com/office/powerpoint/2010/main" val="2880994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 Sources / Credits</a:t>
            </a:r>
            <a:endParaRPr lang="en-US" dirty="0"/>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www.holylandphotos.org/</a:t>
            </a:r>
            <a:endParaRPr lang="en-US" dirty="0" smtClean="0"/>
          </a:p>
          <a:p>
            <a:pPr lvl="1"/>
            <a:r>
              <a:rPr lang="en-US" dirty="0" smtClean="0"/>
              <a:t>Includes </a:t>
            </a:r>
            <a:r>
              <a:rPr lang="en-US" dirty="0"/>
              <a:t>most biblical cities and </a:t>
            </a:r>
            <a:r>
              <a:rPr lang="en-US" dirty="0" smtClean="0"/>
              <a:t>towns</a:t>
            </a:r>
          </a:p>
          <a:p>
            <a:pPr lvl="1"/>
            <a:endParaRPr lang="en-US" dirty="0" smtClean="0">
              <a:hlinkClick r:id="rId3"/>
            </a:endParaRPr>
          </a:p>
          <a:p>
            <a:r>
              <a:rPr lang="en-US" dirty="0" smtClean="0">
                <a:hlinkClick r:id="rId3"/>
              </a:rPr>
              <a:t>http</a:t>
            </a:r>
            <a:r>
              <a:rPr lang="en-US" dirty="0">
                <a:hlinkClick r:id="rId3"/>
              </a:rPr>
              <a:t>://www.sacred-destinations.com/turkey</a:t>
            </a:r>
            <a:r>
              <a:rPr lang="en-US" dirty="0" smtClean="0">
                <a:hlinkClick r:id="rId3"/>
              </a:rPr>
              <a:t>/</a:t>
            </a:r>
            <a:endParaRPr lang="en-US" dirty="0" smtClean="0"/>
          </a:p>
          <a:p>
            <a:pPr lvl="1"/>
            <a:r>
              <a:rPr lang="en-US" dirty="0"/>
              <a:t>Antioch, </a:t>
            </a:r>
            <a:r>
              <a:rPr lang="en-US" dirty="0" err="1" smtClean="0"/>
              <a:t>Aphrosisias</a:t>
            </a:r>
            <a:r>
              <a:rPr lang="en-US" dirty="0" smtClean="0"/>
              <a:t>, Ephesus</a:t>
            </a:r>
            <a:r>
              <a:rPr lang="en-US" dirty="0"/>
              <a:t>, Konya, Pergamum, </a:t>
            </a:r>
            <a:r>
              <a:rPr lang="en-US" dirty="0" smtClean="0"/>
              <a:t>Istanbul, etc.</a:t>
            </a:r>
            <a:endParaRPr lang="en-US" dirty="0"/>
          </a:p>
          <a:p>
            <a:pPr lvl="1"/>
            <a:endParaRPr lang="en-US" dirty="0" smtClean="0"/>
          </a:p>
        </p:txBody>
      </p:sp>
    </p:spTree>
    <p:extLst>
      <p:ext uri="{BB962C8B-B14F-4D97-AF65-F5344CB8AC3E}">
        <p14:creationId xmlns:p14="http://schemas.microsoft.com/office/powerpoint/2010/main" val="32153151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00064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0" y="0"/>
            <a:ext cx="9144000" cy="6858001"/>
          </a:xfrm>
          <a:prstGeom prst="rect">
            <a:avLst/>
          </a:prstGeom>
        </p:spPr>
      </p:pic>
    </p:spTree>
    <p:extLst>
      <p:ext uri="{BB962C8B-B14F-4D97-AF65-F5344CB8AC3E}">
        <p14:creationId xmlns:p14="http://schemas.microsoft.com/office/powerpoint/2010/main" val="36083722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04800" y="0"/>
            <a:ext cx="8534400" cy="6858000"/>
          </a:xfrm>
          <a:prstGeom prst="rect">
            <a:avLst/>
          </a:prstGeom>
        </p:spPr>
      </p:pic>
    </p:spTree>
    <p:extLst>
      <p:ext uri="{BB962C8B-B14F-4D97-AF65-F5344CB8AC3E}">
        <p14:creationId xmlns:p14="http://schemas.microsoft.com/office/powerpoint/2010/main" val="28387870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0" y="1554480"/>
            <a:ext cx="9144000" cy="5303520"/>
          </a:xfrm>
          <a:prstGeom prst="rect">
            <a:avLst/>
          </a:prstGeom>
        </p:spPr>
      </p:pic>
    </p:spTree>
    <p:extLst>
      <p:ext uri="{BB962C8B-B14F-4D97-AF65-F5344CB8AC3E}">
        <p14:creationId xmlns:p14="http://schemas.microsoft.com/office/powerpoint/2010/main" val="33391090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See </a:t>
            </a:r>
            <a:r>
              <a:rPr lang="en-US" dirty="0" smtClean="0">
                <a:hlinkClick r:id="rId2"/>
              </a:rPr>
              <a:t>www.BibleStudy.org</a:t>
            </a:r>
            <a:r>
              <a:rPr lang="en-US" dirty="0" smtClean="0"/>
              <a:t>  </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0" y="1600200"/>
            <a:ext cx="9144000" cy="4343400"/>
          </a:xfrm>
          <a:prstGeom prst="rect">
            <a:avLst/>
          </a:prstGeom>
        </p:spPr>
      </p:pic>
    </p:spTree>
    <p:extLst>
      <p:ext uri="{BB962C8B-B14F-4D97-AF65-F5344CB8AC3E}">
        <p14:creationId xmlns:p14="http://schemas.microsoft.com/office/powerpoint/2010/main" val="23623892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Early Ecumenical Councils</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b="1" dirty="0" err="1" smtClean="0"/>
              <a:t>Nicea</a:t>
            </a:r>
            <a:r>
              <a:rPr lang="en-US" b="1" dirty="0" smtClean="0"/>
              <a:t> </a:t>
            </a:r>
            <a:r>
              <a:rPr lang="en-US" dirty="0"/>
              <a:t>	</a:t>
            </a:r>
            <a:r>
              <a:rPr lang="en-US" b="1" dirty="0"/>
              <a:t>325</a:t>
            </a:r>
            <a:r>
              <a:rPr lang="en-US" dirty="0"/>
              <a:t> </a:t>
            </a:r>
          </a:p>
          <a:p>
            <a:pPr marL="514350" indent="-514350">
              <a:buFont typeface="+mj-lt"/>
              <a:buAutoNum type="arabicPeriod"/>
            </a:pPr>
            <a:r>
              <a:rPr lang="en-US" b="1" dirty="0" smtClean="0"/>
              <a:t>Constantinople</a:t>
            </a:r>
            <a:r>
              <a:rPr lang="en-US" b="1" dirty="0"/>
              <a:t> I </a:t>
            </a:r>
            <a:r>
              <a:rPr lang="en-US" dirty="0"/>
              <a:t>	</a:t>
            </a:r>
            <a:r>
              <a:rPr lang="en-US" b="1" dirty="0"/>
              <a:t>381</a:t>
            </a:r>
            <a:r>
              <a:rPr lang="en-US" dirty="0"/>
              <a:t> </a:t>
            </a:r>
          </a:p>
          <a:p>
            <a:pPr marL="514350" indent="-514350">
              <a:buFont typeface="+mj-lt"/>
              <a:buAutoNum type="arabicPeriod"/>
            </a:pPr>
            <a:r>
              <a:rPr lang="en-US" b="1" dirty="0" smtClean="0"/>
              <a:t>Ephesus </a:t>
            </a:r>
            <a:r>
              <a:rPr lang="en-US" dirty="0"/>
              <a:t>	</a:t>
            </a:r>
            <a:r>
              <a:rPr lang="en-US" b="1" dirty="0"/>
              <a:t>431</a:t>
            </a:r>
            <a:r>
              <a:rPr lang="en-US" dirty="0"/>
              <a:t> </a:t>
            </a:r>
          </a:p>
          <a:p>
            <a:pPr marL="514350" indent="-514350">
              <a:buFont typeface="+mj-lt"/>
              <a:buAutoNum type="arabicPeriod"/>
            </a:pPr>
            <a:r>
              <a:rPr lang="en-US" b="1" dirty="0" smtClean="0"/>
              <a:t>Chalcedon </a:t>
            </a:r>
            <a:r>
              <a:rPr lang="en-US" dirty="0"/>
              <a:t>	</a:t>
            </a:r>
            <a:r>
              <a:rPr lang="en-US" b="1" dirty="0"/>
              <a:t>451</a:t>
            </a:r>
            <a:r>
              <a:rPr lang="en-US" dirty="0"/>
              <a:t> </a:t>
            </a:r>
          </a:p>
          <a:p>
            <a:pPr marL="514350" indent="-514350">
              <a:buFont typeface="+mj-lt"/>
              <a:buAutoNum type="arabicPeriod"/>
            </a:pPr>
            <a:r>
              <a:rPr lang="en-US" dirty="0" smtClean="0"/>
              <a:t>Constantinople </a:t>
            </a:r>
            <a:r>
              <a:rPr lang="en-US" dirty="0"/>
              <a:t>II 	553 </a:t>
            </a:r>
          </a:p>
          <a:p>
            <a:pPr marL="514350" indent="-514350">
              <a:buFont typeface="+mj-lt"/>
              <a:buAutoNum type="arabicPeriod"/>
            </a:pPr>
            <a:r>
              <a:rPr lang="en-US" dirty="0" smtClean="0"/>
              <a:t>Constantinople </a:t>
            </a:r>
            <a:r>
              <a:rPr lang="en-US" dirty="0"/>
              <a:t>III 	680-681 </a:t>
            </a:r>
          </a:p>
          <a:p>
            <a:pPr marL="514350" indent="-514350">
              <a:buFont typeface="+mj-lt"/>
              <a:buAutoNum type="arabicPeriod"/>
            </a:pPr>
            <a:r>
              <a:rPr lang="en-US" dirty="0" err="1" smtClean="0"/>
              <a:t>Nicea</a:t>
            </a:r>
            <a:r>
              <a:rPr lang="en-US" dirty="0" smtClean="0"/>
              <a:t> </a:t>
            </a:r>
            <a:r>
              <a:rPr lang="en-US" dirty="0"/>
              <a:t>II 	787 </a:t>
            </a:r>
          </a:p>
          <a:p>
            <a:pPr marL="514350" indent="-514350">
              <a:buFont typeface="+mj-lt"/>
              <a:buAutoNum type="arabicPeriod"/>
            </a:pPr>
            <a:r>
              <a:rPr lang="en-US" dirty="0" smtClean="0"/>
              <a:t>Constantinople</a:t>
            </a:r>
            <a:r>
              <a:rPr lang="en-US" dirty="0"/>
              <a:t> IV	869 </a:t>
            </a:r>
          </a:p>
          <a:p>
            <a:endParaRPr lang="en-US" dirty="0"/>
          </a:p>
        </p:txBody>
      </p:sp>
    </p:spTree>
    <p:extLst>
      <p:ext uri="{BB962C8B-B14F-4D97-AF65-F5344CB8AC3E}">
        <p14:creationId xmlns:p14="http://schemas.microsoft.com/office/powerpoint/2010/main" val="10614217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Seven Churches of Revelation</a:t>
            </a:r>
            <a:endParaRPr lang="en-US" dirty="0"/>
          </a:p>
        </p:txBody>
      </p:sp>
      <p:sp>
        <p:nvSpPr>
          <p:cNvPr id="3" name="Content Placeholder 2"/>
          <p:cNvSpPr>
            <a:spLocks noGrp="1"/>
          </p:cNvSpPr>
          <p:nvPr>
            <p:ph idx="1"/>
          </p:nvPr>
        </p:nvSpPr>
        <p:spPr/>
        <p:txBody>
          <a:bodyPr/>
          <a:lstStyle/>
          <a:p>
            <a:r>
              <a:rPr lang="en-US" dirty="0" smtClean="0"/>
              <a:t>Ephesus</a:t>
            </a:r>
          </a:p>
          <a:p>
            <a:r>
              <a:rPr lang="en-US" dirty="0" smtClean="0"/>
              <a:t>Smyrna</a:t>
            </a:r>
          </a:p>
          <a:p>
            <a:r>
              <a:rPr lang="en-US" dirty="0" err="1" smtClean="0"/>
              <a:t>Pergamos</a:t>
            </a:r>
            <a:endParaRPr lang="en-US" dirty="0" smtClean="0"/>
          </a:p>
          <a:p>
            <a:r>
              <a:rPr lang="en-US" dirty="0" smtClean="0"/>
              <a:t>Thyatira</a:t>
            </a:r>
          </a:p>
          <a:p>
            <a:r>
              <a:rPr lang="en-US" dirty="0" smtClean="0"/>
              <a:t>Sardis</a:t>
            </a:r>
          </a:p>
          <a:p>
            <a:r>
              <a:rPr lang="en-US" dirty="0" smtClean="0"/>
              <a:t>Philadelphia</a:t>
            </a:r>
          </a:p>
          <a:p>
            <a:r>
              <a:rPr lang="en-US" dirty="0" smtClean="0"/>
              <a:t>Laodicea</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207517"/>
            <a:ext cx="3733800" cy="5650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00022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MON, MAY 13, DAY 1:</a:t>
            </a:r>
            <a:endParaRPr lang="en-US" dirty="0"/>
          </a:p>
        </p:txBody>
      </p:sp>
      <p:sp>
        <p:nvSpPr>
          <p:cNvPr id="3" name="Content Placeholder 2"/>
          <p:cNvSpPr>
            <a:spLocks noGrp="1"/>
          </p:cNvSpPr>
          <p:nvPr>
            <p:ph idx="1"/>
          </p:nvPr>
        </p:nvSpPr>
        <p:spPr/>
        <p:txBody>
          <a:bodyPr>
            <a:normAutofit/>
          </a:bodyPr>
          <a:lstStyle/>
          <a:p>
            <a:pPr lvl="0"/>
            <a:r>
              <a:rPr lang="en-US" b="1" dirty="0" smtClean="0"/>
              <a:t>AFTERNOON </a:t>
            </a:r>
            <a:r>
              <a:rPr lang="en-US" b="1" dirty="0"/>
              <a:t>DEPARTURE FROM </a:t>
            </a:r>
            <a:r>
              <a:rPr lang="en-US" b="1" dirty="0" smtClean="0"/>
              <a:t>LAX</a:t>
            </a:r>
          </a:p>
          <a:p>
            <a:pPr lvl="1"/>
            <a:r>
              <a:rPr lang="en-US" b="1" dirty="0" smtClean="0"/>
              <a:t>3:20 p.m. – Check-in</a:t>
            </a:r>
          </a:p>
          <a:p>
            <a:pPr lvl="1"/>
            <a:r>
              <a:rPr lang="en-US" b="1" dirty="0" smtClean="0"/>
              <a:t>6:20 p.m. – Turkish Airlines #10</a:t>
            </a:r>
          </a:p>
          <a:p>
            <a:pPr lvl="0"/>
            <a:endParaRPr lang="en-US" b="1" dirty="0"/>
          </a:p>
        </p:txBody>
      </p:sp>
      <p:pic>
        <p:nvPicPr>
          <p:cNvPr id="1028" name="Picture 4" descr="http://www.turkishairlines.com/images/Image/icerik/Fleet/TC-JNA_13_330.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06"/>
          <a:stretch/>
        </p:blipFill>
        <p:spPr bwMode="auto">
          <a:xfrm>
            <a:off x="1648239" y="3124200"/>
            <a:ext cx="5438361"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1915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TUES, MAY 14, DAY 2:</a:t>
            </a:r>
            <a:endParaRPr lang="en-US" dirty="0"/>
          </a:p>
        </p:txBody>
      </p:sp>
      <p:sp>
        <p:nvSpPr>
          <p:cNvPr id="3" name="Content Placeholder 2"/>
          <p:cNvSpPr>
            <a:spLocks noGrp="1"/>
          </p:cNvSpPr>
          <p:nvPr>
            <p:ph idx="1"/>
          </p:nvPr>
        </p:nvSpPr>
        <p:spPr/>
        <p:txBody>
          <a:bodyPr>
            <a:normAutofit/>
          </a:bodyPr>
          <a:lstStyle/>
          <a:p>
            <a:pPr lvl="0"/>
            <a:r>
              <a:rPr lang="en-US" b="1" dirty="0" smtClean="0"/>
              <a:t>AFTERNOON </a:t>
            </a:r>
            <a:r>
              <a:rPr lang="en-US" b="1" dirty="0"/>
              <a:t>ARRIVAL IN </a:t>
            </a:r>
            <a:r>
              <a:rPr lang="en-US" b="1" dirty="0" smtClean="0"/>
              <a:t>ISTANBUL</a:t>
            </a:r>
          </a:p>
          <a:p>
            <a:pPr lvl="1"/>
            <a:r>
              <a:rPr lang="en-US" b="1" dirty="0"/>
              <a:t>5:10 p.m</a:t>
            </a:r>
            <a:r>
              <a:rPr lang="en-US" b="1" dirty="0" smtClean="0"/>
              <a:t>. – </a:t>
            </a:r>
            <a:r>
              <a:rPr lang="en-US" b="1" dirty="0"/>
              <a:t>Arrive in Istanbul</a:t>
            </a:r>
          </a:p>
          <a:p>
            <a:pPr lvl="1"/>
            <a:r>
              <a:rPr lang="en-US" dirty="0" smtClean="0"/>
              <a:t>Transfer </a:t>
            </a:r>
            <a:r>
              <a:rPr lang="en-US" dirty="0"/>
              <a:t>to our </a:t>
            </a:r>
            <a:r>
              <a:rPr lang="en-US" dirty="0" smtClean="0"/>
              <a:t>hotel;  Dinner at our hotel.</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6215" y="3124200"/>
            <a:ext cx="5592785" cy="3702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06504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Istanbul</a:t>
            </a: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12800" y="1181100"/>
            <a:ext cx="7569200" cy="567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34545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WED, MAY 15, DAY 3:</a:t>
            </a:r>
            <a:endParaRPr lang="en-US" dirty="0"/>
          </a:p>
        </p:txBody>
      </p:sp>
      <p:sp>
        <p:nvSpPr>
          <p:cNvPr id="3" name="Content Placeholder 2"/>
          <p:cNvSpPr>
            <a:spLocks noGrp="1"/>
          </p:cNvSpPr>
          <p:nvPr>
            <p:ph idx="1"/>
          </p:nvPr>
        </p:nvSpPr>
        <p:spPr/>
        <p:txBody>
          <a:bodyPr>
            <a:normAutofit/>
          </a:bodyPr>
          <a:lstStyle/>
          <a:p>
            <a:pPr lvl="0"/>
            <a:r>
              <a:rPr lang="en-US" b="1" dirty="0" smtClean="0"/>
              <a:t>Flight from Istanbul to ANTAKYA:</a:t>
            </a:r>
          </a:p>
          <a:p>
            <a:pPr lvl="1"/>
            <a:r>
              <a:rPr lang="en-US" dirty="0"/>
              <a:t>After breakfast we transfer to the Istanbul </a:t>
            </a:r>
            <a:r>
              <a:rPr lang="en-US" dirty="0" smtClean="0"/>
              <a:t>Airport</a:t>
            </a:r>
          </a:p>
          <a:p>
            <a:pPr lvl="1"/>
            <a:r>
              <a:rPr lang="en-US" dirty="0" smtClean="0"/>
              <a:t>10:00 a.m. – Turkish Airlines #2252</a:t>
            </a:r>
          </a:p>
          <a:p>
            <a:pPr lvl="1"/>
            <a:r>
              <a:rPr lang="en-US" dirty="0" smtClean="0"/>
              <a:t>11:45 a.m. – Arrival in Antakya</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9630" y="3352800"/>
            <a:ext cx="6888886"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Arrow Connector 4"/>
          <p:cNvCxnSpPr/>
          <p:nvPr/>
        </p:nvCxnSpPr>
        <p:spPr>
          <a:xfrm>
            <a:off x="2514600" y="4191000"/>
            <a:ext cx="2362200" cy="2209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01915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WED, MAY 15, </a:t>
            </a:r>
            <a:r>
              <a:rPr lang="en-US" b="1" dirty="0" smtClean="0"/>
              <a:t>Afternoon:</a:t>
            </a:r>
            <a:endParaRPr lang="en-US" dirty="0"/>
          </a:p>
        </p:txBody>
      </p:sp>
      <p:sp>
        <p:nvSpPr>
          <p:cNvPr id="3" name="Content Placeholder 2"/>
          <p:cNvSpPr>
            <a:spLocks noGrp="1"/>
          </p:cNvSpPr>
          <p:nvPr>
            <p:ph idx="1"/>
          </p:nvPr>
        </p:nvSpPr>
        <p:spPr>
          <a:xfrm>
            <a:off x="457200" y="1371600"/>
            <a:ext cx="8229600" cy="5105400"/>
          </a:xfrm>
        </p:spPr>
        <p:txBody>
          <a:bodyPr>
            <a:noAutofit/>
          </a:bodyPr>
          <a:lstStyle/>
          <a:p>
            <a:pPr lvl="0">
              <a:lnSpc>
                <a:spcPct val="110000"/>
              </a:lnSpc>
            </a:pPr>
            <a:r>
              <a:rPr lang="en-US" sz="2800" b="1" dirty="0" smtClean="0"/>
              <a:t>VISIT </a:t>
            </a:r>
            <a:r>
              <a:rPr lang="en-US" sz="2800" b="1" dirty="0"/>
              <a:t>OF </a:t>
            </a:r>
            <a:r>
              <a:rPr lang="en-US" sz="2800" b="1" dirty="0" smtClean="0"/>
              <a:t>ANTAKYA/ANTIOCH </a:t>
            </a:r>
            <a:r>
              <a:rPr lang="en-US" sz="2800" b="1" dirty="0"/>
              <a:t>&amp; </a:t>
            </a:r>
            <a:r>
              <a:rPr lang="en-US" sz="2800" b="1" dirty="0" smtClean="0"/>
              <a:t>SELEUCIA</a:t>
            </a:r>
            <a:r>
              <a:rPr lang="en-US" sz="2800" dirty="0" smtClean="0"/>
              <a:t>:</a:t>
            </a:r>
          </a:p>
          <a:p>
            <a:pPr lvl="1">
              <a:lnSpc>
                <a:spcPct val="110000"/>
              </a:lnSpc>
            </a:pPr>
            <a:r>
              <a:rPr lang="en-US" sz="2400" dirty="0" smtClean="0"/>
              <a:t>Capital of Seleucid-Greek Kingdom (as of 281 B.C.</a:t>
            </a:r>
            <a:r>
              <a:rPr lang="en-US" sz="2400" dirty="0" smtClean="0">
                <a:sym typeface="Wingdings" pitchFamily="2" charset="2"/>
              </a:rPr>
              <a:t>)</a:t>
            </a:r>
            <a:endParaRPr lang="en-US" sz="2400" dirty="0" smtClean="0"/>
          </a:p>
          <a:p>
            <a:pPr lvl="1">
              <a:lnSpc>
                <a:spcPct val="110000"/>
              </a:lnSpc>
            </a:pPr>
            <a:r>
              <a:rPr lang="en-US" sz="2400" dirty="0" smtClean="0"/>
              <a:t>Here, disciples first </a:t>
            </a:r>
            <a:r>
              <a:rPr lang="en-US" sz="2400" dirty="0"/>
              <a:t>called “</a:t>
            </a:r>
            <a:r>
              <a:rPr lang="en-US" sz="2400" b="1" dirty="0"/>
              <a:t>Christians</a:t>
            </a:r>
            <a:r>
              <a:rPr lang="en-US" sz="2400" dirty="0"/>
              <a:t>“ (Acts 11:26</a:t>
            </a:r>
            <a:r>
              <a:rPr lang="en-US" sz="2400" dirty="0" smtClean="0"/>
              <a:t>)</a:t>
            </a:r>
          </a:p>
          <a:p>
            <a:pPr lvl="1">
              <a:lnSpc>
                <a:spcPct val="110000"/>
              </a:lnSpc>
            </a:pPr>
            <a:r>
              <a:rPr lang="en-US" sz="2400" dirty="0" smtClean="0"/>
              <a:t>Church leaders include </a:t>
            </a:r>
            <a:r>
              <a:rPr lang="en-US" sz="2400" b="1" dirty="0" smtClean="0"/>
              <a:t>Paul </a:t>
            </a:r>
            <a:r>
              <a:rPr lang="en-US" sz="2400" b="1" dirty="0"/>
              <a:t>and </a:t>
            </a:r>
            <a:r>
              <a:rPr lang="en-US" sz="2400" b="1" dirty="0" smtClean="0"/>
              <a:t>Barnabas</a:t>
            </a:r>
            <a:r>
              <a:rPr lang="en-US" sz="2400" dirty="0" smtClean="0"/>
              <a:t>; their missionary </a:t>
            </a:r>
            <a:r>
              <a:rPr lang="en-US" sz="2400" dirty="0"/>
              <a:t>journeys </a:t>
            </a:r>
            <a:r>
              <a:rPr lang="en-US" sz="2400" dirty="0" smtClean="0"/>
              <a:t>begin here (Acts </a:t>
            </a:r>
            <a:r>
              <a:rPr lang="en-US" sz="2400" dirty="0"/>
              <a:t>13:1-4; 15:36</a:t>
            </a:r>
            <a:r>
              <a:rPr lang="en-US" sz="2400" dirty="0" smtClean="0"/>
              <a:t>).</a:t>
            </a:r>
          </a:p>
          <a:p>
            <a:pPr lvl="1">
              <a:lnSpc>
                <a:spcPct val="110000"/>
              </a:lnSpc>
            </a:pPr>
            <a:r>
              <a:rPr lang="en-US" sz="2400" dirty="0" smtClean="0"/>
              <a:t>Early </a:t>
            </a:r>
            <a:r>
              <a:rPr lang="en-US" sz="2400" dirty="0"/>
              <a:t>local traditions also report extensive activity by </a:t>
            </a:r>
            <a:r>
              <a:rPr lang="en-US" sz="2400" b="1" dirty="0"/>
              <a:t>St. Peter </a:t>
            </a:r>
            <a:r>
              <a:rPr lang="en-US" sz="2400" dirty="0"/>
              <a:t>in </a:t>
            </a:r>
            <a:r>
              <a:rPr lang="en-US" sz="2400" dirty="0" smtClean="0"/>
              <a:t>Antioch</a:t>
            </a:r>
          </a:p>
          <a:p>
            <a:pPr lvl="1">
              <a:lnSpc>
                <a:spcPct val="110000"/>
              </a:lnSpc>
            </a:pPr>
            <a:r>
              <a:rPr lang="en-US" sz="2400" b="1" dirty="0" smtClean="0"/>
              <a:t>Grotto/Church </a:t>
            </a:r>
            <a:r>
              <a:rPr lang="en-US" sz="2400" b="1" dirty="0"/>
              <a:t>of St. Peter</a:t>
            </a:r>
            <a:r>
              <a:rPr lang="en-US" sz="2400" dirty="0"/>
              <a:t>, </a:t>
            </a:r>
            <a:r>
              <a:rPr lang="en-US" sz="2400" dirty="0" smtClean="0"/>
              <a:t>on slopes </a:t>
            </a:r>
            <a:r>
              <a:rPr lang="en-US" sz="2400" dirty="0"/>
              <a:t>of Mt. </a:t>
            </a:r>
            <a:r>
              <a:rPr lang="en-US" sz="2400" dirty="0" err="1" smtClean="0"/>
              <a:t>Staurion</a:t>
            </a:r>
            <a:endParaRPr lang="en-US" sz="2400" dirty="0" smtClean="0"/>
          </a:p>
          <a:p>
            <a:pPr lvl="1">
              <a:lnSpc>
                <a:spcPct val="110000"/>
              </a:lnSpc>
            </a:pPr>
            <a:r>
              <a:rPr lang="en-US" sz="2400" b="1" dirty="0" smtClean="0"/>
              <a:t>[Roman] Mosaics Museum</a:t>
            </a:r>
          </a:p>
          <a:p>
            <a:pPr lvl="1">
              <a:lnSpc>
                <a:spcPct val="110000"/>
              </a:lnSpc>
            </a:pPr>
            <a:r>
              <a:rPr lang="en-US" sz="2400" dirty="0" smtClean="0"/>
              <a:t>Seaside </a:t>
            </a:r>
            <a:r>
              <a:rPr lang="en-US" sz="2400" dirty="0" err="1"/>
              <a:t>Samandag</a:t>
            </a:r>
            <a:r>
              <a:rPr lang="en-US" sz="2400" dirty="0"/>
              <a:t> </a:t>
            </a:r>
            <a:r>
              <a:rPr lang="en-US" sz="2400" dirty="0" smtClean="0"/>
              <a:t>(</a:t>
            </a:r>
            <a:r>
              <a:rPr lang="en-US" sz="2400" b="1" dirty="0" smtClean="0"/>
              <a:t>Seleucia</a:t>
            </a:r>
            <a:r>
              <a:rPr lang="en-US" sz="2400" dirty="0"/>
              <a:t>; Acts 13:4</a:t>
            </a:r>
            <a:r>
              <a:rPr lang="en-US" sz="2400" dirty="0" smtClean="0"/>
              <a:t>).</a:t>
            </a:r>
          </a:p>
          <a:p>
            <a:pPr lvl="1">
              <a:lnSpc>
                <a:spcPct val="110000"/>
              </a:lnSpc>
            </a:pPr>
            <a:r>
              <a:rPr lang="en-US" sz="2400" dirty="0" smtClean="0"/>
              <a:t>We return </a:t>
            </a:r>
            <a:r>
              <a:rPr lang="en-US" sz="2400" dirty="0"/>
              <a:t>to </a:t>
            </a:r>
            <a:r>
              <a:rPr lang="en-US" sz="2400" dirty="0" smtClean="0"/>
              <a:t>hotel </a:t>
            </a:r>
            <a:r>
              <a:rPr lang="en-US" sz="2400" dirty="0"/>
              <a:t>for dinner and </a:t>
            </a:r>
            <a:r>
              <a:rPr lang="en-US" sz="2400" dirty="0" smtClean="0"/>
              <a:t>relaxing </a:t>
            </a:r>
            <a:r>
              <a:rPr lang="en-US" sz="2400" dirty="0"/>
              <a:t>evening</a:t>
            </a:r>
            <a:r>
              <a:rPr lang="en-US" sz="2400" dirty="0" smtClean="0"/>
              <a:t>.</a:t>
            </a:r>
            <a:endParaRPr lang="en-US" sz="2400" dirty="0"/>
          </a:p>
        </p:txBody>
      </p:sp>
    </p:spTree>
    <p:extLst>
      <p:ext uri="{BB962C8B-B14F-4D97-AF65-F5344CB8AC3E}">
        <p14:creationId xmlns:p14="http://schemas.microsoft.com/office/powerpoint/2010/main" val="15818293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Antioch on the Orontes </a:t>
            </a:r>
            <a:r>
              <a:rPr lang="en-US" b="1" dirty="0" smtClean="0"/>
              <a:t>River</a:t>
            </a:r>
            <a:endParaRPr lang="en-US" dirty="0"/>
          </a:p>
        </p:txBody>
      </p:sp>
      <p:sp>
        <p:nvSpPr>
          <p:cNvPr id="3" name="Content Placeholder 2"/>
          <p:cNvSpPr>
            <a:spLocks noGrp="1"/>
          </p:cNvSpPr>
          <p:nvPr>
            <p:ph idx="1"/>
          </p:nvPr>
        </p:nvSpPr>
        <p:spPr/>
        <p:txBody>
          <a:bodyPr/>
          <a:lstStyle/>
          <a:p>
            <a:endParaRPr lang="en-US" dirty="0"/>
          </a:p>
        </p:txBody>
      </p:sp>
      <p:pic>
        <p:nvPicPr>
          <p:cNvPr id="5" name="Picture 4" descr="Antaky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46494"/>
            <a:ext cx="8686800" cy="5907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3900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3886200" cy="1981200"/>
          </a:xfrm>
        </p:spPr>
        <p:txBody>
          <a:bodyPr>
            <a:normAutofit/>
          </a:bodyPr>
          <a:lstStyle/>
          <a:p>
            <a:r>
              <a:rPr lang="en-US" b="1" dirty="0"/>
              <a:t>Antioch </a:t>
            </a:r>
            <a:r>
              <a:rPr lang="en-US" sz="3600" b="1" dirty="0"/>
              <a:t>on the </a:t>
            </a:r>
            <a:r>
              <a:rPr lang="en-US" sz="3600" b="1" dirty="0" smtClean="0"/>
              <a:t/>
            </a:r>
            <a:br>
              <a:rPr lang="en-US" sz="3600" b="1" dirty="0" smtClean="0"/>
            </a:br>
            <a:r>
              <a:rPr lang="en-US" b="1" dirty="0" smtClean="0"/>
              <a:t>Orontes River</a:t>
            </a:r>
            <a:endParaRPr lang="en-US" dirty="0"/>
          </a:p>
        </p:txBody>
      </p:sp>
      <p:pic>
        <p:nvPicPr>
          <p:cNvPr id="1030" name="Picture 6" descr="Orontes Ri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29" y="3505200"/>
            <a:ext cx="5746607" cy="336176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Antioch on the Orontes Ri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0"/>
            <a:ext cx="5186082" cy="3825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4961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62672"/>
            <a:ext cx="4495800" cy="2995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6"/>
          <p:cNvSpPr>
            <a:spLocks noGrp="1"/>
          </p:cNvSpPr>
          <p:nvPr>
            <p:ph type="title"/>
          </p:nvPr>
        </p:nvSpPr>
        <p:spPr>
          <a:xfrm>
            <a:off x="457200" y="0"/>
            <a:ext cx="8077200" cy="1143000"/>
          </a:xfrm>
        </p:spPr>
        <p:txBody>
          <a:bodyPr>
            <a:normAutofit/>
          </a:bodyPr>
          <a:lstStyle/>
          <a:p>
            <a:r>
              <a:rPr lang="en-US" sz="4000" b="1" dirty="0"/>
              <a:t>St. Peter’s </a:t>
            </a:r>
            <a:r>
              <a:rPr lang="en-US" sz="4000" b="1" dirty="0" smtClean="0"/>
              <a:t>Church &amp; Bishop’s Throne</a:t>
            </a:r>
            <a:endParaRPr lang="en-US" sz="40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67073"/>
            <a:ext cx="4495800" cy="2995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descr="http://holylandarchive.com/photos_src/TCMCAOSP02_8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941641"/>
            <a:ext cx="4419600" cy="294455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3903014"/>
            <a:ext cx="4419600" cy="2944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9647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077200" cy="914400"/>
          </a:xfrm>
        </p:spPr>
        <p:txBody>
          <a:bodyPr>
            <a:normAutofit/>
          </a:bodyPr>
          <a:lstStyle/>
          <a:p>
            <a:pPr algn="ctr"/>
            <a:r>
              <a:rPr lang="en-US" b="1" dirty="0"/>
              <a:t>St. Peter’s </a:t>
            </a:r>
            <a:r>
              <a:rPr lang="en-US" b="1" dirty="0" smtClean="0"/>
              <a:t>Church</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5810"/>
            <a:ext cx="9144000" cy="6092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72926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077200" cy="1143000"/>
          </a:xfrm>
        </p:spPr>
        <p:txBody>
          <a:bodyPr>
            <a:normAutofit fontScale="90000"/>
          </a:bodyPr>
          <a:lstStyle/>
          <a:p>
            <a:r>
              <a:rPr lang="en-US" dirty="0" smtClean="0"/>
              <a:t>St Peter’s Church: Bishops’ Throne</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90600"/>
            <a:ext cx="8806605"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82993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b="1" dirty="0" smtClean="0"/>
              <a:t>Antioch: Archaeological Museum</a:t>
            </a:r>
            <a:endParaRPr lang="en-US" dirty="0"/>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258" b="3676"/>
          <a:stretch/>
        </p:blipFill>
        <p:spPr bwMode="auto">
          <a:xfrm>
            <a:off x="457200" y="1371600"/>
            <a:ext cx="8264503"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86377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077200" cy="990600"/>
          </a:xfrm>
        </p:spPr>
        <p:txBody>
          <a:bodyPr>
            <a:normAutofit/>
          </a:bodyPr>
          <a:lstStyle/>
          <a:p>
            <a:r>
              <a:rPr lang="en-US" dirty="0" smtClean="0"/>
              <a:t>Seleucia Pieria</a:t>
            </a:r>
            <a:r>
              <a:rPr lang="en-US" sz="4400" dirty="0" smtClean="0"/>
              <a:t> (near </a:t>
            </a:r>
            <a:r>
              <a:rPr lang="en-US" sz="4400" dirty="0" err="1" smtClean="0"/>
              <a:t>Samandag</a:t>
            </a:r>
            <a:r>
              <a:rPr lang="en-US" sz="4400" dirty="0" smtClean="0"/>
              <a:t>)</a:t>
            </a:r>
            <a:endParaRPr lang="en-US" dirty="0"/>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723" y="990600"/>
            <a:ext cx="3733800" cy="2754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7772" y="990600"/>
            <a:ext cx="4478299" cy="269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7772" y="3862388"/>
            <a:ext cx="4496228" cy="299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Ancient Harbor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47" y="3866029"/>
            <a:ext cx="4482353" cy="2991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63827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Seleucia </a:t>
            </a:r>
            <a:r>
              <a:rPr lang="en-US" dirty="0" smtClean="0"/>
              <a:t>Pieria: Roman Tunnel</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8140" y="1905000"/>
            <a:ext cx="5375460"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990600"/>
            <a:ext cx="4191000" cy="2797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859769"/>
            <a:ext cx="4200675" cy="299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49217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382000" cy="1143000"/>
          </a:xfrm>
        </p:spPr>
        <p:txBody>
          <a:bodyPr>
            <a:normAutofit/>
          </a:bodyPr>
          <a:lstStyle/>
          <a:p>
            <a:r>
              <a:rPr lang="en-US" dirty="0" smtClean="0"/>
              <a:t>Seleucia: Vespasian/Titus </a:t>
            </a:r>
            <a:r>
              <a:rPr lang="en-US" dirty="0"/>
              <a:t>Tunnel</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990600"/>
            <a:ext cx="4114800" cy="6176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45" y="990600"/>
            <a:ext cx="4349655" cy="2897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3964211"/>
            <a:ext cx="4343400" cy="2893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45932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077200" cy="1143000"/>
          </a:xfrm>
        </p:spPr>
        <p:txBody>
          <a:bodyPr>
            <a:normAutofit fontScale="90000"/>
          </a:bodyPr>
          <a:lstStyle/>
          <a:p>
            <a:pPr algn="ctr"/>
            <a:r>
              <a:rPr lang="en-US" dirty="0" smtClean="0"/>
              <a:t>Seleucia: Vespasian/Titus Tunnel</a:t>
            </a:r>
            <a:endParaRPr lang="en-US" dirty="0"/>
          </a:p>
        </p:txBody>
      </p:sp>
      <p:sp>
        <p:nvSpPr>
          <p:cNvPr id="3" name="Content Placeholder 2"/>
          <p:cNvSpPr>
            <a:spLocks noGrp="1"/>
          </p:cNvSpPr>
          <p:nvPr>
            <p:ph idx="1"/>
          </p:nvPr>
        </p:nvSpPr>
        <p:spPr>
          <a:xfrm>
            <a:off x="457200" y="1066800"/>
            <a:ext cx="8077200" cy="5410200"/>
          </a:xfrm>
        </p:spPr>
        <p:txBody>
          <a:bodyPr/>
          <a:lstStyle/>
          <a:p>
            <a:r>
              <a:rPr lang="en-US" dirty="0"/>
              <a:t>Latin inscription on </a:t>
            </a:r>
            <a:r>
              <a:rPr lang="en-US" dirty="0" smtClean="0"/>
              <a:t>north wall: mentions</a:t>
            </a:r>
            <a:r>
              <a:rPr lang="en-US" dirty="0"/>
              <a:t/>
            </a:r>
            <a:br>
              <a:rPr lang="en-US" dirty="0"/>
            </a:br>
            <a:r>
              <a:rPr lang="en-US" dirty="0" smtClean="0"/>
              <a:t>“Divine </a:t>
            </a:r>
            <a:r>
              <a:rPr lang="en-US" dirty="0"/>
              <a:t>Vespasian” &amp; “Divine Titus</a:t>
            </a:r>
            <a:r>
              <a:rPr lang="en-US" dirty="0" smtClean="0"/>
              <a:t>”</a:t>
            </a:r>
          </a:p>
          <a:p>
            <a:r>
              <a:rPr lang="en-US" dirty="0" smtClean="0"/>
              <a:t>Greek </a:t>
            </a:r>
            <a:r>
              <a:rPr lang="en-US" dirty="0"/>
              <a:t>graffiti </a:t>
            </a:r>
            <a:r>
              <a:rPr lang="en-US" dirty="0" smtClean="0"/>
              <a:t>in lower right</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610215"/>
            <a:ext cx="6375662" cy="4247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60187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Latin Inscription on Southern Wall</a:t>
            </a: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1168527"/>
            <a:ext cx="8539546" cy="5689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02454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4118275" cy="1905000"/>
          </a:xfrm>
        </p:spPr>
        <p:txBody>
          <a:bodyPr>
            <a:normAutofit/>
          </a:bodyPr>
          <a:lstStyle/>
          <a:p>
            <a:r>
              <a:rPr lang="en-US" dirty="0" smtClean="0"/>
              <a:t>Seleucia:</a:t>
            </a:r>
            <a:br>
              <a:rPr lang="en-US" dirty="0" smtClean="0"/>
            </a:br>
            <a:r>
              <a:rPr lang="en-US" dirty="0" smtClean="0"/>
              <a:t>Rock Tombs</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057400"/>
            <a:ext cx="4566291" cy="304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5475" y="3810001"/>
            <a:ext cx="4573007" cy="305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descr="Rock Tombs Corni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5474" y="0"/>
            <a:ext cx="4573007" cy="3269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3410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THURS, MAY 16, DAY 4:</a:t>
            </a:r>
            <a:endParaRPr lang="en-US" dirty="0"/>
          </a:p>
        </p:txBody>
      </p:sp>
      <p:sp>
        <p:nvSpPr>
          <p:cNvPr id="3" name="Content Placeholder 2"/>
          <p:cNvSpPr>
            <a:spLocks noGrp="1"/>
          </p:cNvSpPr>
          <p:nvPr>
            <p:ph idx="1"/>
          </p:nvPr>
        </p:nvSpPr>
        <p:spPr>
          <a:xfrm>
            <a:off x="457200" y="1295400"/>
            <a:ext cx="8153400" cy="5562600"/>
          </a:xfrm>
        </p:spPr>
        <p:txBody>
          <a:bodyPr>
            <a:noAutofit/>
          </a:bodyPr>
          <a:lstStyle/>
          <a:p>
            <a:pPr lvl="0"/>
            <a:r>
              <a:rPr lang="en-US" sz="2400" b="1" dirty="0" smtClean="0"/>
              <a:t>From ANTAKYA   to </a:t>
            </a:r>
            <a:r>
              <a:rPr lang="en-US" sz="2400" b="1" dirty="0"/>
              <a:t>TARSUS </a:t>
            </a:r>
            <a:r>
              <a:rPr lang="en-US" sz="2400" b="1" dirty="0" smtClean="0"/>
              <a:t>,  </a:t>
            </a:r>
            <a:r>
              <a:rPr lang="en-US" sz="2400" b="1" dirty="0"/>
              <a:t>CILICIAN </a:t>
            </a:r>
            <a:r>
              <a:rPr lang="en-US" sz="2400" b="1" dirty="0" smtClean="0"/>
              <a:t>GATES,  </a:t>
            </a:r>
            <a:br>
              <a:rPr lang="en-US" sz="2400" b="1" dirty="0" smtClean="0"/>
            </a:br>
            <a:r>
              <a:rPr lang="en-US" sz="2400" b="1" dirty="0" smtClean="0"/>
              <a:t>ESKI </a:t>
            </a:r>
            <a:r>
              <a:rPr lang="en-US" sz="2400" b="1" dirty="0"/>
              <a:t>GUMUS </a:t>
            </a:r>
            <a:r>
              <a:rPr lang="en-US" sz="2400" b="1" dirty="0" smtClean="0"/>
              <a:t>MONASTERY,   and </a:t>
            </a:r>
            <a:r>
              <a:rPr lang="en-US" sz="2400" b="1" dirty="0"/>
              <a:t>CAPPADOCIA: </a:t>
            </a:r>
            <a:endParaRPr lang="en-US" sz="2400" b="1" dirty="0" smtClean="0"/>
          </a:p>
          <a:p>
            <a:pPr lvl="1"/>
            <a:r>
              <a:rPr lang="en-US" sz="2000" dirty="0" smtClean="0"/>
              <a:t>Morning departure to </a:t>
            </a:r>
            <a:r>
              <a:rPr lang="en-US" sz="2000" b="1" dirty="0" smtClean="0"/>
              <a:t>Tarsus</a:t>
            </a:r>
            <a:r>
              <a:rPr lang="en-US" sz="2000" dirty="0"/>
              <a:t>, </a:t>
            </a:r>
            <a:r>
              <a:rPr lang="en-US" sz="2000" dirty="0" smtClean="0"/>
              <a:t>birthplace </a:t>
            </a:r>
            <a:r>
              <a:rPr lang="en-US" sz="2000" dirty="0"/>
              <a:t>of </a:t>
            </a:r>
            <a:r>
              <a:rPr lang="en-US" sz="2000" dirty="0" smtClean="0"/>
              <a:t>Paul.</a:t>
            </a:r>
          </a:p>
          <a:p>
            <a:pPr lvl="2"/>
            <a:r>
              <a:rPr lang="en-US" sz="1800" dirty="0" smtClean="0"/>
              <a:t>Capital </a:t>
            </a:r>
            <a:r>
              <a:rPr lang="en-US" sz="1800" dirty="0"/>
              <a:t>of </a:t>
            </a:r>
            <a:r>
              <a:rPr lang="en-US" sz="1800" dirty="0" smtClean="0"/>
              <a:t>Roman </a:t>
            </a:r>
            <a:r>
              <a:rPr lang="en-US" sz="1800" dirty="0"/>
              <a:t>province of </a:t>
            </a:r>
            <a:r>
              <a:rPr lang="en-US" sz="1800" dirty="0" smtClean="0"/>
              <a:t>Cilicia.</a:t>
            </a:r>
          </a:p>
          <a:p>
            <a:pPr lvl="2"/>
            <a:r>
              <a:rPr lang="en-US" sz="1800" dirty="0" smtClean="0"/>
              <a:t>Center of Greek culture and philosophy.</a:t>
            </a:r>
          </a:p>
          <a:p>
            <a:pPr lvl="2"/>
            <a:r>
              <a:rPr lang="en-US" sz="1800" dirty="0" smtClean="0"/>
              <a:t>“</a:t>
            </a:r>
            <a:r>
              <a:rPr lang="en-US" sz="1800" dirty="0"/>
              <a:t>Free </a:t>
            </a:r>
            <a:r>
              <a:rPr lang="en-US" sz="1800" dirty="0" smtClean="0"/>
              <a:t>City” - people </a:t>
            </a:r>
            <a:r>
              <a:rPr lang="en-US" sz="1800" dirty="0"/>
              <a:t>born there </a:t>
            </a:r>
            <a:r>
              <a:rPr lang="en-US" sz="1800" dirty="0" smtClean="0"/>
              <a:t>had legal rights &amp; privileges </a:t>
            </a:r>
            <a:r>
              <a:rPr lang="en-US" sz="1800" dirty="0"/>
              <a:t>as “Roman citizens” (see Acts 21:39; 22:25; and 25:10-12</a:t>
            </a:r>
            <a:r>
              <a:rPr lang="en-US" sz="1800" dirty="0" smtClean="0"/>
              <a:t>).</a:t>
            </a:r>
          </a:p>
          <a:p>
            <a:pPr lvl="2"/>
            <a:r>
              <a:rPr lang="en-US" sz="1800" dirty="0" smtClean="0"/>
              <a:t>St</a:t>
            </a:r>
            <a:r>
              <a:rPr lang="en-US" sz="1800" dirty="0"/>
              <a:t>. Paul’s Well, in a courtyard </a:t>
            </a:r>
            <a:r>
              <a:rPr lang="en-US" sz="1800" dirty="0" smtClean="0"/>
              <a:t>thought to </a:t>
            </a:r>
            <a:r>
              <a:rPr lang="en-US" sz="1800" dirty="0"/>
              <a:t>be </a:t>
            </a:r>
            <a:r>
              <a:rPr lang="en-US" sz="1800" dirty="0" smtClean="0"/>
              <a:t>site </a:t>
            </a:r>
            <a:r>
              <a:rPr lang="en-US" sz="1800" dirty="0"/>
              <a:t>of St. Paul’s house. </a:t>
            </a:r>
            <a:r>
              <a:rPr lang="en-US" sz="1800" dirty="0" smtClean="0"/>
              <a:t>Archaeological layers </a:t>
            </a:r>
            <a:r>
              <a:rPr lang="en-US" sz="1800" dirty="0"/>
              <a:t>from Roman, Byzantine, and Ottoman </a:t>
            </a:r>
            <a:r>
              <a:rPr lang="en-US" sz="1800" dirty="0" smtClean="0"/>
              <a:t>periods.</a:t>
            </a:r>
          </a:p>
          <a:p>
            <a:pPr lvl="1"/>
            <a:r>
              <a:rPr lang="en-US" sz="2000" dirty="0" smtClean="0"/>
              <a:t>We </a:t>
            </a:r>
            <a:r>
              <a:rPr lang="en-US" sz="2000" dirty="0"/>
              <a:t>continue </a:t>
            </a:r>
            <a:r>
              <a:rPr lang="en-US" sz="2000" dirty="0" smtClean="0"/>
              <a:t>through the Taurus </a:t>
            </a:r>
            <a:r>
              <a:rPr lang="en-US" sz="2000" dirty="0"/>
              <a:t>Mountains via </a:t>
            </a:r>
            <a:r>
              <a:rPr lang="en-US" sz="2000" b="1" dirty="0" smtClean="0"/>
              <a:t>Cilician </a:t>
            </a:r>
            <a:r>
              <a:rPr lang="en-US" sz="2000" b="1" dirty="0"/>
              <a:t>Gates</a:t>
            </a:r>
            <a:r>
              <a:rPr lang="en-US" sz="2000" dirty="0"/>
              <a:t>, a route taken by Paul and Silas </a:t>
            </a:r>
            <a:r>
              <a:rPr lang="en-US" sz="2000" dirty="0" smtClean="0"/>
              <a:t>going through </a:t>
            </a:r>
            <a:r>
              <a:rPr lang="en-US" sz="2000" dirty="0"/>
              <a:t>Syria and Cilicia</a:t>
            </a:r>
            <a:r>
              <a:rPr lang="en-US" sz="2000" dirty="0" smtClean="0"/>
              <a:t>.</a:t>
            </a:r>
          </a:p>
          <a:p>
            <a:pPr lvl="1"/>
            <a:r>
              <a:rPr lang="en-US" sz="2000" dirty="0" smtClean="0"/>
              <a:t>Heading north toward </a:t>
            </a:r>
            <a:r>
              <a:rPr lang="en-US" sz="2000" dirty="0"/>
              <a:t>Cappadocia, we stop </a:t>
            </a:r>
            <a:r>
              <a:rPr lang="en-US" sz="2000" dirty="0" smtClean="0"/>
              <a:t>to visit </a:t>
            </a:r>
            <a:br>
              <a:rPr lang="en-US" sz="2000" dirty="0" smtClean="0"/>
            </a:br>
            <a:r>
              <a:rPr lang="en-US" sz="2000" b="1" dirty="0" err="1" smtClean="0"/>
              <a:t>Eski</a:t>
            </a:r>
            <a:r>
              <a:rPr lang="en-US" sz="2000" b="1" dirty="0" smtClean="0"/>
              <a:t> </a:t>
            </a:r>
            <a:r>
              <a:rPr lang="en-US" sz="2000" b="1" dirty="0" err="1"/>
              <a:t>Gumus</a:t>
            </a:r>
            <a:r>
              <a:rPr lang="en-US" sz="2000" b="1" dirty="0"/>
              <a:t> Monastery</a:t>
            </a:r>
            <a:r>
              <a:rPr lang="en-US" sz="2000" dirty="0"/>
              <a:t>, carved from </a:t>
            </a:r>
            <a:r>
              <a:rPr lang="en-US" sz="2000" dirty="0" smtClean="0"/>
              <a:t>rock </a:t>
            </a:r>
            <a:r>
              <a:rPr lang="en-US" sz="2000" dirty="0"/>
              <a:t>in </a:t>
            </a:r>
            <a:r>
              <a:rPr lang="en-US" sz="2000" dirty="0" err="1" smtClean="0"/>
              <a:t>Gumusler</a:t>
            </a:r>
            <a:r>
              <a:rPr lang="en-US" sz="2000" dirty="0" smtClean="0"/>
              <a:t>.</a:t>
            </a:r>
          </a:p>
          <a:p>
            <a:pPr lvl="2"/>
            <a:r>
              <a:rPr lang="en-US" sz="1800" dirty="0" smtClean="0"/>
              <a:t>10th-century </a:t>
            </a:r>
            <a:r>
              <a:rPr lang="en-US" sz="1800" dirty="0"/>
              <a:t>monastery, </a:t>
            </a:r>
            <a:r>
              <a:rPr lang="en-US" sz="1800" dirty="0" smtClean="0"/>
              <a:t>entered </a:t>
            </a:r>
            <a:r>
              <a:rPr lang="en-US" sz="1800" dirty="0"/>
              <a:t>via a vaulted door, contains scenes from </a:t>
            </a:r>
            <a:r>
              <a:rPr lang="en-US" sz="1800" dirty="0" smtClean="0"/>
              <a:t>Jesus’ Infancy, portraits </a:t>
            </a:r>
            <a:r>
              <a:rPr lang="en-US" sz="1800" dirty="0"/>
              <a:t>of Mary, saints, and </a:t>
            </a:r>
            <a:r>
              <a:rPr lang="en-US" sz="1800" dirty="0" smtClean="0"/>
              <a:t>angels.</a:t>
            </a:r>
          </a:p>
          <a:p>
            <a:pPr lvl="1"/>
            <a:r>
              <a:rPr lang="en-US" sz="2000" dirty="0" smtClean="0"/>
              <a:t>We arrive at our </a:t>
            </a:r>
            <a:r>
              <a:rPr lang="en-US" sz="2000" dirty="0"/>
              <a:t>hotel in Cappadocia for </a:t>
            </a:r>
            <a:r>
              <a:rPr lang="en-US" sz="2000" dirty="0" smtClean="0"/>
              <a:t>dinner.</a:t>
            </a:r>
            <a:endParaRPr lang="en-US" sz="2000" dirty="0"/>
          </a:p>
        </p:txBody>
      </p:sp>
    </p:spTree>
    <p:extLst>
      <p:ext uri="{BB962C8B-B14F-4D97-AF65-F5344CB8AC3E}">
        <p14:creationId xmlns:p14="http://schemas.microsoft.com/office/powerpoint/2010/main" val="34701915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6800"/>
            <a:ext cx="5006788" cy="3329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pPr algn="ctr"/>
            <a:r>
              <a:rPr lang="en-US" b="1" dirty="0" smtClean="0"/>
              <a:t>TARSUS</a:t>
            </a:r>
            <a:r>
              <a:rPr lang="en-US" sz="4000" b="1" dirty="0" smtClean="0"/>
              <a:t> (along </a:t>
            </a:r>
            <a:r>
              <a:rPr lang="en-US" sz="4000" b="1" dirty="0" err="1" smtClean="0"/>
              <a:t>Cydnus</a:t>
            </a:r>
            <a:r>
              <a:rPr lang="en-US" sz="4000" b="1" dirty="0" smtClean="0"/>
              <a:t> River)</a:t>
            </a:r>
            <a:endParaRPr lang="en-US"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261318"/>
            <a:ext cx="5181600" cy="3582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99972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TARSUS (St. Paul’s Well)</a:t>
            </a:r>
            <a:endParaRPr lang="en-US" dirty="0"/>
          </a:p>
        </p:txBody>
      </p:sp>
      <p:sp>
        <p:nvSpPr>
          <p:cNvPr id="3" name="Content Placeholder 2"/>
          <p:cNvSpPr>
            <a:spLocks noGrp="1"/>
          </p:cNvSpPr>
          <p:nvPr>
            <p:ph idx="1"/>
          </p:nvPr>
        </p:nvSpPr>
        <p:spPr/>
        <p:txBody>
          <a:bodyPr/>
          <a:lstStyle/>
          <a:p>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79389"/>
            <a:ext cx="8700247" cy="5796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30109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TARSUS (Cleopatra’s Gate)</a:t>
            </a:r>
            <a:endParaRPr lang="en-US" dirty="0"/>
          </a:p>
        </p:txBody>
      </p:sp>
      <p:sp>
        <p:nvSpPr>
          <p:cNvPr id="3" name="Content Placeholder 2"/>
          <p:cNvSpPr>
            <a:spLocks noGrp="1"/>
          </p:cNvSpPr>
          <p:nvPr>
            <p:ph idx="1"/>
          </p:nvPr>
        </p:nvSpPr>
        <p:spPr/>
        <p:txBody>
          <a:bodyPr/>
          <a:lstStyle/>
          <a:p>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81635"/>
            <a:ext cx="8820060" cy="5876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88256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TARSUS: Roman Road</a:t>
            </a:r>
            <a:endParaRPr lang="en-US" dirty="0"/>
          </a:p>
        </p:txBody>
      </p:sp>
      <p:pic>
        <p:nvPicPr>
          <p:cNvPr id="1024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94" y="990600"/>
            <a:ext cx="4392706" cy="2932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24400" y="970429"/>
            <a:ext cx="4419600" cy="2944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7111" y="3505200"/>
            <a:ext cx="5521889" cy="3685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05192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TARSUS</a:t>
            </a:r>
            <a:endParaRPr lang="en-US" dirty="0"/>
          </a:p>
        </p:txBody>
      </p:sp>
      <p:sp>
        <p:nvSpPr>
          <p:cNvPr id="3" name="Content Placeholder 2"/>
          <p:cNvSpPr>
            <a:spLocks noGrp="1"/>
          </p:cNvSpPr>
          <p:nvPr>
            <p:ph idx="1"/>
          </p:nvPr>
        </p:nvSpPr>
        <p:spPr/>
        <p:txBody>
          <a:bodyPr/>
          <a:lstStyle/>
          <a:p>
            <a:endParaRPr lang="en-US" dirty="0"/>
          </a:p>
        </p:txBody>
      </p:sp>
      <p:pic>
        <p:nvPicPr>
          <p:cNvPr id="122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9798" y="3810000"/>
            <a:ext cx="4594202" cy="3055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8965"/>
            <a:ext cx="6324601" cy="4213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32243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382000" cy="1905000"/>
          </a:xfrm>
        </p:spPr>
        <p:txBody>
          <a:bodyPr>
            <a:normAutofit/>
          </a:bodyPr>
          <a:lstStyle/>
          <a:p>
            <a:r>
              <a:rPr lang="en-US" dirty="0" smtClean="0"/>
              <a:t>TARSUS: </a:t>
            </a:r>
            <a:br>
              <a:rPr lang="en-US" dirty="0" smtClean="0"/>
            </a:br>
            <a:r>
              <a:rPr lang="en-US" dirty="0" smtClean="0"/>
              <a:t>Roman Road</a:t>
            </a:r>
            <a:endParaRPr lang="en-US"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653599"/>
            <a:ext cx="4800601" cy="3204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0444" y="0"/>
            <a:ext cx="5473556" cy="3653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3653599"/>
            <a:ext cx="4800600" cy="3204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28175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2310"/>
          <a:stretch/>
        </p:blipFill>
        <p:spPr bwMode="auto">
          <a:xfrm>
            <a:off x="1443940" y="1066800"/>
            <a:ext cx="6176059" cy="3608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8965" y="0"/>
            <a:ext cx="9135035" cy="1143000"/>
          </a:xfrm>
        </p:spPr>
        <p:txBody>
          <a:bodyPr>
            <a:normAutofit fontScale="90000"/>
          </a:bodyPr>
          <a:lstStyle/>
          <a:p>
            <a:pPr algn="ctr"/>
            <a:r>
              <a:rPr lang="en-US" dirty="0" smtClean="0"/>
              <a:t>TARSUS: Roman Temple (</a:t>
            </a:r>
            <a:r>
              <a:rPr lang="en-US" dirty="0" err="1" smtClean="0"/>
              <a:t>Donuktash</a:t>
            </a:r>
            <a:r>
              <a:rPr lang="en-US" dirty="0"/>
              <a:t>)</a:t>
            </a:r>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1" y="3858429"/>
            <a:ext cx="4572000" cy="3046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65" y="3849031"/>
            <a:ext cx="4523005" cy="3013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77752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TARSUS: </a:t>
            </a:r>
            <a:r>
              <a:rPr lang="en-US" dirty="0" err="1" smtClean="0"/>
              <a:t>Donuktash</a:t>
            </a:r>
            <a:endParaRPr lang="en-US" dirty="0"/>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64210"/>
            <a:ext cx="4343400" cy="2893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914400"/>
            <a:ext cx="4343400" cy="2893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14400"/>
            <a:ext cx="4343400" cy="2893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0038" y="3957173"/>
            <a:ext cx="4353962" cy="2900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65644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2294" y="3124200"/>
            <a:ext cx="5383082" cy="3722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b="1" dirty="0"/>
              <a:t>CILICIAN GATES</a:t>
            </a:r>
            <a:endParaRPr lang="en-US" dirty="0"/>
          </a:p>
        </p:txBody>
      </p:sp>
      <p:pic>
        <p:nvPicPr>
          <p:cNvPr id="174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026584"/>
            <a:ext cx="3792294" cy="2526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3550" y="0"/>
            <a:ext cx="468045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054785"/>
            <a:ext cx="3792294" cy="2526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26602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5800"/>
            <a:ext cx="6172200" cy="4413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0"/>
            <a:ext cx="8153400" cy="2209800"/>
          </a:xfrm>
        </p:spPr>
        <p:txBody>
          <a:bodyPr>
            <a:normAutofit/>
          </a:bodyPr>
          <a:lstStyle/>
          <a:p>
            <a:pPr algn="r"/>
            <a:r>
              <a:rPr lang="en-US" dirty="0" smtClean="0"/>
              <a:t>CILICIAN</a:t>
            </a:r>
            <a:br>
              <a:rPr lang="en-US" dirty="0" smtClean="0"/>
            </a:br>
            <a:r>
              <a:rPr lang="en-US" dirty="0" smtClean="0"/>
              <a:t> GATES</a:t>
            </a:r>
            <a:endParaRPr lang="en-US" dirty="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86200"/>
            <a:ext cx="4460490" cy="2971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922401"/>
            <a:ext cx="4406153" cy="2935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79296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153400" cy="2590800"/>
          </a:xfrm>
        </p:spPr>
        <p:txBody>
          <a:bodyPr>
            <a:normAutofit/>
          </a:bodyPr>
          <a:lstStyle/>
          <a:p>
            <a:r>
              <a:rPr lang="en-US" dirty="0"/>
              <a:t>CILICIAN </a:t>
            </a:r>
            <a:r>
              <a:rPr lang="en-US" dirty="0" smtClean="0"/>
              <a:t>GATES: </a:t>
            </a:r>
            <a:br>
              <a:rPr lang="en-US" dirty="0" smtClean="0"/>
            </a:br>
            <a:r>
              <a:rPr lang="en-US" dirty="0" err="1" smtClean="0"/>
              <a:t>Pelit</a:t>
            </a:r>
            <a:r>
              <a:rPr lang="en-US" dirty="0" smtClean="0"/>
              <a:t> </a:t>
            </a:r>
            <a:r>
              <a:rPr lang="en-US" dirty="0" err="1"/>
              <a:t>Tesisleri</a:t>
            </a:r>
            <a:r>
              <a:rPr lang="en-US" dirty="0"/>
              <a:t> </a:t>
            </a:r>
            <a:r>
              <a:rPr lang="en-US" dirty="0" smtClean="0"/>
              <a:t/>
            </a:r>
            <a:br>
              <a:rPr lang="en-US" dirty="0" smtClean="0"/>
            </a:br>
            <a:r>
              <a:rPr lang="en-US" dirty="0" smtClean="0"/>
              <a:t>(a service stop)</a:t>
            </a:r>
            <a:endParaRPr lang="en-US"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2081" y="0"/>
            <a:ext cx="2462319" cy="369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2046" y="3886200"/>
            <a:ext cx="2281954" cy="3425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971800"/>
            <a:ext cx="5823028" cy="3879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66346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ESKI GUMUS MONASTERY</a:t>
            </a:r>
            <a:endParaRPr lang="en-US" dirty="0"/>
          </a:p>
        </p:txBody>
      </p:sp>
      <p:sp>
        <p:nvSpPr>
          <p:cNvPr id="3" name="Content Placeholder 2"/>
          <p:cNvSpPr>
            <a:spLocks noGrp="1"/>
          </p:cNvSpPr>
          <p:nvPr>
            <p:ph idx="1"/>
          </p:nvPr>
        </p:nvSpPr>
        <p:spPr>
          <a:xfrm>
            <a:off x="381000" y="6248400"/>
            <a:ext cx="8153400" cy="578224"/>
          </a:xfrm>
        </p:spPr>
        <p:txBody>
          <a:bodyPr/>
          <a:lstStyle/>
          <a:p>
            <a:pPr marL="36576" indent="0" algn="ctr">
              <a:buNone/>
            </a:pPr>
            <a:r>
              <a:rPr lang="en-US" sz="2800" dirty="0">
                <a:latin typeface="Arial Narrow" pitchFamily="34" charset="0"/>
                <a:hlinkClick r:id="rId2"/>
              </a:rPr>
              <a:t>http://</a:t>
            </a:r>
            <a:r>
              <a:rPr lang="en-US" sz="2800" dirty="0" smtClean="0">
                <a:latin typeface="Arial Narrow" pitchFamily="34" charset="0"/>
                <a:hlinkClick r:id="rId2"/>
              </a:rPr>
              <a:t>hollybibletours.com/Eski-Gumus-Monastery</a:t>
            </a:r>
            <a:endParaRPr lang="en-US" sz="2800" dirty="0" smtClean="0">
              <a:latin typeface="Arial Narrow" pitchFamily="34" charset="0"/>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915" y="968188"/>
            <a:ext cx="6639485" cy="531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21822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FRI, MAY 17, DAY 5</a:t>
            </a:r>
            <a:r>
              <a:rPr lang="en-US" b="1" dirty="0" smtClean="0"/>
              <a:t>: Cappadocia</a:t>
            </a:r>
            <a:endParaRPr lang="en-US" dirty="0"/>
          </a:p>
        </p:txBody>
      </p:sp>
      <p:sp>
        <p:nvSpPr>
          <p:cNvPr id="3" name="Content Placeholder 2"/>
          <p:cNvSpPr>
            <a:spLocks noGrp="1"/>
          </p:cNvSpPr>
          <p:nvPr>
            <p:ph idx="1"/>
          </p:nvPr>
        </p:nvSpPr>
        <p:spPr>
          <a:xfrm>
            <a:off x="381000" y="1295400"/>
            <a:ext cx="8763000" cy="5562600"/>
          </a:xfrm>
        </p:spPr>
        <p:txBody>
          <a:bodyPr>
            <a:noAutofit/>
          </a:bodyPr>
          <a:lstStyle/>
          <a:p>
            <a:pPr marL="285750" lvl="0" indent="-249238"/>
            <a:r>
              <a:rPr lang="en-US" sz="1600" b="1" dirty="0" smtClean="0"/>
              <a:t>GOREME</a:t>
            </a:r>
            <a:r>
              <a:rPr lang="en-US" sz="1600" b="1" dirty="0"/>
              <a:t>: ZELVE VALLEY: KAYMAKLI UNDERGROUND CITY: MONKS’ VALLEY</a:t>
            </a:r>
            <a:r>
              <a:rPr lang="en-US" sz="1600" dirty="0"/>
              <a:t>: </a:t>
            </a:r>
            <a:endParaRPr lang="en-US" sz="1600" dirty="0" smtClean="0"/>
          </a:p>
          <a:p>
            <a:pPr marL="285750" lvl="0" indent="-249238"/>
            <a:r>
              <a:rPr lang="en-US" sz="1600" dirty="0" smtClean="0"/>
              <a:t>Today </a:t>
            </a:r>
            <a:r>
              <a:rPr lang="en-US" sz="1600" dirty="0"/>
              <a:t>in Cappadocia, we tour one of the most surreal and strange landscapes on earth, formed by thousands of years of erosion. We focus on the vicinity of </a:t>
            </a:r>
            <a:r>
              <a:rPr lang="en-US" sz="1600" b="1" dirty="0" err="1"/>
              <a:t>Goreme</a:t>
            </a:r>
            <a:r>
              <a:rPr lang="en-US" sz="1600" b="1" dirty="0"/>
              <a:t> Open Air Museum</a:t>
            </a:r>
            <a:r>
              <a:rPr lang="en-US" sz="1600" dirty="0"/>
              <a:t>, a UNESCO World Heritage Site since 1984, and the </a:t>
            </a:r>
            <a:r>
              <a:rPr lang="en-US" sz="1600" b="1" dirty="0" err="1"/>
              <a:t>Zelve</a:t>
            </a:r>
            <a:r>
              <a:rPr lang="en-US" sz="1600" b="1" dirty="0"/>
              <a:t> Valley</a:t>
            </a:r>
            <a:r>
              <a:rPr lang="en-US" sz="1600" dirty="0"/>
              <a:t>, one of the greatest Christian centers from the 4th to 10th centuries (although Christians probably have lived here since the 1st century</a:t>
            </a:r>
            <a:r>
              <a:rPr lang="en-US" sz="1600" dirty="0" smtClean="0"/>
              <a:t>).</a:t>
            </a:r>
          </a:p>
          <a:p>
            <a:pPr marL="285750" lvl="0" indent="-249238"/>
            <a:r>
              <a:rPr lang="en-US" sz="1600" dirty="0" smtClean="0"/>
              <a:t>This </a:t>
            </a:r>
            <a:r>
              <a:rPr lang="en-US" sz="1600" dirty="0"/>
              <a:t>area has more than 600 so-called “cave churches,” hollowed out from the volcanic rock formations. Many of these churches are lined with frescoes dating back to the 11th and 12th centuries. Highlights of our visit include </a:t>
            </a:r>
            <a:r>
              <a:rPr lang="en-US" sz="1600" b="1" dirty="0" err="1"/>
              <a:t>Tokali</a:t>
            </a:r>
            <a:r>
              <a:rPr lang="en-US" sz="1600" b="1" dirty="0"/>
              <a:t> </a:t>
            </a:r>
            <a:r>
              <a:rPr lang="en-US" sz="1600" b="1" dirty="0" err="1"/>
              <a:t>Kilise</a:t>
            </a:r>
            <a:r>
              <a:rPr lang="en-US" sz="1600" b="1" dirty="0"/>
              <a:t> </a:t>
            </a:r>
            <a:r>
              <a:rPr lang="en-US" sz="1600" dirty="0"/>
              <a:t>(“Church of the Buckle”), the largest church in </a:t>
            </a:r>
            <a:r>
              <a:rPr lang="en-US" sz="1600" dirty="0" err="1"/>
              <a:t>Göreme</a:t>
            </a:r>
            <a:r>
              <a:rPr lang="en-US" sz="1600" dirty="0"/>
              <a:t>; </a:t>
            </a:r>
            <a:r>
              <a:rPr lang="en-US" sz="1600" b="1" dirty="0" err="1"/>
              <a:t>Karanlik</a:t>
            </a:r>
            <a:r>
              <a:rPr lang="en-US" sz="1600" b="1" dirty="0"/>
              <a:t> </a:t>
            </a:r>
            <a:r>
              <a:rPr lang="en-US" sz="1600" b="1" dirty="0" err="1"/>
              <a:t>Kilise</a:t>
            </a:r>
            <a:r>
              <a:rPr lang="en-US" sz="1600" b="1" dirty="0"/>
              <a:t> </a:t>
            </a:r>
            <a:r>
              <a:rPr lang="en-US" sz="1600" dirty="0"/>
              <a:t>(“Dark Church”), an 11th century monastic compound with newly restored frescoes that are the best preserved in all of Cappadocia; and </a:t>
            </a:r>
            <a:r>
              <a:rPr lang="en-US" sz="1600" b="1" dirty="0" err="1"/>
              <a:t>Yilanli</a:t>
            </a:r>
            <a:r>
              <a:rPr lang="en-US" sz="1600" b="1" dirty="0"/>
              <a:t> </a:t>
            </a:r>
            <a:r>
              <a:rPr lang="en-US" sz="1600" b="1" dirty="0" err="1"/>
              <a:t>Kilise</a:t>
            </a:r>
            <a:r>
              <a:rPr lang="en-US" sz="1600" dirty="0"/>
              <a:t> (“Snake Church”), a simple barrel-vaulted church named for the frescoes of St. Theodore and of St. George slaying the dragon (or snake, as depicted in the fresco</a:t>
            </a:r>
            <a:r>
              <a:rPr lang="en-US" sz="1600" dirty="0" smtClean="0"/>
              <a:t>).</a:t>
            </a:r>
          </a:p>
          <a:p>
            <a:pPr marL="285750" lvl="0" indent="-249238"/>
            <a:r>
              <a:rPr lang="en-US" sz="1600" dirty="0" smtClean="0"/>
              <a:t>Next</a:t>
            </a:r>
            <a:r>
              <a:rPr lang="en-US" sz="1600" dirty="0"/>
              <a:t>, we visit </a:t>
            </a:r>
            <a:r>
              <a:rPr lang="en-US" sz="1600" b="1" dirty="0" err="1"/>
              <a:t>Kaymakli</a:t>
            </a:r>
            <a:r>
              <a:rPr lang="en-US" sz="1600" b="1" dirty="0"/>
              <a:t> Underground City</a:t>
            </a:r>
            <a:r>
              <a:rPr lang="en-US" sz="1600" dirty="0"/>
              <a:t>, located within the citadel of </a:t>
            </a:r>
            <a:r>
              <a:rPr lang="en-US" sz="1600" dirty="0" err="1"/>
              <a:t>Kaymakli</a:t>
            </a:r>
            <a:r>
              <a:rPr lang="en-US" sz="1600" dirty="0"/>
              <a:t>. The houses in the village are constructed around the nearly 100 tunnels of the underground city. The ancient tunnels are still used today as storage areas, stables, and cellars</a:t>
            </a:r>
            <a:r>
              <a:rPr lang="en-US" sz="1600" dirty="0" smtClean="0"/>
              <a:t>.</a:t>
            </a:r>
          </a:p>
          <a:p>
            <a:pPr marL="285750" lvl="0" indent="-249238"/>
            <a:r>
              <a:rPr lang="en-US" sz="1600" dirty="0" smtClean="0"/>
              <a:t>Our </a:t>
            </a:r>
            <a:r>
              <a:rPr lang="en-US" sz="1600" dirty="0"/>
              <a:t>final stop today is </a:t>
            </a:r>
            <a:r>
              <a:rPr lang="en-US" sz="1600" b="1" dirty="0" err="1"/>
              <a:t>Pasabag</a:t>
            </a:r>
            <a:r>
              <a:rPr lang="en-US" sz="1600" b="1" dirty="0"/>
              <a:t> or Monks’ Valley</a:t>
            </a:r>
            <a:r>
              <a:rPr lang="en-US" sz="1600" dirty="0"/>
              <a:t>. The name was derived from some cones carved in tuff stones which stand apart. Some of these cones split into smaller cones in their upper sections, in which the </a:t>
            </a:r>
            <a:r>
              <a:rPr lang="en-US" sz="1600" dirty="0" err="1"/>
              <a:t>Cappadocian</a:t>
            </a:r>
            <a:r>
              <a:rPr lang="en-US" sz="1600" dirty="0"/>
              <a:t> hermits once hid. They hollowed out the chimneys from bottom to top, creating rooms high above the </a:t>
            </a:r>
            <a:r>
              <a:rPr lang="en-US" sz="1600" dirty="0" smtClean="0"/>
              <a:t>ground.</a:t>
            </a:r>
          </a:p>
          <a:p>
            <a:pPr marL="285750" lvl="0" indent="-249238"/>
            <a:r>
              <a:rPr lang="en-US" sz="1600" dirty="0" smtClean="0"/>
              <a:t>After </a:t>
            </a:r>
            <a:r>
              <a:rPr lang="en-US" sz="1600" dirty="0"/>
              <a:t>our visit, we return to our hotel for dinner and the evening</a:t>
            </a:r>
            <a:r>
              <a:rPr lang="en-US" sz="1600" dirty="0" smtClean="0"/>
              <a:t>.</a:t>
            </a:r>
            <a:endParaRPr lang="en-US" sz="1600" dirty="0"/>
          </a:p>
        </p:txBody>
      </p:sp>
    </p:spTree>
    <p:extLst>
      <p:ext uri="{BB962C8B-B14F-4D97-AF65-F5344CB8AC3E}">
        <p14:creationId xmlns:p14="http://schemas.microsoft.com/office/powerpoint/2010/main" val="34701915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 </a:t>
            </a:r>
            <a:r>
              <a:rPr lang="en-US" dirty="0" err="1"/>
              <a:t>Goreme</a:t>
            </a:r>
            <a:r>
              <a:rPr lang="en-US" dirty="0"/>
              <a:t> Open Air Museum</a:t>
            </a:r>
          </a:p>
        </p:txBody>
      </p:sp>
      <p:sp>
        <p:nvSpPr>
          <p:cNvPr id="3" name="Content Placeholder 2"/>
          <p:cNvSpPr>
            <a:spLocks noGrp="1"/>
          </p:cNvSpPr>
          <p:nvPr>
            <p:ph idx="1"/>
          </p:nvPr>
        </p:nvSpPr>
        <p:spPr>
          <a:xfrm>
            <a:off x="457200" y="6096000"/>
            <a:ext cx="8153400" cy="762000"/>
          </a:xfrm>
        </p:spPr>
        <p:txBody>
          <a:bodyPr>
            <a:normAutofit/>
          </a:bodyPr>
          <a:lstStyle/>
          <a:p>
            <a:r>
              <a:rPr lang="en-US" sz="2800" dirty="0">
                <a:latin typeface="Arial Narrow" pitchFamily="34" charset="0"/>
                <a:hlinkClick r:id="rId2"/>
              </a:rPr>
              <a:t>http://</a:t>
            </a:r>
            <a:r>
              <a:rPr lang="en-US" sz="2800" dirty="0" smtClean="0">
                <a:latin typeface="Arial Narrow" pitchFamily="34" charset="0"/>
                <a:hlinkClick r:id="rId2"/>
              </a:rPr>
              <a:t>hollybibletours.com/Goreme_Open_Air_Museum</a:t>
            </a:r>
            <a:r>
              <a:rPr lang="en-US" sz="2800" dirty="0" smtClean="0">
                <a:latin typeface="Arial Narrow" pitchFamily="34" charset="0"/>
              </a:rPr>
              <a:t> </a:t>
            </a:r>
            <a:endParaRPr lang="en-US" sz="2800" dirty="0">
              <a:latin typeface="Arial Narrow" pitchFamily="34" charset="0"/>
            </a:endParaRPr>
          </a:p>
        </p:txBody>
      </p:sp>
      <p:pic>
        <p:nvPicPr>
          <p:cNvPr id="20482" name="Picture 2" descr="http://hollybibletours.com/upload/1628097915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960120"/>
            <a:ext cx="6324600" cy="5059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6028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CAPPADOCIA: </a:t>
            </a:r>
            <a:r>
              <a:rPr lang="en-US" b="1" dirty="0" smtClean="0"/>
              <a:t>ZELVE VALLEY</a:t>
            </a:r>
            <a:endParaRPr lang="en-US" dirty="0"/>
          </a:p>
        </p:txBody>
      </p:sp>
      <p:pic>
        <p:nvPicPr>
          <p:cNvPr id="21506" name="Picture 2" descr="File:Zelve Cappadoc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143000"/>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83189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KAYMAKLI UNDERGROUND CITY</a:t>
            </a:r>
            <a:r>
              <a:rPr lang="en-US" b="1" dirty="0" smtClean="0"/>
              <a:t>:</a:t>
            </a:r>
            <a:endParaRPr lang="en-US" dirty="0"/>
          </a:p>
        </p:txBody>
      </p:sp>
      <p:pic>
        <p:nvPicPr>
          <p:cNvPr id="22530" name="Picture 2" descr="https://encrypted-tbn1.gstatic.com/images?q=tbn:ANd9GcTn11wrx6QaQKkoB3YpNN4JRKsU9eepv6e5GhMf01pcCjBin2Axd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66800"/>
            <a:ext cx="8701085" cy="5800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62257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MONKS’ </a:t>
            </a:r>
            <a:r>
              <a:rPr lang="en-US" b="1" dirty="0" smtClean="0"/>
              <a:t>VALLEY / PASABAG</a:t>
            </a:r>
            <a:r>
              <a:rPr lang="en-US" dirty="0" smtClean="0"/>
              <a:t>:</a:t>
            </a:r>
            <a:endParaRPr lang="en-US" dirty="0"/>
          </a:p>
        </p:txBody>
      </p:sp>
      <p:pic>
        <p:nvPicPr>
          <p:cNvPr id="23554" name="Picture 2" descr="http://mw2.google.com/mw-panoramio/photos/medium/445712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95400"/>
            <a:ext cx="8352250"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4534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305800" cy="1143000"/>
          </a:xfrm>
        </p:spPr>
        <p:txBody>
          <a:bodyPr/>
          <a:lstStyle/>
          <a:p>
            <a:r>
              <a:rPr lang="en-US" b="1" dirty="0"/>
              <a:t>SAT, MAY 18, DAY </a:t>
            </a:r>
            <a:r>
              <a:rPr lang="en-US" b="1" dirty="0" smtClean="0"/>
              <a:t>6:</a:t>
            </a:r>
            <a:endParaRPr lang="en-US" dirty="0"/>
          </a:p>
        </p:txBody>
      </p:sp>
      <p:sp>
        <p:nvSpPr>
          <p:cNvPr id="3" name="Content Placeholder 2"/>
          <p:cNvSpPr>
            <a:spLocks noGrp="1"/>
          </p:cNvSpPr>
          <p:nvPr>
            <p:ph idx="1"/>
          </p:nvPr>
        </p:nvSpPr>
        <p:spPr>
          <a:xfrm>
            <a:off x="457200" y="1295400"/>
            <a:ext cx="8153400" cy="5562600"/>
          </a:xfrm>
        </p:spPr>
        <p:txBody>
          <a:bodyPr>
            <a:noAutofit/>
          </a:bodyPr>
          <a:lstStyle/>
          <a:p>
            <a:pPr lvl="0"/>
            <a:r>
              <a:rPr lang="en-US" sz="2800" dirty="0" smtClean="0"/>
              <a:t>Morning departure from Cap. toward Ankara</a:t>
            </a:r>
          </a:p>
          <a:p>
            <a:pPr lvl="0"/>
            <a:r>
              <a:rPr lang="en-US" sz="2800" dirty="0" smtClean="0"/>
              <a:t>Stop at 13</a:t>
            </a:r>
            <a:r>
              <a:rPr lang="en-US" sz="2800" baseline="30000" dirty="0" smtClean="0"/>
              <a:t>th</a:t>
            </a:r>
            <a:r>
              <a:rPr lang="en-US" sz="2800" dirty="0" smtClean="0"/>
              <a:t> cent. </a:t>
            </a:r>
            <a:r>
              <a:rPr lang="en-US" sz="2800" dirty="0"/>
              <a:t>Seljuk Caravanserai “</a:t>
            </a:r>
            <a:r>
              <a:rPr lang="en-US" sz="2800" dirty="0" err="1"/>
              <a:t>Agzikarahan</a:t>
            </a:r>
            <a:r>
              <a:rPr lang="en-US" sz="2800" dirty="0" smtClean="0"/>
              <a:t>.”</a:t>
            </a:r>
          </a:p>
          <a:p>
            <a:pPr lvl="1"/>
            <a:r>
              <a:rPr lang="en-US" sz="2400" dirty="0" smtClean="0"/>
              <a:t>Trade along the </a:t>
            </a:r>
            <a:r>
              <a:rPr lang="en-US" sz="2400" dirty="0"/>
              <a:t>Silk </a:t>
            </a:r>
            <a:r>
              <a:rPr lang="en-US" sz="2400" dirty="0" smtClean="0"/>
              <a:t>Road required roads</a:t>
            </a:r>
            <a:r>
              <a:rPr lang="en-US" sz="2400" dirty="0"/>
              <a:t>, caravans, and inns where traders would stop for the evening</a:t>
            </a:r>
            <a:r>
              <a:rPr lang="en-US" sz="2400" dirty="0" smtClean="0"/>
              <a:t>.</a:t>
            </a:r>
          </a:p>
          <a:p>
            <a:pPr lvl="1"/>
            <a:r>
              <a:rPr lang="en-US" sz="2400" b="1" dirty="0" err="1" smtClean="0"/>
              <a:t>Agzikarahan</a:t>
            </a:r>
            <a:r>
              <a:rPr lang="en-US" sz="2400" dirty="0" smtClean="0"/>
              <a:t> </a:t>
            </a:r>
            <a:r>
              <a:rPr lang="en-US" sz="2400" dirty="0"/>
              <a:t>is </a:t>
            </a:r>
            <a:r>
              <a:rPr lang="en-US" sz="2400" dirty="0" smtClean="0"/>
              <a:t>one of most beautiful, </a:t>
            </a:r>
            <a:r>
              <a:rPr lang="en-US" sz="2400" dirty="0"/>
              <a:t>best preserved inns. These fortified inns always had </a:t>
            </a:r>
            <a:r>
              <a:rPr lang="en-US" sz="2400" dirty="0" smtClean="0"/>
              <a:t>mosques</a:t>
            </a:r>
            <a:r>
              <a:rPr lang="en-US" sz="2400" dirty="0" smtClean="0"/>
              <a:t>.</a:t>
            </a:r>
          </a:p>
          <a:p>
            <a:pPr lvl="1"/>
            <a:endParaRPr lang="en-US" sz="2400" dirty="0" smtClean="0"/>
          </a:p>
          <a:p>
            <a:r>
              <a:rPr lang="en-US" sz="2800" dirty="0" smtClean="0"/>
              <a:t>Evening Flight from Ankara to Antalya</a:t>
            </a:r>
            <a:r>
              <a:rPr lang="en-US" sz="2800" dirty="0"/>
              <a:t>:</a:t>
            </a:r>
            <a:endParaRPr lang="en-US" sz="2800" dirty="0" smtClean="0"/>
          </a:p>
          <a:p>
            <a:pPr lvl="1"/>
            <a:r>
              <a:rPr lang="en-US" sz="2400" dirty="0" smtClean="0"/>
              <a:t>Turkish Airlines #7026 (dep. 7:00; arr. 8:10 pm)</a:t>
            </a:r>
          </a:p>
          <a:p>
            <a:pPr lvl="1"/>
            <a:r>
              <a:rPr lang="en-US" sz="2400" dirty="0" smtClean="0"/>
              <a:t>To hotel </a:t>
            </a:r>
            <a:r>
              <a:rPr lang="en-US" sz="2400" dirty="0"/>
              <a:t>for dinner and </a:t>
            </a:r>
            <a:r>
              <a:rPr lang="en-US" sz="2400" dirty="0" smtClean="0"/>
              <a:t>quiet </a:t>
            </a:r>
            <a:r>
              <a:rPr lang="en-US" sz="2400" dirty="0"/>
              <a:t>evening</a:t>
            </a:r>
            <a:r>
              <a:rPr lang="en-US" sz="2400" dirty="0" smtClean="0"/>
              <a:t>.</a:t>
            </a:r>
            <a:endParaRPr lang="en-US" sz="2400" dirty="0"/>
          </a:p>
        </p:txBody>
      </p:sp>
    </p:spTree>
    <p:extLst>
      <p:ext uri="{BB962C8B-B14F-4D97-AF65-F5344CB8AC3E}">
        <p14:creationId xmlns:p14="http://schemas.microsoft.com/office/powerpoint/2010/main" val="34701915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305800" cy="1143000"/>
          </a:xfrm>
        </p:spPr>
        <p:txBody>
          <a:bodyPr>
            <a:normAutofit/>
          </a:bodyPr>
          <a:lstStyle/>
          <a:p>
            <a:pPr lvl="0"/>
            <a:r>
              <a:rPr lang="en-US" sz="4800" dirty="0" smtClean="0"/>
              <a:t>Caravanserai </a:t>
            </a:r>
            <a:r>
              <a:rPr lang="en-US" sz="4800" dirty="0"/>
              <a:t>“</a:t>
            </a:r>
            <a:r>
              <a:rPr lang="en-US" sz="4800" dirty="0" err="1" smtClean="0"/>
              <a:t>Agzikarahan</a:t>
            </a:r>
            <a:r>
              <a:rPr lang="en-US" sz="4800" dirty="0" smtClean="0"/>
              <a:t>”</a:t>
            </a:r>
            <a:endParaRPr lang="en-US" sz="4800" dirty="0"/>
          </a:p>
        </p:txBody>
      </p:sp>
      <p:sp>
        <p:nvSpPr>
          <p:cNvPr id="3" name="Content Placeholder 2"/>
          <p:cNvSpPr>
            <a:spLocks noGrp="1"/>
          </p:cNvSpPr>
          <p:nvPr>
            <p:ph idx="1"/>
          </p:nvPr>
        </p:nvSpPr>
        <p:spPr>
          <a:xfrm>
            <a:off x="152400" y="6324600"/>
            <a:ext cx="8991600" cy="533400"/>
          </a:xfrm>
        </p:spPr>
        <p:txBody>
          <a:bodyPr>
            <a:noAutofit/>
          </a:bodyPr>
          <a:lstStyle/>
          <a:p>
            <a:pPr marL="36576" lvl="0" indent="0">
              <a:buNone/>
            </a:pPr>
            <a:r>
              <a:rPr lang="en-US" sz="2600" dirty="0" smtClean="0">
                <a:latin typeface="Arial Narrow" pitchFamily="34" charset="0"/>
              </a:rPr>
              <a:t>See also </a:t>
            </a:r>
            <a:r>
              <a:rPr lang="en-US" sz="2600" dirty="0">
                <a:latin typeface="Arial Narrow" pitchFamily="34" charset="0"/>
                <a:hlinkClick r:id="rId2"/>
              </a:rPr>
              <a:t>http://</a:t>
            </a:r>
            <a:r>
              <a:rPr lang="en-US" sz="2600" dirty="0" smtClean="0">
                <a:latin typeface="Arial Narrow" pitchFamily="34" charset="0"/>
                <a:hlinkClick r:id="rId2"/>
              </a:rPr>
              <a:t>www.pbase.com/denise_jtl/caravanserai_of_agzikarahan</a:t>
            </a:r>
            <a:endParaRPr lang="en-US" sz="2600" dirty="0">
              <a:latin typeface="Arial Narrow" pitchFamily="34" charset="0"/>
            </a:endParaRPr>
          </a:p>
        </p:txBody>
      </p:sp>
      <p:pic>
        <p:nvPicPr>
          <p:cNvPr id="1026" name="Picture 2" descr="http://woophy.com/photos/121/40/large/196270-sultanhani-turkey-han-kayseri-sultan-old-seljuk-caravansera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72066"/>
            <a:ext cx="8077200" cy="5362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4363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Ankara Airport: Flight to Antalya</a:t>
            </a:r>
            <a:endParaRPr lang="en-US" dirty="0"/>
          </a:p>
        </p:txBody>
      </p:sp>
      <p:sp>
        <p:nvSpPr>
          <p:cNvPr id="3" name="Content Placeholder 2"/>
          <p:cNvSpPr>
            <a:spLocks noGrp="1"/>
          </p:cNvSpPr>
          <p:nvPr>
            <p:ph idx="1"/>
          </p:nvPr>
        </p:nvSpPr>
        <p:spPr/>
        <p:txBody>
          <a:bodyPr/>
          <a:lstStyle/>
          <a:p>
            <a:endParaRPr lang="en-US"/>
          </a:p>
        </p:txBody>
      </p:sp>
      <p:pic>
        <p:nvPicPr>
          <p:cNvPr id="2050" name="Picture 2" descr="http://fc00.deviantart.net/fs70/f/2010/010/4/0/Esenboga_Airport_Ankara_by_efesg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0599"/>
            <a:ext cx="9144000" cy="5867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74119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153400" cy="1828800"/>
          </a:xfrm>
        </p:spPr>
        <p:txBody>
          <a:bodyPr/>
          <a:lstStyle/>
          <a:p>
            <a:r>
              <a:rPr lang="en-US" sz="3600" dirty="0" smtClean="0"/>
              <a:t>Fly Over: </a:t>
            </a:r>
            <a:r>
              <a:rPr lang="en-US" dirty="0" smtClean="0"/>
              <a:t/>
            </a:r>
            <a:br>
              <a:rPr lang="en-US" dirty="0" smtClean="0"/>
            </a:br>
            <a:r>
              <a:rPr lang="en-US" dirty="0" err="1" smtClean="0"/>
              <a:t>Iconium</a:t>
            </a:r>
            <a:r>
              <a:rPr lang="en-US" dirty="0" smtClean="0"/>
              <a:t>/Konya</a:t>
            </a:r>
            <a:endParaRPr lang="en-US"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3812"/>
            <a:ext cx="4400550" cy="3042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771900"/>
            <a:ext cx="4623369" cy="3086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293554"/>
            <a:ext cx="4400550" cy="3564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13416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153400" cy="2133600"/>
          </a:xfrm>
        </p:spPr>
        <p:txBody>
          <a:bodyPr>
            <a:normAutofit/>
          </a:bodyPr>
          <a:lstStyle/>
          <a:p>
            <a:r>
              <a:rPr lang="en-US" sz="4800" dirty="0"/>
              <a:t>Fly Over: </a:t>
            </a:r>
            <a:r>
              <a:rPr lang="en-US" sz="4800" dirty="0" smtClean="0"/>
              <a:t/>
            </a:r>
            <a:br>
              <a:rPr lang="en-US" sz="4800" dirty="0" smtClean="0"/>
            </a:br>
            <a:r>
              <a:rPr lang="en-US" dirty="0" err="1" smtClean="0"/>
              <a:t>Lystra</a:t>
            </a:r>
            <a:endParaRPr lang="en-US"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6" y="2142812"/>
            <a:ext cx="3871913" cy="2677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6315" y="0"/>
            <a:ext cx="5022922"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6316" y="3481388"/>
            <a:ext cx="5022922"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00849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Lystra</a:t>
            </a:r>
            <a:r>
              <a:rPr lang="en-US" dirty="0" smtClean="0"/>
              <a:t>: “Spring of St. Paul” </a:t>
            </a:r>
            <a:endParaRPr lang="en-US"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4" y="3207544"/>
            <a:ext cx="4867275" cy="3650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203722"/>
            <a:ext cx="5100637" cy="3825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078280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2133600"/>
          </a:xfrm>
        </p:spPr>
        <p:txBody>
          <a:bodyPr>
            <a:normAutofit/>
          </a:bodyPr>
          <a:lstStyle/>
          <a:p>
            <a:pPr algn="r"/>
            <a:r>
              <a:rPr lang="en-US" dirty="0" err="1" smtClean="0"/>
              <a:t>Lystra</a:t>
            </a:r>
            <a:r>
              <a:rPr lang="en-US" dirty="0" smtClean="0"/>
              <a:t>: </a:t>
            </a:r>
            <a:r>
              <a:rPr lang="en-US" dirty="0" err="1" smtClean="0"/>
              <a:t>Shaduf</a:t>
            </a:r>
            <a:r>
              <a:rPr lang="en-US" dirty="0" smtClean="0"/>
              <a:t/>
            </a:r>
            <a:br>
              <a:rPr lang="en-US" dirty="0" smtClean="0"/>
            </a:br>
            <a:r>
              <a:rPr lang="en-US" dirty="0" smtClean="0"/>
              <a:t> (Arabic “Well”)</a:t>
            </a:r>
            <a:endParaRPr lang="en-US" dirty="0"/>
          </a:p>
        </p:txBody>
      </p:sp>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43200" y="2057400"/>
            <a:ext cx="64008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descr="Shaduf (2) — We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5251236"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47566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3700463" cy="1143000"/>
          </a:xfrm>
        </p:spPr>
        <p:txBody>
          <a:bodyPr/>
          <a:lstStyle/>
          <a:p>
            <a:pPr algn="ctr"/>
            <a:r>
              <a:rPr lang="en-US" dirty="0" err="1" smtClean="0"/>
              <a:t>Lystra</a:t>
            </a:r>
            <a:r>
              <a:rPr lang="en-US" dirty="0"/>
              <a:t>:</a:t>
            </a:r>
            <a:r>
              <a:rPr lang="en-US" dirty="0" smtClean="0"/>
              <a:t> ???</a:t>
            </a:r>
            <a:endParaRPr lang="en-US" dirty="0"/>
          </a:p>
        </p:txBody>
      </p:sp>
      <p:sp>
        <p:nvSpPr>
          <p:cNvPr id="3" name="Content Placeholder 2"/>
          <p:cNvSpPr>
            <a:spLocks noGrp="1"/>
          </p:cNvSpPr>
          <p:nvPr>
            <p:ph idx="1"/>
          </p:nvPr>
        </p:nvSpPr>
        <p:spPr/>
        <p:txBody>
          <a:bodyPr/>
          <a:lstStyle/>
          <a:p>
            <a:endParaRPr lang="en-US"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63" y="990600"/>
            <a:ext cx="38100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199" y="-76200"/>
            <a:ext cx="4495801" cy="3371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199" y="3489721"/>
            <a:ext cx="4491038" cy="3368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25" y="3483767"/>
            <a:ext cx="4486276" cy="3364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74397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Fly Over: </a:t>
            </a:r>
            <a:r>
              <a:rPr lang="en-US" dirty="0" err="1" smtClean="0"/>
              <a:t>Derbe</a:t>
            </a:r>
            <a:endParaRPr lang="en-US" dirty="0"/>
          </a:p>
        </p:txBody>
      </p:sp>
      <p:sp>
        <p:nvSpPr>
          <p:cNvPr id="3" name="Content Placeholder 2"/>
          <p:cNvSpPr>
            <a:spLocks noGrp="1"/>
          </p:cNvSpPr>
          <p:nvPr>
            <p:ph idx="1"/>
          </p:nvPr>
        </p:nvSpPr>
        <p:spPr/>
        <p:txBody>
          <a:bodyPr/>
          <a:lstStyle/>
          <a:p>
            <a:endParaRPr lang="en-US"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7707" y="0"/>
            <a:ext cx="4566293" cy="3157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143" y="914400"/>
            <a:ext cx="4038600" cy="2695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05" y="3810001"/>
            <a:ext cx="4502076" cy="3005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7707" y="3810001"/>
            <a:ext cx="4566293"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47034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Derbe: ???</a:t>
            </a:r>
            <a:endParaRPr lang="en-US"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07" y="1945881"/>
            <a:ext cx="4202757" cy="3309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1364" y="3572142"/>
            <a:ext cx="4922636" cy="3285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1364" y="0"/>
            <a:ext cx="4922636" cy="3285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89508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Evening Arrival in </a:t>
            </a:r>
            <a:r>
              <a:rPr lang="en-US" b="1" dirty="0" smtClean="0"/>
              <a:t>Antalya</a:t>
            </a:r>
            <a:endParaRPr lang="en-US" b="1" dirty="0"/>
          </a:p>
        </p:txBody>
      </p:sp>
      <p:sp>
        <p:nvSpPr>
          <p:cNvPr id="3" name="Content Placeholder 2"/>
          <p:cNvSpPr>
            <a:spLocks noGrp="1"/>
          </p:cNvSpPr>
          <p:nvPr>
            <p:ph idx="1"/>
          </p:nvPr>
        </p:nvSpPr>
        <p:spPr>
          <a:xfrm>
            <a:off x="457200" y="1295400"/>
            <a:ext cx="8305800" cy="5181600"/>
          </a:xfrm>
        </p:spPr>
        <p:txBody>
          <a:bodyPr/>
          <a:lstStyle/>
          <a:p>
            <a:r>
              <a:rPr lang="en-US" dirty="0" smtClean="0"/>
              <a:t>We are flying over </a:t>
            </a:r>
            <a:r>
              <a:rPr lang="en-US" dirty="0" err="1" smtClean="0"/>
              <a:t>Pisidian</a:t>
            </a:r>
            <a:r>
              <a:rPr lang="en-US" dirty="0" smtClean="0"/>
              <a:t> Antioch, </a:t>
            </a:r>
            <a:r>
              <a:rPr lang="en-US" dirty="0" err="1" smtClean="0"/>
              <a:t>Iconium</a:t>
            </a:r>
            <a:r>
              <a:rPr lang="en-US" dirty="0" smtClean="0"/>
              <a:t>, </a:t>
            </a:r>
            <a:r>
              <a:rPr lang="en-US" dirty="0" err="1" smtClean="0"/>
              <a:t>Lystra</a:t>
            </a:r>
            <a:r>
              <a:rPr lang="en-US" dirty="0" smtClean="0"/>
              <a:t>, and </a:t>
            </a:r>
            <a:r>
              <a:rPr lang="en-US" dirty="0" err="1" smtClean="0"/>
              <a:t>Derbe</a:t>
            </a:r>
            <a:r>
              <a:rPr lang="en-US" dirty="0" smtClean="0"/>
              <a:t>, since very few ancient archaeological remains can be seen today.</a:t>
            </a:r>
          </a:p>
          <a:p>
            <a:r>
              <a:rPr lang="en-US" dirty="0" smtClean="0"/>
              <a:t>To learn about the activities of Barnabas and Paul in these cities, read Acts 13—14.</a:t>
            </a:r>
          </a:p>
          <a:p>
            <a:endParaRPr lang="en-US" dirty="0"/>
          </a:p>
          <a:p>
            <a:r>
              <a:rPr lang="en-US" dirty="0" smtClean="0"/>
              <a:t>For Days 7-10 of our Pilgrimage, see Part 2.</a:t>
            </a:r>
          </a:p>
          <a:p>
            <a:r>
              <a:rPr lang="en-US" dirty="0" smtClean="0"/>
              <a:t>For Days 11-16 of our Pilgrimage, see Part 3.</a:t>
            </a:r>
            <a:endParaRPr lang="en-US" dirty="0"/>
          </a:p>
        </p:txBody>
      </p:sp>
    </p:spTree>
    <p:extLst>
      <p:ext uri="{BB962C8B-B14F-4D97-AF65-F5344CB8AC3E}">
        <p14:creationId xmlns:p14="http://schemas.microsoft.com/office/powerpoint/2010/main" val="57972660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1344</TotalTime>
  <Words>952</Words>
  <Application>Microsoft Office PowerPoint</Application>
  <PresentationFormat>On-screen Show (4:3)</PresentationFormat>
  <Paragraphs>127</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Technic</vt:lpstr>
      <vt:lpstr>PILGRIMAGE TO turkey: ARCHAEOLOGICAL REMAINS ~ Part  I ~</vt:lpstr>
      <vt:lpstr>Image Sources / Credits</vt:lpstr>
      <vt:lpstr>PowerPoint Presentation</vt:lpstr>
      <vt:lpstr>PowerPoint Presentation</vt:lpstr>
      <vt:lpstr>PowerPoint Presentation</vt:lpstr>
      <vt:lpstr>PowerPoint Presentation</vt:lpstr>
      <vt:lpstr>See www.BibleStudy.org  </vt:lpstr>
      <vt:lpstr>Early Ecumenical Councils</vt:lpstr>
      <vt:lpstr>Seven Churches of Revelation</vt:lpstr>
      <vt:lpstr>MON, MAY 13, DAY 1:</vt:lpstr>
      <vt:lpstr>TUES, MAY 14, DAY 2:</vt:lpstr>
      <vt:lpstr>Istanbul</vt:lpstr>
      <vt:lpstr>WED, MAY 15, DAY 3:</vt:lpstr>
      <vt:lpstr>WED, MAY 15, Afternoon:</vt:lpstr>
      <vt:lpstr>Antioch on the Orontes River</vt:lpstr>
      <vt:lpstr>Antioch on the  Orontes River</vt:lpstr>
      <vt:lpstr>St. Peter’s Church &amp; Bishop’s Throne</vt:lpstr>
      <vt:lpstr>St. Peter’s Church</vt:lpstr>
      <vt:lpstr>St Peter’s Church: Bishops’ Throne</vt:lpstr>
      <vt:lpstr>Antioch: Archaeological Museum</vt:lpstr>
      <vt:lpstr>Seleucia Pieria (near Samandag)</vt:lpstr>
      <vt:lpstr>Seleucia Pieria: Roman Tunnel</vt:lpstr>
      <vt:lpstr>Seleucia: Vespasian/Titus Tunnel</vt:lpstr>
      <vt:lpstr>Seleucia: Vespasian/Titus Tunnel</vt:lpstr>
      <vt:lpstr>Latin Inscription on Southern Wall</vt:lpstr>
      <vt:lpstr>Seleucia: Rock Tombs</vt:lpstr>
      <vt:lpstr>THURS, MAY 16, DAY 4:</vt:lpstr>
      <vt:lpstr>TARSUS (along Cydnus River)</vt:lpstr>
      <vt:lpstr>TARSUS (St. Paul’s Well)</vt:lpstr>
      <vt:lpstr>TARSUS (Cleopatra’s Gate)</vt:lpstr>
      <vt:lpstr>TARSUS: Roman Road</vt:lpstr>
      <vt:lpstr>TARSUS</vt:lpstr>
      <vt:lpstr>TARSUS:  Roman Road</vt:lpstr>
      <vt:lpstr>TARSUS: Roman Temple (Donuktash)</vt:lpstr>
      <vt:lpstr>TARSUS: Donuktash</vt:lpstr>
      <vt:lpstr>CILICIAN GATES</vt:lpstr>
      <vt:lpstr>CILICIAN  GATES</vt:lpstr>
      <vt:lpstr>CILICIAN GATES:  Pelit Tesisleri  (a service stop)</vt:lpstr>
      <vt:lpstr>ESKI GUMUS MONASTERY</vt:lpstr>
      <vt:lpstr>FRI, MAY 17, DAY 5: Cappadocia</vt:lpstr>
      <vt:lpstr>CAP.: Goreme Open Air Museum</vt:lpstr>
      <vt:lpstr>CAPPADOCIA: ZELVE VALLEY</vt:lpstr>
      <vt:lpstr>KAYMAKLI UNDERGROUND CITY:</vt:lpstr>
      <vt:lpstr>MONKS’ VALLEY / PASABAG:</vt:lpstr>
      <vt:lpstr>SAT, MAY 18, DAY 6:</vt:lpstr>
      <vt:lpstr>Caravanserai “Agzikarahan”</vt:lpstr>
      <vt:lpstr>Ankara Airport: Flight to Antalya</vt:lpstr>
      <vt:lpstr>Fly Over:  Iconium/Konya</vt:lpstr>
      <vt:lpstr>Fly Over:  Lystra</vt:lpstr>
      <vt:lpstr>Lystra: “Spring of St. Paul” </vt:lpstr>
      <vt:lpstr>Lystra: Shaduf  (Arabic “Well”)</vt:lpstr>
      <vt:lpstr>Lystra: ???</vt:lpstr>
      <vt:lpstr>Fly Over: Derbe</vt:lpstr>
      <vt:lpstr>Derbe: ???</vt:lpstr>
      <vt:lpstr>Evening Arrival in Antalya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Christians in turkey: Evidence from Acts</dc:title>
  <dc:creator>Felix Just</dc:creator>
  <cp:lastModifiedBy>Felix Just</cp:lastModifiedBy>
  <cp:revision>91</cp:revision>
  <dcterms:created xsi:type="dcterms:W3CDTF">2012-11-10T07:04:04Z</dcterms:created>
  <dcterms:modified xsi:type="dcterms:W3CDTF">2013-03-18T04:26:51Z</dcterms:modified>
</cp:coreProperties>
</file>